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9" r:id="rId1"/>
    <p:sldMasterId id="2147483706" r:id="rId2"/>
    <p:sldMasterId id="2147483711" r:id="rId3"/>
  </p:sldMasterIdLst>
  <p:notesMasterIdLst>
    <p:notesMasterId r:id="rId61"/>
  </p:notesMasterIdLst>
  <p:handoutMasterIdLst>
    <p:handoutMasterId r:id="rId62"/>
  </p:handoutMasterIdLst>
  <p:sldIdLst>
    <p:sldId id="1221" r:id="rId4"/>
    <p:sldId id="1222" r:id="rId5"/>
    <p:sldId id="1134" r:id="rId6"/>
    <p:sldId id="1166" r:id="rId7"/>
    <p:sldId id="1141" r:id="rId8"/>
    <p:sldId id="1205" r:id="rId9"/>
    <p:sldId id="1132" r:id="rId10"/>
    <p:sldId id="1206" r:id="rId11"/>
    <p:sldId id="1143" r:id="rId12"/>
    <p:sldId id="1182" r:id="rId13"/>
    <p:sldId id="1171" r:id="rId14"/>
    <p:sldId id="1183" r:id="rId15"/>
    <p:sldId id="1215" r:id="rId16"/>
    <p:sldId id="1216" r:id="rId17"/>
    <p:sldId id="1217" r:id="rId18"/>
    <p:sldId id="1218" r:id="rId19"/>
    <p:sldId id="1211" r:id="rId20"/>
    <p:sldId id="1184" r:id="rId21"/>
    <p:sldId id="1208" r:id="rId22"/>
    <p:sldId id="1209" r:id="rId23"/>
    <p:sldId id="1210" r:id="rId24"/>
    <p:sldId id="1145" r:id="rId25"/>
    <p:sldId id="1190" r:id="rId26"/>
    <p:sldId id="1207" r:id="rId27"/>
    <p:sldId id="1147" r:id="rId28"/>
    <p:sldId id="1148" r:id="rId29"/>
    <p:sldId id="1149" r:id="rId30"/>
    <p:sldId id="1150" r:id="rId31"/>
    <p:sldId id="1151" r:id="rId32"/>
    <p:sldId id="1152" r:id="rId33"/>
    <p:sldId id="1153" r:id="rId34"/>
    <p:sldId id="1199" r:id="rId35"/>
    <p:sldId id="1200" r:id="rId36"/>
    <p:sldId id="1201" r:id="rId37"/>
    <p:sldId id="1202" r:id="rId38"/>
    <p:sldId id="1203" r:id="rId39"/>
    <p:sldId id="1146" r:id="rId40"/>
    <p:sldId id="1155" r:id="rId41"/>
    <p:sldId id="1156" r:id="rId42"/>
    <p:sldId id="1157" r:id="rId43"/>
    <p:sldId id="1158" r:id="rId44"/>
    <p:sldId id="1159" r:id="rId45"/>
    <p:sldId id="1160" r:id="rId46"/>
    <p:sldId id="1223" r:id="rId47"/>
    <p:sldId id="1224" r:id="rId48"/>
    <p:sldId id="1225" r:id="rId49"/>
    <p:sldId id="1226" r:id="rId50"/>
    <p:sldId id="1227" r:id="rId51"/>
    <p:sldId id="1191" r:id="rId52"/>
    <p:sldId id="1195" r:id="rId53"/>
    <p:sldId id="1196" r:id="rId54"/>
    <p:sldId id="1204" r:id="rId55"/>
    <p:sldId id="1197" r:id="rId56"/>
    <p:sldId id="1198" r:id="rId57"/>
    <p:sldId id="1213" r:id="rId58"/>
    <p:sldId id="1174" r:id="rId59"/>
    <p:sldId id="1219" r:id="rId60"/>
  </p:sldIdLst>
  <p:sldSz cx="12192000" cy="6858000"/>
  <p:notesSz cx="6797675" cy="987425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zione predefinita" id="{D0306E98-2792-4BA7-BE54-61D0517D0A21}">
          <p14:sldIdLst>
            <p14:sldId id="1221"/>
            <p14:sldId id="1222"/>
            <p14:sldId id="1134"/>
            <p14:sldId id="1166"/>
            <p14:sldId id="1141"/>
            <p14:sldId id="1205"/>
            <p14:sldId id="1132"/>
            <p14:sldId id="1206"/>
            <p14:sldId id="1143"/>
            <p14:sldId id="1182"/>
            <p14:sldId id="1171"/>
            <p14:sldId id="1183"/>
            <p14:sldId id="1215"/>
            <p14:sldId id="1216"/>
            <p14:sldId id="1217"/>
            <p14:sldId id="1218"/>
            <p14:sldId id="1211"/>
            <p14:sldId id="1184"/>
            <p14:sldId id="1208"/>
            <p14:sldId id="1209"/>
            <p14:sldId id="1210"/>
            <p14:sldId id="1145"/>
            <p14:sldId id="1190"/>
            <p14:sldId id="1207"/>
            <p14:sldId id="1147"/>
            <p14:sldId id="1148"/>
            <p14:sldId id="1149"/>
            <p14:sldId id="1150"/>
            <p14:sldId id="1151"/>
            <p14:sldId id="1152"/>
            <p14:sldId id="1153"/>
            <p14:sldId id="1199"/>
            <p14:sldId id="1200"/>
            <p14:sldId id="1201"/>
            <p14:sldId id="1202"/>
            <p14:sldId id="1203"/>
            <p14:sldId id="1146"/>
            <p14:sldId id="1155"/>
            <p14:sldId id="1156"/>
            <p14:sldId id="1157"/>
            <p14:sldId id="1158"/>
            <p14:sldId id="1159"/>
            <p14:sldId id="1160"/>
            <p14:sldId id="1223"/>
            <p14:sldId id="1224"/>
            <p14:sldId id="1225"/>
            <p14:sldId id="1226"/>
            <p14:sldId id="1227"/>
            <p14:sldId id="1191"/>
            <p14:sldId id="1195"/>
            <p14:sldId id="1196"/>
            <p14:sldId id="1204"/>
            <p14:sldId id="1197"/>
            <p14:sldId id="1198"/>
            <p14:sldId id="1213"/>
            <p14:sldId id="1174"/>
            <p14:sldId id="1219"/>
          </p14:sldIdLst>
        </p14:section>
        <p14:section name="Sezione senza titolo" id="{2155A9BE-C8AA-45EA-BBAF-38A8309CAD63}">
          <p14:sldIdLst/>
        </p14:section>
      </p14:sectionLst>
    </p:ext>
    <p:ext uri="{EFAFB233-063F-42B5-8137-9DF3F51BA10A}">
      <p15:sldGuideLst xmlns:p15="http://schemas.microsoft.com/office/powerpoint/2012/main">
        <p15:guide id="3" orient="horz" pos="1752" userDrawn="1">
          <p15:clr>
            <a:srgbClr val="A4A3A4"/>
          </p15:clr>
        </p15:guide>
        <p15:guide id="4" orient="horz" pos="2160" userDrawn="1">
          <p15:clr>
            <a:srgbClr val="A4A3A4"/>
          </p15:clr>
        </p15:guide>
        <p15:guide id="5" orient="horz" pos="1706" userDrawn="1">
          <p15:clr>
            <a:srgbClr val="A4A3A4"/>
          </p15:clr>
        </p15:guide>
        <p15:guide id="6" pos="39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7F7"/>
    <a:srgbClr val="F5CA01"/>
    <a:srgbClr val="447E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ile medio 2 - Color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AF606853-7671-496A-8E4F-DF71F8EC918B}" styleName="Stile scuro 1 - Colore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Stile 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Stile scuro 2 - Colore 5/Colore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2D5ABB26-0587-4C30-8999-92F81FD0307C}" styleName="Nessuno stile, nessuna grigli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Stile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Stile chi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essuno stile, griglia tabel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Stile con tema 2 - Colore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615" autoAdjust="0"/>
    <p:restoredTop sz="69338" autoAdjust="0"/>
  </p:normalViewPr>
  <p:slideViewPr>
    <p:cSldViewPr>
      <p:cViewPr varScale="1">
        <p:scale>
          <a:sx n="76" d="100"/>
          <a:sy n="76" d="100"/>
        </p:scale>
        <p:origin x="654" y="90"/>
      </p:cViewPr>
      <p:guideLst>
        <p:guide orient="horz" pos="1752"/>
        <p:guide orient="horz" pos="2160"/>
        <p:guide orient="horz" pos="1706"/>
        <p:guide pos="3940"/>
      </p:guideLst>
    </p:cSldViewPr>
  </p:slideViewPr>
  <p:outlineViewPr>
    <p:cViewPr>
      <p:scale>
        <a:sx n="33" d="100"/>
        <a:sy n="33" d="100"/>
      </p:scale>
      <p:origin x="0" y="-34080"/>
    </p:cViewPr>
  </p:outlineViewPr>
  <p:notesTextViewPr>
    <p:cViewPr>
      <p:scale>
        <a:sx n="3" d="2"/>
        <a:sy n="3" d="2"/>
      </p:scale>
      <p:origin x="0" y="0"/>
    </p:cViewPr>
  </p:notesTextViewPr>
  <p:sorterViewPr>
    <p:cViewPr>
      <p:scale>
        <a:sx n="150" d="100"/>
        <a:sy n="150" d="100"/>
      </p:scale>
      <p:origin x="0" y="-1848"/>
    </p:cViewPr>
  </p:sorterViewPr>
  <p:notesViewPr>
    <p:cSldViewPr showGuides="1">
      <p:cViewPr varScale="1">
        <p:scale>
          <a:sx n="79" d="100"/>
          <a:sy n="79" d="100"/>
        </p:scale>
        <p:origin x="3012"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7A9385-D80B-4B13-9045-34B9A92ADD43}"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it-IT"/>
        </a:p>
      </dgm:t>
    </dgm:pt>
    <dgm:pt modelId="{904C7363-3FF2-4E76-AA4E-A13E3E024F2C}">
      <dgm:prSet phldrT="[Testo]"/>
      <dgm:spPr/>
      <dgm:t>
        <a:bodyPr/>
        <a:lstStyle/>
        <a:p>
          <a:endParaRPr lang="it-IT" dirty="0"/>
        </a:p>
      </dgm:t>
    </dgm:pt>
    <dgm:pt modelId="{294D03AC-AF76-46A8-8256-FECF2A3425E4}" type="parTrans" cxnId="{A2B3967F-1D8B-487E-9643-4750B5E37D04}">
      <dgm:prSet/>
      <dgm:spPr/>
      <dgm:t>
        <a:bodyPr/>
        <a:lstStyle/>
        <a:p>
          <a:endParaRPr lang="it-IT"/>
        </a:p>
      </dgm:t>
    </dgm:pt>
    <dgm:pt modelId="{490878D0-A3D7-4B40-9415-6F8766AF422F}" type="sibTrans" cxnId="{A2B3967F-1D8B-487E-9643-4750B5E37D04}">
      <dgm:prSet/>
      <dgm:spPr/>
      <dgm:t>
        <a:bodyPr/>
        <a:lstStyle/>
        <a:p>
          <a:endParaRPr lang="it-IT"/>
        </a:p>
      </dgm:t>
    </dgm:pt>
    <dgm:pt modelId="{F33D17A5-35FA-47A0-BCF7-1B3B7A25C41D}">
      <dgm:prSet phldrT="[Testo]"/>
      <dgm:spPr/>
      <dgm:t>
        <a:bodyPr/>
        <a:lstStyle/>
        <a:p>
          <a:endParaRPr lang="it-IT" dirty="0"/>
        </a:p>
      </dgm:t>
    </dgm:pt>
    <dgm:pt modelId="{241B38A7-E7DC-4A67-8046-F3231F839371}" type="parTrans" cxnId="{74C26096-F3BF-44CD-A78D-0B619DDBC025}">
      <dgm:prSet/>
      <dgm:spPr/>
      <dgm:t>
        <a:bodyPr/>
        <a:lstStyle/>
        <a:p>
          <a:endParaRPr lang="it-IT"/>
        </a:p>
      </dgm:t>
    </dgm:pt>
    <dgm:pt modelId="{3AEC4150-7EEF-4631-95CA-B3B1A4EB0C79}" type="sibTrans" cxnId="{74C26096-F3BF-44CD-A78D-0B619DDBC025}">
      <dgm:prSet/>
      <dgm:spPr/>
      <dgm:t>
        <a:bodyPr/>
        <a:lstStyle/>
        <a:p>
          <a:endParaRPr lang="it-IT"/>
        </a:p>
      </dgm:t>
    </dgm:pt>
    <dgm:pt modelId="{9D8D642C-81B1-449A-81A5-E6D1D517BF32}">
      <dgm:prSet phldrT="[Testo]"/>
      <dgm:spPr/>
      <dgm:t>
        <a:bodyPr/>
        <a:lstStyle/>
        <a:p>
          <a:endParaRPr lang="it-IT" dirty="0"/>
        </a:p>
      </dgm:t>
    </dgm:pt>
    <dgm:pt modelId="{098813D8-0E2B-4853-B847-645B8435D163}" type="parTrans" cxnId="{C3AE7F53-22AC-490B-834B-021C308E7308}">
      <dgm:prSet/>
      <dgm:spPr/>
      <dgm:t>
        <a:bodyPr/>
        <a:lstStyle/>
        <a:p>
          <a:endParaRPr lang="it-IT"/>
        </a:p>
      </dgm:t>
    </dgm:pt>
    <dgm:pt modelId="{D308F89D-AF5D-4BCC-9027-8F17AC533071}" type="sibTrans" cxnId="{C3AE7F53-22AC-490B-834B-021C308E7308}">
      <dgm:prSet/>
      <dgm:spPr/>
      <dgm:t>
        <a:bodyPr/>
        <a:lstStyle/>
        <a:p>
          <a:endParaRPr lang="it-IT"/>
        </a:p>
      </dgm:t>
    </dgm:pt>
    <dgm:pt modelId="{80DDFED6-7E81-4851-A632-5EDADFF1F2EC}">
      <dgm:prSet phldrT="[Testo]"/>
      <dgm:spPr/>
      <dgm:t>
        <a:bodyPr/>
        <a:lstStyle/>
        <a:p>
          <a:endParaRPr lang="it-IT" dirty="0"/>
        </a:p>
      </dgm:t>
    </dgm:pt>
    <dgm:pt modelId="{252A1E63-BF59-45F1-8FD3-A2807BD138C7}" type="parTrans" cxnId="{B3F6F6BC-3147-476B-941F-100DF02BC3F9}">
      <dgm:prSet/>
      <dgm:spPr/>
      <dgm:t>
        <a:bodyPr/>
        <a:lstStyle/>
        <a:p>
          <a:endParaRPr lang="it-IT"/>
        </a:p>
      </dgm:t>
    </dgm:pt>
    <dgm:pt modelId="{F44D2EDA-D4D4-4BC7-A1A1-536E7E7D0DCB}" type="sibTrans" cxnId="{B3F6F6BC-3147-476B-941F-100DF02BC3F9}">
      <dgm:prSet/>
      <dgm:spPr/>
      <dgm:t>
        <a:bodyPr/>
        <a:lstStyle/>
        <a:p>
          <a:endParaRPr lang="it-IT"/>
        </a:p>
      </dgm:t>
    </dgm:pt>
    <dgm:pt modelId="{20DEA0E8-DBF2-4886-8441-60385AAE5BB2}">
      <dgm:prSet phldrT="[Testo]"/>
      <dgm:spPr/>
      <dgm:t>
        <a:bodyPr/>
        <a:lstStyle/>
        <a:p>
          <a:endParaRPr lang="it-IT" dirty="0"/>
        </a:p>
      </dgm:t>
    </dgm:pt>
    <dgm:pt modelId="{5653FDFE-D24A-48C1-AD13-92848A016400}" type="parTrans" cxnId="{B9F77DEF-052F-43AB-9918-B7BC16200C20}">
      <dgm:prSet/>
      <dgm:spPr/>
      <dgm:t>
        <a:bodyPr/>
        <a:lstStyle/>
        <a:p>
          <a:endParaRPr lang="it-IT"/>
        </a:p>
      </dgm:t>
    </dgm:pt>
    <dgm:pt modelId="{6CC5A9F7-8738-4EE6-B972-E8BD1EF55DAE}" type="sibTrans" cxnId="{B9F77DEF-052F-43AB-9918-B7BC16200C20}">
      <dgm:prSet/>
      <dgm:spPr/>
      <dgm:t>
        <a:bodyPr/>
        <a:lstStyle/>
        <a:p>
          <a:endParaRPr lang="it-IT"/>
        </a:p>
      </dgm:t>
    </dgm:pt>
    <dgm:pt modelId="{4246C688-AFBF-4563-8D66-8EBE73362268}">
      <dgm:prSet phldrT="[Testo]"/>
      <dgm:spPr/>
      <dgm:t>
        <a:bodyPr/>
        <a:lstStyle/>
        <a:p>
          <a:endParaRPr lang="it-IT" dirty="0"/>
        </a:p>
      </dgm:t>
    </dgm:pt>
    <dgm:pt modelId="{4B1BCB5C-DEAC-430D-96A8-A72B860B4AE4}" type="parTrans" cxnId="{E658027F-ADFC-4165-8F3A-74F0F6D4E831}">
      <dgm:prSet/>
      <dgm:spPr/>
      <dgm:t>
        <a:bodyPr/>
        <a:lstStyle/>
        <a:p>
          <a:endParaRPr lang="it-IT"/>
        </a:p>
      </dgm:t>
    </dgm:pt>
    <dgm:pt modelId="{BE412D0C-E85E-42CD-B73D-787A48F6E021}" type="sibTrans" cxnId="{E658027F-ADFC-4165-8F3A-74F0F6D4E831}">
      <dgm:prSet/>
      <dgm:spPr/>
      <dgm:t>
        <a:bodyPr/>
        <a:lstStyle/>
        <a:p>
          <a:endParaRPr lang="it-IT"/>
        </a:p>
      </dgm:t>
    </dgm:pt>
    <dgm:pt modelId="{609B0B70-1B70-45CD-ABF0-CAE1818A6DD4}">
      <dgm:prSet phldrT="[Testo]"/>
      <dgm:spPr/>
      <dgm:t>
        <a:bodyPr/>
        <a:lstStyle/>
        <a:p>
          <a:endParaRPr lang="it-IT" dirty="0"/>
        </a:p>
      </dgm:t>
    </dgm:pt>
    <dgm:pt modelId="{211F7527-E655-4639-8E5A-6A01025B6A68}" type="parTrans" cxnId="{5847D859-7117-4160-91DB-099B2CD504CA}">
      <dgm:prSet/>
      <dgm:spPr/>
      <dgm:t>
        <a:bodyPr/>
        <a:lstStyle/>
        <a:p>
          <a:endParaRPr lang="it-IT"/>
        </a:p>
      </dgm:t>
    </dgm:pt>
    <dgm:pt modelId="{CC141C14-32A8-4CAB-BC72-75E3BCEE768C}" type="sibTrans" cxnId="{5847D859-7117-4160-91DB-099B2CD504CA}">
      <dgm:prSet/>
      <dgm:spPr/>
      <dgm:t>
        <a:bodyPr/>
        <a:lstStyle/>
        <a:p>
          <a:endParaRPr lang="it-IT"/>
        </a:p>
      </dgm:t>
    </dgm:pt>
    <dgm:pt modelId="{3C318006-FE0E-4899-8F9C-79E6B56F059F}" type="pres">
      <dgm:prSet presAssocID="{367A9385-D80B-4B13-9045-34B9A92ADD43}" presName="cycle" presStyleCnt="0">
        <dgm:presLayoutVars>
          <dgm:chMax val="1"/>
          <dgm:dir/>
          <dgm:animLvl val="ctr"/>
          <dgm:resizeHandles val="exact"/>
        </dgm:presLayoutVars>
      </dgm:prSet>
      <dgm:spPr/>
      <dgm:t>
        <a:bodyPr/>
        <a:lstStyle/>
        <a:p>
          <a:endParaRPr lang="it-IT"/>
        </a:p>
      </dgm:t>
    </dgm:pt>
    <dgm:pt modelId="{BD0EB3DD-CA33-4CF9-A13F-2F054A3D6120}" type="pres">
      <dgm:prSet presAssocID="{904C7363-3FF2-4E76-AA4E-A13E3E024F2C}" presName="centerShape" presStyleLbl="node0" presStyleIdx="0" presStyleCnt="1" custScaleX="153467" custScaleY="153467"/>
      <dgm:spPr/>
      <dgm:t>
        <a:bodyPr/>
        <a:lstStyle/>
        <a:p>
          <a:endParaRPr lang="it-IT"/>
        </a:p>
      </dgm:t>
    </dgm:pt>
    <dgm:pt modelId="{3FB84749-A840-4DAD-9CB9-1D63B118FB5B}" type="pres">
      <dgm:prSet presAssocID="{241B38A7-E7DC-4A67-8046-F3231F839371}" presName="Name9" presStyleLbl="parChTrans1D2" presStyleIdx="0" presStyleCnt="6"/>
      <dgm:spPr/>
      <dgm:t>
        <a:bodyPr/>
        <a:lstStyle/>
        <a:p>
          <a:endParaRPr lang="it-IT"/>
        </a:p>
      </dgm:t>
    </dgm:pt>
    <dgm:pt modelId="{4CFD8417-E668-4F78-9864-28871C528D56}" type="pres">
      <dgm:prSet presAssocID="{241B38A7-E7DC-4A67-8046-F3231F839371}" presName="connTx" presStyleLbl="parChTrans1D2" presStyleIdx="0" presStyleCnt="6"/>
      <dgm:spPr/>
      <dgm:t>
        <a:bodyPr/>
        <a:lstStyle/>
        <a:p>
          <a:endParaRPr lang="it-IT"/>
        </a:p>
      </dgm:t>
    </dgm:pt>
    <dgm:pt modelId="{C8F05C2D-3B71-4E4C-92DD-B85D014B680C}" type="pres">
      <dgm:prSet presAssocID="{F33D17A5-35FA-47A0-BCF7-1B3B7A25C41D}" presName="node" presStyleLbl="node1" presStyleIdx="0" presStyleCnt="6" custScaleX="81697" custScaleY="81697">
        <dgm:presLayoutVars>
          <dgm:bulletEnabled val="1"/>
        </dgm:presLayoutVars>
      </dgm:prSet>
      <dgm:spPr/>
      <dgm:t>
        <a:bodyPr/>
        <a:lstStyle/>
        <a:p>
          <a:endParaRPr lang="it-IT"/>
        </a:p>
      </dgm:t>
    </dgm:pt>
    <dgm:pt modelId="{5DC100A4-D7A4-4245-B94C-77E127BCE7CE}" type="pres">
      <dgm:prSet presAssocID="{098813D8-0E2B-4853-B847-645B8435D163}" presName="Name9" presStyleLbl="parChTrans1D2" presStyleIdx="1" presStyleCnt="6"/>
      <dgm:spPr/>
      <dgm:t>
        <a:bodyPr/>
        <a:lstStyle/>
        <a:p>
          <a:endParaRPr lang="it-IT"/>
        </a:p>
      </dgm:t>
    </dgm:pt>
    <dgm:pt modelId="{F470FB9C-8CEB-4A41-B5AF-8166BBCB5DCF}" type="pres">
      <dgm:prSet presAssocID="{098813D8-0E2B-4853-B847-645B8435D163}" presName="connTx" presStyleLbl="parChTrans1D2" presStyleIdx="1" presStyleCnt="6"/>
      <dgm:spPr/>
      <dgm:t>
        <a:bodyPr/>
        <a:lstStyle/>
        <a:p>
          <a:endParaRPr lang="it-IT"/>
        </a:p>
      </dgm:t>
    </dgm:pt>
    <dgm:pt modelId="{7B5E06F3-17D8-4F24-8676-37AE39CB0477}" type="pres">
      <dgm:prSet presAssocID="{9D8D642C-81B1-449A-81A5-E6D1D517BF32}" presName="node" presStyleLbl="node1" presStyleIdx="1" presStyleCnt="6" custScaleX="81697" custScaleY="81697">
        <dgm:presLayoutVars>
          <dgm:bulletEnabled val="1"/>
        </dgm:presLayoutVars>
      </dgm:prSet>
      <dgm:spPr/>
      <dgm:t>
        <a:bodyPr/>
        <a:lstStyle/>
        <a:p>
          <a:endParaRPr lang="it-IT"/>
        </a:p>
      </dgm:t>
    </dgm:pt>
    <dgm:pt modelId="{BDA647D8-F454-4EF5-8D24-7397C91358FF}" type="pres">
      <dgm:prSet presAssocID="{252A1E63-BF59-45F1-8FD3-A2807BD138C7}" presName="Name9" presStyleLbl="parChTrans1D2" presStyleIdx="2" presStyleCnt="6"/>
      <dgm:spPr/>
      <dgm:t>
        <a:bodyPr/>
        <a:lstStyle/>
        <a:p>
          <a:endParaRPr lang="it-IT"/>
        </a:p>
      </dgm:t>
    </dgm:pt>
    <dgm:pt modelId="{8C6B5B2E-0AB8-4900-BF8D-446DFF3D9806}" type="pres">
      <dgm:prSet presAssocID="{252A1E63-BF59-45F1-8FD3-A2807BD138C7}" presName="connTx" presStyleLbl="parChTrans1D2" presStyleIdx="2" presStyleCnt="6"/>
      <dgm:spPr/>
      <dgm:t>
        <a:bodyPr/>
        <a:lstStyle/>
        <a:p>
          <a:endParaRPr lang="it-IT"/>
        </a:p>
      </dgm:t>
    </dgm:pt>
    <dgm:pt modelId="{F4F89D81-8BAB-4471-84DB-7F46EB7DAF07}" type="pres">
      <dgm:prSet presAssocID="{80DDFED6-7E81-4851-A632-5EDADFF1F2EC}" presName="node" presStyleLbl="node1" presStyleIdx="2" presStyleCnt="6" custScaleX="81697" custScaleY="81697">
        <dgm:presLayoutVars>
          <dgm:bulletEnabled val="1"/>
        </dgm:presLayoutVars>
      </dgm:prSet>
      <dgm:spPr/>
      <dgm:t>
        <a:bodyPr/>
        <a:lstStyle/>
        <a:p>
          <a:endParaRPr lang="it-IT"/>
        </a:p>
      </dgm:t>
    </dgm:pt>
    <dgm:pt modelId="{94DEEB50-E382-484C-98FC-46AB681A1166}" type="pres">
      <dgm:prSet presAssocID="{4B1BCB5C-DEAC-430D-96A8-A72B860B4AE4}" presName="Name9" presStyleLbl="parChTrans1D2" presStyleIdx="3" presStyleCnt="6"/>
      <dgm:spPr/>
      <dgm:t>
        <a:bodyPr/>
        <a:lstStyle/>
        <a:p>
          <a:endParaRPr lang="it-IT"/>
        </a:p>
      </dgm:t>
    </dgm:pt>
    <dgm:pt modelId="{63F28B58-C450-4EA0-AFD5-9F131DADAEA0}" type="pres">
      <dgm:prSet presAssocID="{4B1BCB5C-DEAC-430D-96A8-A72B860B4AE4}" presName="connTx" presStyleLbl="parChTrans1D2" presStyleIdx="3" presStyleCnt="6"/>
      <dgm:spPr/>
      <dgm:t>
        <a:bodyPr/>
        <a:lstStyle/>
        <a:p>
          <a:endParaRPr lang="it-IT"/>
        </a:p>
      </dgm:t>
    </dgm:pt>
    <dgm:pt modelId="{1311D921-660A-48EB-89EE-660C7B86DA8B}" type="pres">
      <dgm:prSet presAssocID="{4246C688-AFBF-4563-8D66-8EBE73362268}" presName="node" presStyleLbl="node1" presStyleIdx="3" presStyleCnt="6" custScaleX="81697" custScaleY="81697">
        <dgm:presLayoutVars>
          <dgm:bulletEnabled val="1"/>
        </dgm:presLayoutVars>
      </dgm:prSet>
      <dgm:spPr/>
      <dgm:t>
        <a:bodyPr/>
        <a:lstStyle/>
        <a:p>
          <a:endParaRPr lang="it-IT"/>
        </a:p>
      </dgm:t>
    </dgm:pt>
    <dgm:pt modelId="{033456C7-10A3-43FC-969E-919A19EAF706}" type="pres">
      <dgm:prSet presAssocID="{211F7527-E655-4639-8E5A-6A01025B6A68}" presName="Name9" presStyleLbl="parChTrans1D2" presStyleIdx="4" presStyleCnt="6"/>
      <dgm:spPr/>
      <dgm:t>
        <a:bodyPr/>
        <a:lstStyle/>
        <a:p>
          <a:endParaRPr lang="it-IT"/>
        </a:p>
      </dgm:t>
    </dgm:pt>
    <dgm:pt modelId="{465AA319-16EE-423F-839A-1A2AAE744E3D}" type="pres">
      <dgm:prSet presAssocID="{211F7527-E655-4639-8E5A-6A01025B6A68}" presName="connTx" presStyleLbl="parChTrans1D2" presStyleIdx="4" presStyleCnt="6"/>
      <dgm:spPr/>
      <dgm:t>
        <a:bodyPr/>
        <a:lstStyle/>
        <a:p>
          <a:endParaRPr lang="it-IT"/>
        </a:p>
      </dgm:t>
    </dgm:pt>
    <dgm:pt modelId="{3E2CAC7A-B8E6-438A-8533-88C87BDD437A}" type="pres">
      <dgm:prSet presAssocID="{609B0B70-1B70-45CD-ABF0-CAE1818A6DD4}" presName="node" presStyleLbl="node1" presStyleIdx="4" presStyleCnt="6" custScaleX="81697" custScaleY="81697">
        <dgm:presLayoutVars>
          <dgm:bulletEnabled val="1"/>
        </dgm:presLayoutVars>
      </dgm:prSet>
      <dgm:spPr/>
      <dgm:t>
        <a:bodyPr/>
        <a:lstStyle/>
        <a:p>
          <a:endParaRPr lang="it-IT"/>
        </a:p>
      </dgm:t>
    </dgm:pt>
    <dgm:pt modelId="{93466C65-A23A-4B0D-8A34-04ED20D86BD7}" type="pres">
      <dgm:prSet presAssocID="{5653FDFE-D24A-48C1-AD13-92848A016400}" presName="Name9" presStyleLbl="parChTrans1D2" presStyleIdx="5" presStyleCnt="6"/>
      <dgm:spPr/>
      <dgm:t>
        <a:bodyPr/>
        <a:lstStyle/>
        <a:p>
          <a:endParaRPr lang="it-IT"/>
        </a:p>
      </dgm:t>
    </dgm:pt>
    <dgm:pt modelId="{29947CF7-D0C4-47D1-8539-F117255EC957}" type="pres">
      <dgm:prSet presAssocID="{5653FDFE-D24A-48C1-AD13-92848A016400}" presName="connTx" presStyleLbl="parChTrans1D2" presStyleIdx="5" presStyleCnt="6"/>
      <dgm:spPr/>
      <dgm:t>
        <a:bodyPr/>
        <a:lstStyle/>
        <a:p>
          <a:endParaRPr lang="it-IT"/>
        </a:p>
      </dgm:t>
    </dgm:pt>
    <dgm:pt modelId="{ACC792D9-9627-4BC2-9354-6A1F687FE99F}" type="pres">
      <dgm:prSet presAssocID="{20DEA0E8-DBF2-4886-8441-60385AAE5BB2}" presName="node" presStyleLbl="node1" presStyleIdx="5" presStyleCnt="6" custScaleX="81697" custScaleY="81697">
        <dgm:presLayoutVars>
          <dgm:bulletEnabled val="1"/>
        </dgm:presLayoutVars>
      </dgm:prSet>
      <dgm:spPr/>
      <dgm:t>
        <a:bodyPr/>
        <a:lstStyle/>
        <a:p>
          <a:endParaRPr lang="it-IT"/>
        </a:p>
      </dgm:t>
    </dgm:pt>
  </dgm:ptLst>
  <dgm:cxnLst>
    <dgm:cxn modelId="{4467B94D-A304-45B9-AEC8-7F4D6AE730BA}" type="presOf" srcId="{241B38A7-E7DC-4A67-8046-F3231F839371}" destId="{4CFD8417-E668-4F78-9864-28871C528D56}" srcOrd="1" destOrd="0" presId="urn:microsoft.com/office/officeart/2005/8/layout/radial1"/>
    <dgm:cxn modelId="{547F4F9E-E6FA-4BAA-B4CE-68C990D7999D}" type="presOf" srcId="{211F7527-E655-4639-8E5A-6A01025B6A68}" destId="{465AA319-16EE-423F-839A-1A2AAE744E3D}" srcOrd="1" destOrd="0" presId="urn:microsoft.com/office/officeart/2005/8/layout/radial1"/>
    <dgm:cxn modelId="{75D84B43-6A31-4EB0-A29E-82D7B5DAB3B1}" type="presOf" srcId="{80DDFED6-7E81-4851-A632-5EDADFF1F2EC}" destId="{F4F89D81-8BAB-4471-84DB-7F46EB7DAF07}" srcOrd="0" destOrd="0" presId="urn:microsoft.com/office/officeart/2005/8/layout/radial1"/>
    <dgm:cxn modelId="{19BA2ED3-088E-49A6-8677-0DEE915BF262}" type="presOf" srcId="{098813D8-0E2B-4853-B847-645B8435D163}" destId="{F470FB9C-8CEB-4A41-B5AF-8166BBCB5DCF}" srcOrd="1" destOrd="0" presId="urn:microsoft.com/office/officeart/2005/8/layout/radial1"/>
    <dgm:cxn modelId="{CA36B6BA-9861-43D9-B983-33D566260CFE}" type="presOf" srcId="{4246C688-AFBF-4563-8D66-8EBE73362268}" destId="{1311D921-660A-48EB-89EE-660C7B86DA8B}" srcOrd="0" destOrd="0" presId="urn:microsoft.com/office/officeart/2005/8/layout/radial1"/>
    <dgm:cxn modelId="{5F2EF78E-BF66-41BE-AE38-420118BB7274}" type="presOf" srcId="{F33D17A5-35FA-47A0-BCF7-1B3B7A25C41D}" destId="{C8F05C2D-3B71-4E4C-92DD-B85D014B680C}" srcOrd="0" destOrd="0" presId="urn:microsoft.com/office/officeart/2005/8/layout/radial1"/>
    <dgm:cxn modelId="{B5F5CB00-CCBA-490E-905F-9BCEE048904F}" type="presOf" srcId="{252A1E63-BF59-45F1-8FD3-A2807BD138C7}" destId="{BDA647D8-F454-4EF5-8D24-7397C91358FF}" srcOrd="0" destOrd="0" presId="urn:microsoft.com/office/officeart/2005/8/layout/radial1"/>
    <dgm:cxn modelId="{74C26096-F3BF-44CD-A78D-0B619DDBC025}" srcId="{904C7363-3FF2-4E76-AA4E-A13E3E024F2C}" destId="{F33D17A5-35FA-47A0-BCF7-1B3B7A25C41D}" srcOrd="0" destOrd="0" parTransId="{241B38A7-E7DC-4A67-8046-F3231F839371}" sibTransId="{3AEC4150-7EEF-4631-95CA-B3B1A4EB0C79}"/>
    <dgm:cxn modelId="{B3F6F6BC-3147-476B-941F-100DF02BC3F9}" srcId="{904C7363-3FF2-4E76-AA4E-A13E3E024F2C}" destId="{80DDFED6-7E81-4851-A632-5EDADFF1F2EC}" srcOrd="2" destOrd="0" parTransId="{252A1E63-BF59-45F1-8FD3-A2807BD138C7}" sibTransId="{F44D2EDA-D4D4-4BC7-A1A1-536E7E7D0DCB}"/>
    <dgm:cxn modelId="{F432A2C2-BCE9-4F16-81BA-E18A9D9F4CE4}" type="presOf" srcId="{20DEA0E8-DBF2-4886-8441-60385AAE5BB2}" destId="{ACC792D9-9627-4BC2-9354-6A1F687FE99F}" srcOrd="0" destOrd="0" presId="urn:microsoft.com/office/officeart/2005/8/layout/radial1"/>
    <dgm:cxn modelId="{55FC2040-9C98-4B35-A36E-BAB06A368CDC}" type="presOf" srcId="{4B1BCB5C-DEAC-430D-96A8-A72B860B4AE4}" destId="{94DEEB50-E382-484C-98FC-46AB681A1166}" srcOrd="0" destOrd="0" presId="urn:microsoft.com/office/officeart/2005/8/layout/radial1"/>
    <dgm:cxn modelId="{734FC774-A7AB-480A-A77B-31FDD071B418}" type="presOf" srcId="{367A9385-D80B-4B13-9045-34B9A92ADD43}" destId="{3C318006-FE0E-4899-8F9C-79E6B56F059F}" srcOrd="0" destOrd="0" presId="urn:microsoft.com/office/officeart/2005/8/layout/radial1"/>
    <dgm:cxn modelId="{FD377410-6610-41F9-BB26-E017AD5476BC}" type="presOf" srcId="{5653FDFE-D24A-48C1-AD13-92848A016400}" destId="{29947CF7-D0C4-47D1-8539-F117255EC957}" srcOrd="1" destOrd="0" presId="urn:microsoft.com/office/officeart/2005/8/layout/radial1"/>
    <dgm:cxn modelId="{06252A70-A70D-44CF-9793-A82C9C72BC75}" type="presOf" srcId="{5653FDFE-D24A-48C1-AD13-92848A016400}" destId="{93466C65-A23A-4B0D-8A34-04ED20D86BD7}" srcOrd="0" destOrd="0" presId="urn:microsoft.com/office/officeart/2005/8/layout/radial1"/>
    <dgm:cxn modelId="{1348B8F7-0983-46A0-BDB2-F635DFC1453A}" type="presOf" srcId="{241B38A7-E7DC-4A67-8046-F3231F839371}" destId="{3FB84749-A840-4DAD-9CB9-1D63B118FB5B}" srcOrd="0" destOrd="0" presId="urn:microsoft.com/office/officeart/2005/8/layout/radial1"/>
    <dgm:cxn modelId="{A04ADA75-CC37-4C13-AA43-E3B24547E096}" type="presOf" srcId="{9D8D642C-81B1-449A-81A5-E6D1D517BF32}" destId="{7B5E06F3-17D8-4F24-8676-37AE39CB0477}" srcOrd="0" destOrd="0" presId="urn:microsoft.com/office/officeart/2005/8/layout/radial1"/>
    <dgm:cxn modelId="{A2B3967F-1D8B-487E-9643-4750B5E37D04}" srcId="{367A9385-D80B-4B13-9045-34B9A92ADD43}" destId="{904C7363-3FF2-4E76-AA4E-A13E3E024F2C}" srcOrd="0" destOrd="0" parTransId="{294D03AC-AF76-46A8-8256-FECF2A3425E4}" sibTransId="{490878D0-A3D7-4B40-9415-6F8766AF422F}"/>
    <dgm:cxn modelId="{5DF42777-DBF1-4322-B6ED-623B6ED56E23}" type="presOf" srcId="{252A1E63-BF59-45F1-8FD3-A2807BD138C7}" destId="{8C6B5B2E-0AB8-4900-BF8D-446DFF3D9806}" srcOrd="1" destOrd="0" presId="urn:microsoft.com/office/officeart/2005/8/layout/radial1"/>
    <dgm:cxn modelId="{E658027F-ADFC-4165-8F3A-74F0F6D4E831}" srcId="{904C7363-3FF2-4E76-AA4E-A13E3E024F2C}" destId="{4246C688-AFBF-4563-8D66-8EBE73362268}" srcOrd="3" destOrd="0" parTransId="{4B1BCB5C-DEAC-430D-96A8-A72B860B4AE4}" sibTransId="{BE412D0C-E85E-42CD-B73D-787A48F6E021}"/>
    <dgm:cxn modelId="{B9F77DEF-052F-43AB-9918-B7BC16200C20}" srcId="{904C7363-3FF2-4E76-AA4E-A13E3E024F2C}" destId="{20DEA0E8-DBF2-4886-8441-60385AAE5BB2}" srcOrd="5" destOrd="0" parTransId="{5653FDFE-D24A-48C1-AD13-92848A016400}" sibTransId="{6CC5A9F7-8738-4EE6-B972-E8BD1EF55DAE}"/>
    <dgm:cxn modelId="{8E70CD38-3E5B-4224-BCC7-0B35D1F050EC}" type="presOf" srcId="{609B0B70-1B70-45CD-ABF0-CAE1818A6DD4}" destId="{3E2CAC7A-B8E6-438A-8533-88C87BDD437A}" srcOrd="0" destOrd="0" presId="urn:microsoft.com/office/officeart/2005/8/layout/radial1"/>
    <dgm:cxn modelId="{C3AE7F53-22AC-490B-834B-021C308E7308}" srcId="{904C7363-3FF2-4E76-AA4E-A13E3E024F2C}" destId="{9D8D642C-81B1-449A-81A5-E6D1D517BF32}" srcOrd="1" destOrd="0" parTransId="{098813D8-0E2B-4853-B847-645B8435D163}" sibTransId="{D308F89D-AF5D-4BCC-9027-8F17AC533071}"/>
    <dgm:cxn modelId="{EB1D78CC-DA41-422D-93AC-8BA8629CE732}" type="presOf" srcId="{211F7527-E655-4639-8E5A-6A01025B6A68}" destId="{033456C7-10A3-43FC-969E-919A19EAF706}" srcOrd="0" destOrd="0" presId="urn:microsoft.com/office/officeart/2005/8/layout/radial1"/>
    <dgm:cxn modelId="{ED83123E-275A-43CB-BDB3-86347C1B71AF}" type="presOf" srcId="{904C7363-3FF2-4E76-AA4E-A13E3E024F2C}" destId="{BD0EB3DD-CA33-4CF9-A13F-2F054A3D6120}" srcOrd="0" destOrd="0" presId="urn:microsoft.com/office/officeart/2005/8/layout/radial1"/>
    <dgm:cxn modelId="{5847D859-7117-4160-91DB-099B2CD504CA}" srcId="{904C7363-3FF2-4E76-AA4E-A13E3E024F2C}" destId="{609B0B70-1B70-45CD-ABF0-CAE1818A6DD4}" srcOrd="4" destOrd="0" parTransId="{211F7527-E655-4639-8E5A-6A01025B6A68}" sibTransId="{CC141C14-32A8-4CAB-BC72-75E3BCEE768C}"/>
    <dgm:cxn modelId="{5F8625E9-8598-43F7-A053-D46377584C0D}" type="presOf" srcId="{098813D8-0E2B-4853-B847-645B8435D163}" destId="{5DC100A4-D7A4-4245-B94C-77E127BCE7CE}" srcOrd="0" destOrd="0" presId="urn:microsoft.com/office/officeart/2005/8/layout/radial1"/>
    <dgm:cxn modelId="{3E1C323D-4A53-413C-ADE4-C02D24DA41DE}" type="presOf" srcId="{4B1BCB5C-DEAC-430D-96A8-A72B860B4AE4}" destId="{63F28B58-C450-4EA0-AFD5-9F131DADAEA0}" srcOrd="1" destOrd="0" presId="urn:microsoft.com/office/officeart/2005/8/layout/radial1"/>
    <dgm:cxn modelId="{3A9BED4A-6977-49BC-8D96-ED4B06FE0CA9}" type="presParOf" srcId="{3C318006-FE0E-4899-8F9C-79E6B56F059F}" destId="{BD0EB3DD-CA33-4CF9-A13F-2F054A3D6120}" srcOrd="0" destOrd="0" presId="urn:microsoft.com/office/officeart/2005/8/layout/radial1"/>
    <dgm:cxn modelId="{72FF183F-97D1-4933-AF8D-C2B10004DABE}" type="presParOf" srcId="{3C318006-FE0E-4899-8F9C-79E6B56F059F}" destId="{3FB84749-A840-4DAD-9CB9-1D63B118FB5B}" srcOrd="1" destOrd="0" presId="urn:microsoft.com/office/officeart/2005/8/layout/radial1"/>
    <dgm:cxn modelId="{F56DF3D5-A49D-4FC1-87F5-0DD648FD0F14}" type="presParOf" srcId="{3FB84749-A840-4DAD-9CB9-1D63B118FB5B}" destId="{4CFD8417-E668-4F78-9864-28871C528D56}" srcOrd="0" destOrd="0" presId="urn:microsoft.com/office/officeart/2005/8/layout/radial1"/>
    <dgm:cxn modelId="{78E249FB-0500-4427-B63F-5A7AF2C3EE2B}" type="presParOf" srcId="{3C318006-FE0E-4899-8F9C-79E6B56F059F}" destId="{C8F05C2D-3B71-4E4C-92DD-B85D014B680C}" srcOrd="2" destOrd="0" presId="urn:microsoft.com/office/officeart/2005/8/layout/radial1"/>
    <dgm:cxn modelId="{4C134530-56BB-4AE2-9F00-1877C6797A83}" type="presParOf" srcId="{3C318006-FE0E-4899-8F9C-79E6B56F059F}" destId="{5DC100A4-D7A4-4245-B94C-77E127BCE7CE}" srcOrd="3" destOrd="0" presId="urn:microsoft.com/office/officeart/2005/8/layout/radial1"/>
    <dgm:cxn modelId="{BA24265D-7DB4-4BD3-BF89-6935E8CA3B57}" type="presParOf" srcId="{5DC100A4-D7A4-4245-B94C-77E127BCE7CE}" destId="{F470FB9C-8CEB-4A41-B5AF-8166BBCB5DCF}" srcOrd="0" destOrd="0" presId="urn:microsoft.com/office/officeart/2005/8/layout/radial1"/>
    <dgm:cxn modelId="{4665AE86-D7AC-448D-80E5-8F2D445EEFED}" type="presParOf" srcId="{3C318006-FE0E-4899-8F9C-79E6B56F059F}" destId="{7B5E06F3-17D8-4F24-8676-37AE39CB0477}" srcOrd="4" destOrd="0" presId="urn:microsoft.com/office/officeart/2005/8/layout/radial1"/>
    <dgm:cxn modelId="{6B4D2AC6-EC57-40EF-AF32-629DC18EC49D}" type="presParOf" srcId="{3C318006-FE0E-4899-8F9C-79E6B56F059F}" destId="{BDA647D8-F454-4EF5-8D24-7397C91358FF}" srcOrd="5" destOrd="0" presId="urn:microsoft.com/office/officeart/2005/8/layout/radial1"/>
    <dgm:cxn modelId="{FFF6B89E-ED3D-41DD-810B-9618676A1529}" type="presParOf" srcId="{BDA647D8-F454-4EF5-8D24-7397C91358FF}" destId="{8C6B5B2E-0AB8-4900-BF8D-446DFF3D9806}" srcOrd="0" destOrd="0" presId="urn:microsoft.com/office/officeart/2005/8/layout/radial1"/>
    <dgm:cxn modelId="{8BFEE20A-E562-43E1-84D4-039D04ECFA70}" type="presParOf" srcId="{3C318006-FE0E-4899-8F9C-79E6B56F059F}" destId="{F4F89D81-8BAB-4471-84DB-7F46EB7DAF07}" srcOrd="6" destOrd="0" presId="urn:microsoft.com/office/officeart/2005/8/layout/radial1"/>
    <dgm:cxn modelId="{069A0499-7B6A-4C45-8ED6-FAB2258D3B41}" type="presParOf" srcId="{3C318006-FE0E-4899-8F9C-79E6B56F059F}" destId="{94DEEB50-E382-484C-98FC-46AB681A1166}" srcOrd="7" destOrd="0" presId="urn:microsoft.com/office/officeart/2005/8/layout/radial1"/>
    <dgm:cxn modelId="{8F1C3CE4-5ADC-4401-B023-4199F8FB9DAE}" type="presParOf" srcId="{94DEEB50-E382-484C-98FC-46AB681A1166}" destId="{63F28B58-C450-4EA0-AFD5-9F131DADAEA0}" srcOrd="0" destOrd="0" presId="urn:microsoft.com/office/officeart/2005/8/layout/radial1"/>
    <dgm:cxn modelId="{2AB4444C-BF90-4457-8ED0-311AF6AAEF0F}" type="presParOf" srcId="{3C318006-FE0E-4899-8F9C-79E6B56F059F}" destId="{1311D921-660A-48EB-89EE-660C7B86DA8B}" srcOrd="8" destOrd="0" presId="urn:microsoft.com/office/officeart/2005/8/layout/radial1"/>
    <dgm:cxn modelId="{DE7C1B78-7114-41D6-9768-22C5C29ECC7B}" type="presParOf" srcId="{3C318006-FE0E-4899-8F9C-79E6B56F059F}" destId="{033456C7-10A3-43FC-969E-919A19EAF706}" srcOrd="9" destOrd="0" presId="urn:microsoft.com/office/officeart/2005/8/layout/radial1"/>
    <dgm:cxn modelId="{1B492CE0-07EC-4611-A462-8601ADF03E1A}" type="presParOf" srcId="{033456C7-10A3-43FC-969E-919A19EAF706}" destId="{465AA319-16EE-423F-839A-1A2AAE744E3D}" srcOrd="0" destOrd="0" presId="urn:microsoft.com/office/officeart/2005/8/layout/radial1"/>
    <dgm:cxn modelId="{F6D09D37-668B-4741-B9BD-F78A02DE2FCE}" type="presParOf" srcId="{3C318006-FE0E-4899-8F9C-79E6B56F059F}" destId="{3E2CAC7A-B8E6-438A-8533-88C87BDD437A}" srcOrd="10" destOrd="0" presId="urn:microsoft.com/office/officeart/2005/8/layout/radial1"/>
    <dgm:cxn modelId="{26CAE9DF-C4F6-458D-A373-431898E28FB2}" type="presParOf" srcId="{3C318006-FE0E-4899-8F9C-79E6B56F059F}" destId="{93466C65-A23A-4B0D-8A34-04ED20D86BD7}" srcOrd="11" destOrd="0" presId="urn:microsoft.com/office/officeart/2005/8/layout/radial1"/>
    <dgm:cxn modelId="{E71CC5C4-7A66-4BBE-AC6C-E8C06CD6BB05}" type="presParOf" srcId="{93466C65-A23A-4B0D-8A34-04ED20D86BD7}" destId="{29947CF7-D0C4-47D1-8539-F117255EC957}" srcOrd="0" destOrd="0" presId="urn:microsoft.com/office/officeart/2005/8/layout/radial1"/>
    <dgm:cxn modelId="{FD709749-C564-49BE-9DF6-54356592EDEB}" type="presParOf" srcId="{3C318006-FE0E-4899-8F9C-79E6B56F059F}" destId="{ACC792D9-9627-4BC2-9354-6A1F687FE99F}" srcOrd="12"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0EB3DD-CA33-4CF9-A13F-2F054A3D6120}">
      <dsp:nvSpPr>
        <dsp:cNvPr id="0" name=""/>
        <dsp:cNvSpPr/>
      </dsp:nvSpPr>
      <dsp:spPr>
        <a:xfrm>
          <a:off x="1148579" y="644523"/>
          <a:ext cx="943200" cy="9432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endParaRPr lang="it-IT" sz="3900" kern="1200" dirty="0"/>
        </a:p>
      </dsp:txBody>
      <dsp:txXfrm>
        <a:off x="1286707" y="782651"/>
        <a:ext cx="666944" cy="666944"/>
      </dsp:txXfrm>
    </dsp:sp>
    <dsp:sp modelId="{3FB84749-A840-4DAD-9CB9-1D63B118FB5B}">
      <dsp:nvSpPr>
        <dsp:cNvPr id="0" name=""/>
        <dsp:cNvSpPr/>
      </dsp:nvSpPr>
      <dsp:spPr>
        <a:xfrm rot="16200000">
          <a:off x="1581561" y="588835"/>
          <a:ext cx="77237" cy="34140"/>
        </a:xfrm>
        <a:custGeom>
          <a:avLst/>
          <a:gdLst/>
          <a:ahLst/>
          <a:cxnLst/>
          <a:rect l="0" t="0" r="0" b="0"/>
          <a:pathLst>
            <a:path>
              <a:moveTo>
                <a:pt x="0" y="17070"/>
              </a:moveTo>
              <a:lnTo>
                <a:pt x="77237" y="1707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t-IT" sz="500" kern="1200"/>
        </a:p>
      </dsp:txBody>
      <dsp:txXfrm>
        <a:off x="1618249" y="603974"/>
        <a:ext cx="3861" cy="3861"/>
      </dsp:txXfrm>
    </dsp:sp>
    <dsp:sp modelId="{C8F05C2D-3B71-4E4C-92DD-B85D014B680C}">
      <dsp:nvSpPr>
        <dsp:cNvPr id="0" name=""/>
        <dsp:cNvSpPr/>
      </dsp:nvSpPr>
      <dsp:spPr>
        <a:xfrm>
          <a:off x="1369127" y="65181"/>
          <a:ext cx="502105" cy="50210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endParaRPr lang="it-IT" sz="2100" kern="1200" dirty="0"/>
        </a:p>
      </dsp:txBody>
      <dsp:txXfrm>
        <a:off x="1442659" y="138713"/>
        <a:ext cx="355041" cy="355041"/>
      </dsp:txXfrm>
    </dsp:sp>
    <dsp:sp modelId="{5DC100A4-D7A4-4245-B94C-77E127BCE7CE}">
      <dsp:nvSpPr>
        <dsp:cNvPr id="0" name=""/>
        <dsp:cNvSpPr/>
      </dsp:nvSpPr>
      <dsp:spPr>
        <a:xfrm rot="19800000">
          <a:off x="2023423" y="843944"/>
          <a:ext cx="77237" cy="34140"/>
        </a:xfrm>
        <a:custGeom>
          <a:avLst/>
          <a:gdLst/>
          <a:ahLst/>
          <a:cxnLst/>
          <a:rect l="0" t="0" r="0" b="0"/>
          <a:pathLst>
            <a:path>
              <a:moveTo>
                <a:pt x="0" y="17070"/>
              </a:moveTo>
              <a:lnTo>
                <a:pt x="77237" y="1707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t-IT" sz="500" kern="1200"/>
        </a:p>
      </dsp:txBody>
      <dsp:txXfrm>
        <a:off x="2060111" y="859083"/>
        <a:ext cx="3861" cy="3861"/>
      </dsp:txXfrm>
    </dsp:sp>
    <dsp:sp modelId="{7B5E06F3-17D8-4F24-8676-37AE39CB0477}">
      <dsp:nvSpPr>
        <dsp:cNvPr id="0" name=""/>
        <dsp:cNvSpPr/>
      </dsp:nvSpPr>
      <dsp:spPr>
        <a:xfrm>
          <a:off x="2061852" y="465126"/>
          <a:ext cx="502105" cy="50210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endParaRPr lang="it-IT" sz="2100" kern="1200" dirty="0"/>
        </a:p>
      </dsp:txBody>
      <dsp:txXfrm>
        <a:off x="2135384" y="538658"/>
        <a:ext cx="355041" cy="355041"/>
      </dsp:txXfrm>
    </dsp:sp>
    <dsp:sp modelId="{BDA647D8-F454-4EF5-8D24-7397C91358FF}">
      <dsp:nvSpPr>
        <dsp:cNvPr id="0" name=""/>
        <dsp:cNvSpPr/>
      </dsp:nvSpPr>
      <dsp:spPr>
        <a:xfrm rot="1800000">
          <a:off x="2023423" y="1354163"/>
          <a:ext cx="77237" cy="34140"/>
        </a:xfrm>
        <a:custGeom>
          <a:avLst/>
          <a:gdLst/>
          <a:ahLst/>
          <a:cxnLst/>
          <a:rect l="0" t="0" r="0" b="0"/>
          <a:pathLst>
            <a:path>
              <a:moveTo>
                <a:pt x="0" y="17070"/>
              </a:moveTo>
              <a:lnTo>
                <a:pt x="77237" y="1707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t-IT" sz="500" kern="1200"/>
        </a:p>
      </dsp:txBody>
      <dsp:txXfrm>
        <a:off x="2060111" y="1369302"/>
        <a:ext cx="3861" cy="3861"/>
      </dsp:txXfrm>
    </dsp:sp>
    <dsp:sp modelId="{F4F89D81-8BAB-4471-84DB-7F46EB7DAF07}">
      <dsp:nvSpPr>
        <dsp:cNvPr id="0" name=""/>
        <dsp:cNvSpPr/>
      </dsp:nvSpPr>
      <dsp:spPr>
        <a:xfrm>
          <a:off x="2061852" y="1265016"/>
          <a:ext cx="502105" cy="50210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endParaRPr lang="it-IT" sz="2100" kern="1200" dirty="0"/>
        </a:p>
      </dsp:txBody>
      <dsp:txXfrm>
        <a:off x="2135384" y="1338548"/>
        <a:ext cx="355041" cy="355041"/>
      </dsp:txXfrm>
    </dsp:sp>
    <dsp:sp modelId="{94DEEB50-E382-484C-98FC-46AB681A1166}">
      <dsp:nvSpPr>
        <dsp:cNvPr id="0" name=""/>
        <dsp:cNvSpPr/>
      </dsp:nvSpPr>
      <dsp:spPr>
        <a:xfrm rot="5400000">
          <a:off x="1581561" y="1609272"/>
          <a:ext cx="77237" cy="34140"/>
        </a:xfrm>
        <a:custGeom>
          <a:avLst/>
          <a:gdLst/>
          <a:ahLst/>
          <a:cxnLst/>
          <a:rect l="0" t="0" r="0" b="0"/>
          <a:pathLst>
            <a:path>
              <a:moveTo>
                <a:pt x="0" y="17070"/>
              </a:moveTo>
              <a:lnTo>
                <a:pt x="77237" y="1707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t-IT" sz="500" kern="1200"/>
        </a:p>
      </dsp:txBody>
      <dsp:txXfrm>
        <a:off x="1618249" y="1624411"/>
        <a:ext cx="3861" cy="3861"/>
      </dsp:txXfrm>
    </dsp:sp>
    <dsp:sp modelId="{1311D921-660A-48EB-89EE-660C7B86DA8B}">
      <dsp:nvSpPr>
        <dsp:cNvPr id="0" name=""/>
        <dsp:cNvSpPr/>
      </dsp:nvSpPr>
      <dsp:spPr>
        <a:xfrm>
          <a:off x="1369127" y="1664961"/>
          <a:ext cx="502105" cy="50210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endParaRPr lang="it-IT" sz="2100" kern="1200" dirty="0"/>
        </a:p>
      </dsp:txBody>
      <dsp:txXfrm>
        <a:off x="1442659" y="1738493"/>
        <a:ext cx="355041" cy="355041"/>
      </dsp:txXfrm>
    </dsp:sp>
    <dsp:sp modelId="{033456C7-10A3-43FC-969E-919A19EAF706}">
      <dsp:nvSpPr>
        <dsp:cNvPr id="0" name=""/>
        <dsp:cNvSpPr/>
      </dsp:nvSpPr>
      <dsp:spPr>
        <a:xfrm rot="9000000">
          <a:off x="1139699" y="1354163"/>
          <a:ext cx="77237" cy="34140"/>
        </a:xfrm>
        <a:custGeom>
          <a:avLst/>
          <a:gdLst/>
          <a:ahLst/>
          <a:cxnLst/>
          <a:rect l="0" t="0" r="0" b="0"/>
          <a:pathLst>
            <a:path>
              <a:moveTo>
                <a:pt x="0" y="17070"/>
              </a:moveTo>
              <a:lnTo>
                <a:pt x="77237" y="1707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t-IT" sz="500" kern="1200"/>
        </a:p>
      </dsp:txBody>
      <dsp:txXfrm rot="10800000">
        <a:off x="1176386" y="1369302"/>
        <a:ext cx="3861" cy="3861"/>
      </dsp:txXfrm>
    </dsp:sp>
    <dsp:sp modelId="{3E2CAC7A-B8E6-438A-8533-88C87BDD437A}">
      <dsp:nvSpPr>
        <dsp:cNvPr id="0" name=""/>
        <dsp:cNvSpPr/>
      </dsp:nvSpPr>
      <dsp:spPr>
        <a:xfrm>
          <a:off x="676402" y="1265016"/>
          <a:ext cx="502105" cy="50210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endParaRPr lang="it-IT" sz="2100" kern="1200" dirty="0"/>
        </a:p>
      </dsp:txBody>
      <dsp:txXfrm>
        <a:off x="749934" y="1338548"/>
        <a:ext cx="355041" cy="355041"/>
      </dsp:txXfrm>
    </dsp:sp>
    <dsp:sp modelId="{93466C65-A23A-4B0D-8A34-04ED20D86BD7}">
      <dsp:nvSpPr>
        <dsp:cNvPr id="0" name=""/>
        <dsp:cNvSpPr/>
      </dsp:nvSpPr>
      <dsp:spPr>
        <a:xfrm rot="12600000">
          <a:off x="1139699" y="843944"/>
          <a:ext cx="77237" cy="34140"/>
        </a:xfrm>
        <a:custGeom>
          <a:avLst/>
          <a:gdLst/>
          <a:ahLst/>
          <a:cxnLst/>
          <a:rect l="0" t="0" r="0" b="0"/>
          <a:pathLst>
            <a:path>
              <a:moveTo>
                <a:pt x="0" y="17070"/>
              </a:moveTo>
              <a:lnTo>
                <a:pt x="77237" y="1707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t-IT" sz="500" kern="1200"/>
        </a:p>
      </dsp:txBody>
      <dsp:txXfrm rot="10800000">
        <a:off x="1176386" y="859083"/>
        <a:ext cx="3861" cy="3861"/>
      </dsp:txXfrm>
    </dsp:sp>
    <dsp:sp modelId="{ACC792D9-9627-4BC2-9354-6A1F687FE99F}">
      <dsp:nvSpPr>
        <dsp:cNvPr id="0" name=""/>
        <dsp:cNvSpPr/>
      </dsp:nvSpPr>
      <dsp:spPr>
        <a:xfrm>
          <a:off x="676402" y="465126"/>
          <a:ext cx="502105" cy="50210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endParaRPr lang="it-IT" sz="2100" kern="1200" dirty="0"/>
        </a:p>
      </dsp:txBody>
      <dsp:txXfrm>
        <a:off x="749934" y="538658"/>
        <a:ext cx="355041" cy="355041"/>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7" y="1"/>
            <a:ext cx="2945659" cy="493713"/>
          </a:xfrm>
          <a:prstGeom prst="rect">
            <a:avLst/>
          </a:prstGeom>
        </p:spPr>
        <p:txBody>
          <a:bodyPr vert="horz" lIns="91712" tIns="45855" rIns="91712" bIns="45855" rtlCol="0"/>
          <a:lstStyle>
            <a:lvl1pPr algn="l">
              <a:defRPr sz="1200"/>
            </a:lvl1pPr>
          </a:lstStyle>
          <a:p>
            <a:endParaRPr lang="it-IT"/>
          </a:p>
        </p:txBody>
      </p:sp>
      <p:sp>
        <p:nvSpPr>
          <p:cNvPr id="3" name="Segnaposto data 2"/>
          <p:cNvSpPr>
            <a:spLocks noGrp="1"/>
          </p:cNvSpPr>
          <p:nvPr>
            <p:ph type="dt" sz="quarter" idx="1"/>
          </p:nvPr>
        </p:nvSpPr>
        <p:spPr>
          <a:xfrm>
            <a:off x="3850450" y="1"/>
            <a:ext cx="2945659" cy="493713"/>
          </a:xfrm>
          <a:prstGeom prst="rect">
            <a:avLst/>
          </a:prstGeom>
        </p:spPr>
        <p:txBody>
          <a:bodyPr vert="horz" lIns="91712" tIns="45855" rIns="91712" bIns="45855" rtlCol="0"/>
          <a:lstStyle>
            <a:lvl1pPr algn="r">
              <a:defRPr sz="1200"/>
            </a:lvl1pPr>
          </a:lstStyle>
          <a:p>
            <a:fld id="{0D9B862E-F906-4D5E-B00F-10E9494DAA9D}" type="datetimeFigureOut">
              <a:rPr lang="it-IT" smtClean="0"/>
              <a:pPr/>
              <a:t>13/11/2022</a:t>
            </a:fld>
            <a:endParaRPr lang="it-IT"/>
          </a:p>
        </p:txBody>
      </p:sp>
      <p:sp>
        <p:nvSpPr>
          <p:cNvPr id="4" name="Segnaposto piè di pagina 3"/>
          <p:cNvSpPr>
            <a:spLocks noGrp="1"/>
          </p:cNvSpPr>
          <p:nvPr>
            <p:ph type="ftr" sz="quarter" idx="2"/>
          </p:nvPr>
        </p:nvSpPr>
        <p:spPr>
          <a:xfrm>
            <a:off x="7" y="9378823"/>
            <a:ext cx="2945659" cy="493713"/>
          </a:xfrm>
          <a:prstGeom prst="rect">
            <a:avLst/>
          </a:prstGeom>
        </p:spPr>
        <p:txBody>
          <a:bodyPr vert="horz" lIns="91712" tIns="45855" rIns="91712" bIns="45855" rtlCol="0" anchor="b"/>
          <a:lstStyle>
            <a:lvl1pPr algn="l">
              <a:defRPr sz="1200"/>
            </a:lvl1pPr>
          </a:lstStyle>
          <a:p>
            <a:endParaRPr lang="it-IT"/>
          </a:p>
        </p:txBody>
      </p:sp>
      <p:sp>
        <p:nvSpPr>
          <p:cNvPr id="5" name="Segnaposto numero diapositiva 4"/>
          <p:cNvSpPr>
            <a:spLocks noGrp="1"/>
          </p:cNvSpPr>
          <p:nvPr>
            <p:ph type="sldNum" sz="quarter" idx="3"/>
          </p:nvPr>
        </p:nvSpPr>
        <p:spPr>
          <a:xfrm>
            <a:off x="3850450" y="9378823"/>
            <a:ext cx="2945659" cy="493713"/>
          </a:xfrm>
          <a:prstGeom prst="rect">
            <a:avLst/>
          </a:prstGeom>
        </p:spPr>
        <p:txBody>
          <a:bodyPr vert="horz" lIns="91712" tIns="45855" rIns="91712" bIns="45855" rtlCol="0" anchor="b"/>
          <a:lstStyle>
            <a:lvl1pPr algn="r">
              <a:defRPr sz="1200"/>
            </a:lvl1pPr>
          </a:lstStyle>
          <a:p>
            <a:fld id="{E3B505A6-764A-47C1-859F-F12D60353387}" type="slidenum">
              <a:rPr lang="it-IT" smtClean="0"/>
              <a:pPr/>
              <a:t>‹N›</a:t>
            </a:fld>
            <a:endParaRPr lang="it-IT"/>
          </a:p>
        </p:txBody>
      </p:sp>
    </p:spTree>
    <p:extLst>
      <p:ext uri="{BB962C8B-B14F-4D97-AF65-F5344CB8AC3E}">
        <p14:creationId xmlns:p14="http://schemas.microsoft.com/office/powerpoint/2010/main" val="35024298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7" y="1"/>
            <a:ext cx="2945659" cy="493713"/>
          </a:xfrm>
          <a:prstGeom prst="rect">
            <a:avLst/>
          </a:prstGeom>
        </p:spPr>
        <p:txBody>
          <a:bodyPr vert="horz" lIns="91712" tIns="45855" rIns="91712" bIns="45855" rtlCol="0"/>
          <a:lstStyle>
            <a:lvl1pPr algn="l">
              <a:defRPr sz="1200"/>
            </a:lvl1pPr>
          </a:lstStyle>
          <a:p>
            <a:endParaRPr lang="it-IT"/>
          </a:p>
        </p:txBody>
      </p:sp>
      <p:sp>
        <p:nvSpPr>
          <p:cNvPr id="3" name="Segnaposto data 2"/>
          <p:cNvSpPr>
            <a:spLocks noGrp="1"/>
          </p:cNvSpPr>
          <p:nvPr>
            <p:ph type="dt" idx="1"/>
          </p:nvPr>
        </p:nvSpPr>
        <p:spPr>
          <a:xfrm>
            <a:off x="3850450" y="1"/>
            <a:ext cx="2945659" cy="493713"/>
          </a:xfrm>
          <a:prstGeom prst="rect">
            <a:avLst/>
          </a:prstGeom>
        </p:spPr>
        <p:txBody>
          <a:bodyPr vert="horz" lIns="91712" tIns="45855" rIns="91712" bIns="45855" rtlCol="0"/>
          <a:lstStyle>
            <a:lvl1pPr algn="r">
              <a:defRPr sz="1200"/>
            </a:lvl1pPr>
          </a:lstStyle>
          <a:p>
            <a:fld id="{B31DC755-6935-4748-A6F6-04C0F84DCB1D}" type="datetimeFigureOut">
              <a:rPr lang="it-IT" smtClean="0"/>
              <a:pPr/>
              <a:t>13/11/2022</a:t>
            </a:fld>
            <a:endParaRPr lang="it-IT"/>
          </a:p>
        </p:txBody>
      </p:sp>
      <p:sp>
        <p:nvSpPr>
          <p:cNvPr id="4" name="Segnaposto immagine diapositiva 3"/>
          <p:cNvSpPr>
            <a:spLocks noGrp="1" noRot="1" noChangeAspect="1"/>
          </p:cNvSpPr>
          <p:nvPr>
            <p:ph type="sldImg" idx="2"/>
          </p:nvPr>
        </p:nvSpPr>
        <p:spPr>
          <a:xfrm>
            <a:off x="109538" y="742950"/>
            <a:ext cx="6578600" cy="3700463"/>
          </a:xfrm>
          <a:prstGeom prst="rect">
            <a:avLst/>
          </a:prstGeom>
          <a:noFill/>
          <a:ln w="12700">
            <a:solidFill>
              <a:prstClr val="black"/>
            </a:solidFill>
          </a:ln>
        </p:spPr>
        <p:txBody>
          <a:bodyPr vert="horz" lIns="91712" tIns="45855" rIns="91712" bIns="45855" rtlCol="0" anchor="ctr"/>
          <a:lstStyle/>
          <a:p>
            <a:endParaRPr lang="it-IT"/>
          </a:p>
        </p:txBody>
      </p:sp>
      <p:sp>
        <p:nvSpPr>
          <p:cNvPr id="5" name="Segnaposto note 4"/>
          <p:cNvSpPr>
            <a:spLocks noGrp="1"/>
          </p:cNvSpPr>
          <p:nvPr>
            <p:ph type="body" sz="quarter" idx="3"/>
          </p:nvPr>
        </p:nvSpPr>
        <p:spPr>
          <a:xfrm>
            <a:off x="679768" y="4690269"/>
            <a:ext cx="5438140" cy="4443412"/>
          </a:xfrm>
          <a:prstGeom prst="rect">
            <a:avLst/>
          </a:prstGeom>
        </p:spPr>
        <p:txBody>
          <a:bodyPr vert="horz" lIns="91712" tIns="45855" rIns="91712" bIns="45855"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7" y="9378823"/>
            <a:ext cx="2945659" cy="493713"/>
          </a:xfrm>
          <a:prstGeom prst="rect">
            <a:avLst/>
          </a:prstGeom>
        </p:spPr>
        <p:txBody>
          <a:bodyPr vert="horz" lIns="91712" tIns="45855" rIns="91712" bIns="45855" rtlCol="0" anchor="b"/>
          <a:lstStyle>
            <a:lvl1pPr algn="l">
              <a:defRPr sz="1200"/>
            </a:lvl1pPr>
          </a:lstStyle>
          <a:p>
            <a:endParaRPr lang="it-IT"/>
          </a:p>
        </p:txBody>
      </p:sp>
      <p:sp>
        <p:nvSpPr>
          <p:cNvPr id="7" name="Segnaposto numero diapositiva 6"/>
          <p:cNvSpPr>
            <a:spLocks noGrp="1"/>
          </p:cNvSpPr>
          <p:nvPr>
            <p:ph type="sldNum" sz="quarter" idx="5"/>
          </p:nvPr>
        </p:nvSpPr>
        <p:spPr>
          <a:xfrm>
            <a:off x="3850450" y="9378823"/>
            <a:ext cx="2945659" cy="493713"/>
          </a:xfrm>
          <a:prstGeom prst="rect">
            <a:avLst/>
          </a:prstGeom>
        </p:spPr>
        <p:txBody>
          <a:bodyPr vert="horz" lIns="91712" tIns="45855" rIns="91712" bIns="45855" rtlCol="0" anchor="b"/>
          <a:lstStyle>
            <a:lvl1pPr algn="r">
              <a:defRPr sz="1200"/>
            </a:lvl1pPr>
          </a:lstStyle>
          <a:p>
            <a:fld id="{BD019213-7776-492B-8F37-AAD6E415342E}" type="slidenum">
              <a:rPr lang="it-IT" smtClean="0"/>
              <a:pPr/>
              <a:t>‹N›</a:t>
            </a:fld>
            <a:endParaRPr lang="it-IT"/>
          </a:p>
        </p:txBody>
      </p:sp>
    </p:spTree>
    <p:extLst>
      <p:ext uri="{BB962C8B-B14F-4D97-AF65-F5344CB8AC3E}">
        <p14:creationId xmlns:p14="http://schemas.microsoft.com/office/powerpoint/2010/main" val="2113482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i="0" dirty="0" smtClean="0">
              <a:solidFill>
                <a:srgbClr val="FF0000"/>
              </a:solidFill>
            </a:endParaRPr>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a:t>
            </a:fld>
            <a:endParaRPr lang="it-IT"/>
          </a:p>
        </p:txBody>
      </p:sp>
    </p:spTree>
    <p:extLst>
      <p:ext uri="{BB962C8B-B14F-4D97-AF65-F5344CB8AC3E}">
        <p14:creationId xmlns:p14="http://schemas.microsoft.com/office/powerpoint/2010/main" val="36828159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sz="1200" kern="1200" dirty="0" smtClean="0">
              <a:solidFill>
                <a:schemeClr val="tx1"/>
              </a:solidFill>
              <a:effectLst/>
              <a:latin typeface="+mn-lt"/>
              <a:ea typeface="+mn-ea"/>
              <a:cs typeface="+mn-cs"/>
            </a:endParaRPr>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a:t>
            </a:fld>
            <a:endParaRPr lang="it-IT"/>
          </a:p>
        </p:txBody>
      </p:sp>
    </p:spTree>
    <p:extLst>
      <p:ext uri="{BB962C8B-B14F-4D97-AF65-F5344CB8AC3E}">
        <p14:creationId xmlns:p14="http://schemas.microsoft.com/office/powerpoint/2010/main" val="3788793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a:t>
            </a:fld>
            <a:endParaRPr lang="it-IT"/>
          </a:p>
        </p:txBody>
      </p:sp>
    </p:spTree>
    <p:extLst>
      <p:ext uri="{BB962C8B-B14F-4D97-AF65-F5344CB8AC3E}">
        <p14:creationId xmlns:p14="http://schemas.microsoft.com/office/powerpoint/2010/main" val="2769395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a:t>
            </a:fld>
            <a:endParaRPr lang="it-IT"/>
          </a:p>
        </p:txBody>
      </p:sp>
    </p:spTree>
    <p:extLst>
      <p:ext uri="{BB962C8B-B14F-4D97-AF65-F5344CB8AC3E}">
        <p14:creationId xmlns:p14="http://schemas.microsoft.com/office/powerpoint/2010/main" val="2481011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a:t>
            </a:fld>
            <a:endParaRPr lang="it-IT"/>
          </a:p>
        </p:txBody>
      </p:sp>
    </p:spTree>
    <p:extLst>
      <p:ext uri="{BB962C8B-B14F-4D97-AF65-F5344CB8AC3E}">
        <p14:creationId xmlns:p14="http://schemas.microsoft.com/office/powerpoint/2010/main" val="14393693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6</a:t>
            </a:fld>
            <a:endParaRPr lang="it-IT"/>
          </a:p>
        </p:txBody>
      </p:sp>
    </p:spTree>
    <p:extLst>
      <p:ext uri="{BB962C8B-B14F-4D97-AF65-F5344CB8AC3E}">
        <p14:creationId xmlns:p14="http://schemas.microsoft.com/office/powerpoint/2010/main" val="3761210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de-DE" smtClean="0"/>
              <a:t>Das IFC-Format ist das einzige multidisziplinäre Format</a:t>
            </a:r>
            <a:endParaRPr lang="it-IT" dirty="0" smtClean="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7</a:t>
            </a:fld>
            <a:endParaRPr lang="it-IT"/>
          </a:p>
        </p:txBody>
      </p:sp>
    </p:spTree>
    <p:extLst>
      <p:ext uri="{BB962C8B-B14F-4D97-AF65-F5344CB8AC3E}">
        <p14:creationId xmlns:p14="http://schemas.microsoft.com/office/powerpoint/2010/main" val="1132168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8</a:t>
            </a:fld>
            <a:endParaRPr lang="it-IT"/>
          </a:p>
        </p:txBody>
      </p:sp>
    </p:spTree>
    <p:extLst>
      <p:ext uri="{BB962C8B-B14F-4D97-AF65-F5344CB8AC3E}">
        <p14:creationId xmlns:p14="http://schemas.microsoft.com/office/powerpoint/2010/main" val="23564640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200" smtClean="0"/>
              <a:t>Die Geometrien sind spezifisch für die Infrastrukturplanungen und nur eine Software für Infrastrukturen ist in der Lage, sie mit der notwendigen Definition zu realisieren.</a:t>
            </a:r>
            <a:endParaRPr lang="it-IT" sz="1200" b="1" dirty="0" smtClean="0"/>
          </a:p>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9</a:t>
            </a:fld>
            <a:endParaRPr lang="it-IT"/>
          </a:p>
        </p:txBody>
      </p:sp>
    </p:spTree>
    <p:extLst>
      <p:ext uri="{BB962C8B-B14F-4D97-AF65-F5344CB8AC3E}">
        <p14:creationId xmlns:p14="http://schemas.microsoft.com/office/powerpoint/2010/main" val="29278968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smtClean="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10</a:t>
            </a:fld>
            <a:endParaRPr lang="it-IT"/>
          </a:p>
        </p:txBody>
      </p:sp>
    </p:spTree>
    <p:extLst>
      <p:ext uri="{BB962C8B-B14F-4D97-AF65-F5344CB8AC3E}">
        <p14:creationId xmlns:p14="http://schemas.microsoft.com/office/powerpoint/2010/main" val="6534575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de-DE" smtClean="0"/>
              <a:t>Bevor wir fortfahren, ist es notwendig, über die Vorteile von BIM zu sprechen, um zu überprüfen, ob das, was wir tun, zur Zielsetzung des Projekts beiträgt.</a:t>
            </a: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11</a:t>
            </a:fld>
            <a:endParaRPr lang="it-IT"/>
          </a:p>
        </p:txBody>
      </p:sp>
    </p:spTree>
    <p:extLst>
      <p:ext uri="{BB962C8B-B14F-4D97-AF65-F5344CB8AC3E}">
        <p14:creationId xmlns:p14="http://schemas.microsoft.com/office/powerpoint/2010/main" val="782064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smtClean="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12</a:t>
            </a:fld>
            <a:endParaRPr lang="it-IT"/>
          </a:p>
        </p:txBody>
      </p:sp>
    </p:spTree>
    <p:extLst>
      <p:ext uri="{BB962C8B-B14F-4D97-AF65-F5344CB8AC3E}">
        <p14:creationId xmlns:p14="http://schemas.microsoft.com/office/powerpoint/2010/main" val="4103454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13</a:t>
            </a:fld>
            <a:endParaRPr lang="it-IT"/>
          </a:p>
        </p:txBody>
      </p:sp>
    </p:spTree>
    <p:extLst>
      <p:ext uri="{BB962C8B-B14F-4D97-AF65-F5344CB8AC3E}">
        <p14:creationId xmlns:p14="http://schemas.microsoft.com/office/powerpoint/2010/main" val="10225055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baseline="0" dirty="0" smtClean="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14</a:t>
            </a:fld>
            <a:endParaRPr lang="it-IT"/>
          </a:p>
        </p:txBody>
      </p:sp>
    </p:spTree>
    <p:extLst>
      <p:ext uri="{BB962C8B-B14F-4D97-AF65-F5344CB8AC3E}">
        <p14:creationId xmlns:p14="http://schemas.microsoft.com/office/powerpoint/2010/main" val="841030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15</a:t>
            </a:fld>
            <a:endParaRPr lang="it-IT"/>
          </a:p>
        </p:txBody>
      </p:sp>
    </p:spTree>
    <p:extLst>
      <p:ext uri="{BB962C8B-B14F-4D97-AF65-F5344CB8AC3E}">
        <p14:creationId xmlns:p14="http://schemas.microsoft.com/office/powerpoint/2010/main" val="30191172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16</a:t>
            </a:fld>
            <a:endParaRPr lang="it-IT"/>
          </a:p>
        </p:txBody>
      </p:sp>
    </p:spTree>
    <p:extLst>
      <p:ext uri="{BB962C8B-B14F-4D97-AF65-F5344CB8AC3E}">
        <p14:creationId xmlns:p14="http://schemas.microsoft.com/office/powerpoint/2010/main" val="2935075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17</a:t>
            </a:fld>
            <a:endParaRPr lang="it-IT"/>
          </a:p>
        </p:txBody>
      </p:sp>
    </p:spTree>
    <p:extLst>
      <p:ext uri="{BB962C8B-B14F-4D97-AF65-F5344CB8AC3E}">
        <p14:creationId xmlns:p14="http://schemas.microsoft.com/office/powerpoint/2010/main" val="4393539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smtClean="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18</a:t>
            </a:fld>
            <a:endParaRPr lang="it-IT"/>
          </a:p>
        </p:txBody>
      </p:sp>
    </p:spTree>
    <p:extLst>
      <p:ext uri="{BB962C8B-B14F-4D97-AF65-F5344CB8AC3E}">
        <p14:creationId xmlns:p14="http://schemas.microsoft.com/office/powerpoint/2010/main" val="3365932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0BE8EFA-7CBB-9C4C-815E-8A894B86BC20}" type="slidenum">
              <a:rPr lang="it-IT" smtClean="0"/>
              <a:pPr/>
              <a:t>19</a:t>
            </a:fld>
            <a:endParaRPr lang="it-IT"/>
          </a:p>
        </p:txBody>
      </p:sp>
    </p:spTree>
    <p:extLst>
      <p:ext uri="{BB962C8B-B14F-4D97-AF65-F5344CB8AC3E}">
        <p14:creationId xmlns:p14="http://schemas.microsoft.com/office/powerpoint/2010/main" val="40013192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0BE8EFA-7CBB-9C4C-815E-8A894B86BC20}" type="slidenum">
              <a:rPr lang="it-IT" smtClean="0"/>
              <a:pPr/>
              <a:t>20</a:t>
            </a:fld>
            <a:endParaRPr lang="it-IT"/>
          </a:p>
        </p:txBody>
      </p:sp>
    </p:spTree>
    <p:extLst>
      <p:ext uri="{BB962C8B-B14F-4D97-AF65-F5344CB8AC3E}">
        <p14:creationId xmlns:p14="http://schemas.microsoft.com/office/powerpoint/2010/main" val="32393955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0BE8EFA-7CBB-9C4C-815E-8A894B86BC20}" type="slidenum">
              <a:rPr lang="it-IT" smtClean="0"/>
              <a:pPr/>
              <a:t>21</a:t>
            </a:fld>
            <a:endParaRPr lang="it-IT"/>
          </a:p>
        </p:txBody>
      </p:sp>
    </p:spTree>
    <p:extLst>
      <p:ext uri="{BB962C8B-B14F-4D97-AF65-F5344CB8AC3E}">
        <p14:creationId xmlns:p14="http://schemas.microsoft.com/office/powerpoint/2010/main" val="5609744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22</a:t>
            </a:fld>
            <a:endParaRPr lang="it-IT"/>
          </a:p>
        </p:txBody>
      </p:sp>
    </p:spTree>
    <p:extLst>
      <p:ext uri="{BB962C8B-B14F-4D97-AF65-F5344CB8AC3E}">
        <p14:creationId xmlns:p14="http://schemas.microsoft.com/office/powerpoint/2010/main" val="25875639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23</a:t>
            </a:fld>
            <a:endParaRPr lang="it-IT"/>
          </a:p>
        </p:txBody>
      </p:sp>
    </p:spTree>
    <p:extLst>
      <p:ext uri="{BB962C8B-B14F-4D97-AF65-F5344CB8AC3E}">
        <p14:creationId xmlns:p14="http://schemas.microsoft.com/office/powerpoint/2010/main" val="41947394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24</a:t>
            </a:fld>
            <a:endParaRPr lang="it-IT"/>
          </a:p>
        </p:txBody>
      </p:sp>
    </p:spTree>
    <p:extLst>
      <p:ext uri="{BB962C8B-B14F-4D97-AF65-F5344CB8AC3E}">
        <p14:creationId xmlns:p14="http://schemas.microsoft.com/office/powerpoint/2010/main" val="31952031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25</a:t>
            </a:fld>
            <a:endParaRPr lang="it-IT"/>
          </a:p>
        </p:txBody>
      </p:sp>
    </p:spTree>
    <p:extLst>
      <p:ext uri="{BB962C8B-B14F-4D97-AF65-F5344CB8AC3E}">
        <p14:creationId xmlns:p14="http://schemas.microsoft.com/office/powerpoint/2010/main" val="39280311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0BE8EFA-7CBB-9C4C-815E-8A894B86BC20}" type="slidenum">
              <a:rPr lang="it-IT" smtClean="0"/>
              <a:pPr/>
              <a:t>26</a:t>
            </a:fld>
            <a:endParaRPr lang="it-IT"/>
          </a:p>
        </p:txBody>
      </p:sp>
    </p:spTree>
    <p:extLst>
      <p:ext uri="{BB962C8B-B14F-4D97-AF65-F5344CB8AC3E}">
        <p14:creationId xmlns:p14="http://schemas.microsoft.com/office/powerpoint/2010/main" val="38608461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0BE8EFA-7CBB-9C4C-815E-8A894B86BC20}" type="slidenum">
              <a:rPr lang="it-IT" smtClean="0"/>
              <a:pPr/>
              <a:t>27</a:t>
            </a:fld>
            <a:endParaRPr lang="it-IT"/>
          </a:p>
        </p:txBody>
      </p:sp>
    </p:spTree>
    <p:extLst>
      <p:ext uri="{BB962C8B-B14F-4D97-AF65-F5344CB8AC3E}">
        <p14:creationId xmlns:p14="http://schemas.microsoft.com/office/powerpoint/2010/main" val="38250003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28</a:t>
            </a:fld>
            <a:endParaRPr lang="it-IT"/>
          </a:p>
        </p:txBody>
      </p:sp>
    </p:spTree>
    <p:extLst>
      <p:ext uri="{BB962C8B-B14F-4D97-AF65-F5344CB8AC3E}">
        <p14:creationId xmlns:p14="http://schemas.microsoft.com/office/powerpoint/2010/main" val="31652047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29</a:t>
            </a:fld>
            <a:endParaRPr lang="it-IT"/>
          </a:p>
        </p:txBody>
      </p:sp>
    </p:spTree>
    <p:extLst>
      <p:ext uri="{BB962C8B-B14F-4D97-AF65-F5344CB8AC3E}">
        <p14:creationId xmlns:p14="http://schemas.microsoft.com/office/powerpoint/2010/main" val="3135115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30</a:t>
            </a:fld>
            <a:endParaRPr lang="it-IT"/>
          </a:p>
        </p:txBody>
      </p:sp>
    </p:spTree>
    <p:extLst>
      <p:ext uri="{BB962C8B-B14F-4D97-AF65-F5344CB8AC3E}">
        <p14:creationId xmlns:p14="http://schemas.microsoft.com/office/powerpoint/2010/main" val="42034594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31</a:t>
            </a:fld>
            <a:endParaRPr lang="it-IT"/>
          </a:p>
        </p:txBody>
      </p:sp>
    </p:spTree>
    <p:extLst>
      <p:ext uri="{BB962C8B-B14F-4D97-AF65-F5344CB8AC3E}">
        <p14:creationId xmlns:p14="http://schemas.microsoft.com/office/powerpoint/2010/main" val="6946588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32</a:t>
            </a:fld>
            <a:endParaRPr lang="it-IT"/>
          </a:p>
        </p:txBody>
      </p:sp>
    </p:spTree>
    <p:extLst>
      <p:ext uri="{BB962C8B-B14F-4D97-AF65-F5344CB8AC3E}">
        <p14:creationId xmlns:p14="http://schemas.microsoft.com/office/powerpoint/2010/main" val="29998185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33</a:t>
            </a:fld>
            <a:endParaRPr lang="it-IT"/>
          </a:p>
        </p:txBody>
      </p:sp>
    </p:spTree>
    <p:extLst>
      <p:ext uri="{BB962C8B-B14F-4D97-AF65-F5344CB8AC3E}">
        <p14:creationId xmlns:p14="http://schemas.microsoft.com/office/powerpoint/2010/main" val="26519829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34</a:t>
            </a:fld>
            <a:endParaRPr lang="it-IT"/>
          </a:p>
        </p:txBody>
      </p:sp>
    </p:spTree>
    <p:extLst>
      <p:ext uri="{BB962C8B-B14F-4D97-AF65-F5344CB8AC3E}">
        <p14:creationId xmlns:p14="http://schemas.microsoft.com/office/powerpoint/2010/main" val="38288039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35</a:t>
            </a:fld>
            <a:endParaRPr lang="it-IT"/>
          </a:p>
        </p:txBody>
      </p:sp>
    </p:spTree>
    <p:extLst>
      <p:ext uri="{BB962C8B-B14F-4D97-AF65-F5344CB8AC3E}">
        <p14:creationId xmlns:p14="http://schemas.microsoft.com/office/powerpoint/2010/main" val="8777419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36</a:t>
            </a:fld>
            <a:endParaRPr lang="it-IT"/>
          </a:p>
        </p:txBody>
      </p:sp>
    </p:spTree>
    <p:extLst>
      <p:ext uri="{BB962C8B-B14F-4D97-AF65-F5344CB8AC3E}">
        <p14:creationId xmlns:p14="http://schemas.microsoft.com/office/powerpoint/2010/main" val="6203703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37</a:t>
            </a:fld>
            <a:endParaRPr lang="it-IT"/>
          </a:p>
        </p:txBody>
      </p:sp>
    </p:spTree>
    <p:extLst>
      <p:ext uri="{BB962C8B-B14F-4D97-AF65-F5344CB8AC3E}">
        <p14:creationId xmlns:p14="http://schemas.microsoft.com/office/powerpoint/2010/main" val="27482603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0BE8EFA-7CBB-9C4C-815E-8A894B86BC20}" type="slidenum">
              <a:rPr lang="it-IT" smtClean="0"/>
              <a:pPr/>
              <a:t>38</a:t>
            </a:fld>
            <a:endParaRPr lang="it-IT"/>
          </a:p>
        </p:txBody>
      </p:sp>
    </p:spTree>
    <p:extLst>
      <p:ext uri="{BB962C8B-B14F-4D97-AF65-F5344CB8AC3E}">
        <p14:creationId xmlns:p14="http://schemas.microsoft.com/office/powerpoint/2010/main" val="32141037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39</a:t>
            </a:fld>
            <a:endParaRPr lang="it-IT"/>
          </a:p>
        </p:txBody>
      </p:sp>
    </p:spTree>
    <p:extLst>
      <p:ext uri="{BB962C8B-B14F-4D97-AF65-F5344CB8AC3E}">
        <p14:creationId xmlns:p14="http://schemas.microsoft.com/office/powerpoint/2010/main" val="159200335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40</a:t>
            </a:fld>
            <a:endParaRPr lang="it-IT"/>
          </a:p>
        </p:txBody>
      </p:sp>
    </p:spTree>
    <p:extLst>
      <p:ext uri="{BB962C8B-B14F-4D97-AF65-F5344CB8AC3E}">
        <p14:creationId xmlns:p14="http://schemas.microsoft.com/office/powerpoint/2010/main" val="14388244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41</a:t>
            </a:fld>
            <a:endParaRPr lang="it-IT"/>
          </a:p>
        </p:txBody>
      </p:sp>
    </p:spTree>
    <p:extLst>
      <p:ext uri="{BB962C8B-B14F-4D97-AF65-F5344CB8AC3E}">
        <p14:creationId xmlns:p14="http://schemas.microsoft.com/office/powerpoint/2010/main" val="338830011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42</a:t>
            </a:fld>
            <a:endParaRPr lang="it-IT"/>
          </a:p>
        </p:txBody>
      </p:sp>
    </p:spTree>
    <p:extLst>
      <p:ext uri="{BB962C8B-B14F-4D97-AF65-F5344CB8AC3E}">
        <p14:creationId xmlns:p14="http://schemas.microsoft.com/office/powerpoint/2010/main" val="78463932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43</a:t>
            </a:fld>
            <a:endParaRPr lang="it-IT"/>
          </a:p>
        </p:txBody>
      </p:sp>
    </p:spTree>
    <p:extLst>
      <p:ext uri="{BB962C8B-B14F-4D97-AF65-F5344CB8AC3E}">
        <p14:creationId xmlns:p14="http://schemas.microsoft.com/office/powerpoint/2010/main" val="297099942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44</a:t>
            </a:fld>
            <a:endParaRPr lang="it-IT"/>
          </a:p>
        </p:txBody>
      </p:sp>
    </p:spTree>
    <p:extLst>
      <p:ext uri="{BB962C8B-B14F-4D97-AF65-F5344CB8AC3E}">
        <p14:creationId xmlns:p14="http://schemas.microsoft.com/office/powerpoint/2010/main" val="346683459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45</a:t>
            </a:fld>
            <a:endParaRPr lang="it-IT"/>
          </a:p>
        </p:txBody>
      </p:sp>
    </p:spTree>
    <p:extLst>
      <p:ext uri="{BB962C8B-B14F-4D97-AF65-F5344CB8AC3E}">
        <p14:creationId xmlns:p14="http://schemas.microsoft.com/office/powerpoint/2010/main" val="405037352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46</a:t>
            </a:fld>
            <a:endParaRPr lang="it-IT"/>
          </a:p>
        </p:txBody>
      </p:sp>
    </p:spTree>
    <p:extLst>
      <p:ext uri="{BB962C8B-B14F-4D97-AF65-F5344CB8AC3E}">
        <p14:creationId xmlns:p14="http://schemas.microsoft.com/office/powerpoint/2010/main" val="53513874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47</a:t>
            </a:fld>
            <a:endParaRPr lang="it-IT"/>
          </a:p>
        </p:txBody>
      </p:sp>
    </p:spTree>
    <p:extLst>
      <p:ext uri="{BB962C8B-B14F-4D97-AF65-F5344CB8AC3E}">
        <p14:creationId xmlns:p14="http://schemas.microsoft.com/office/powerpoint/2010/main" val="15280114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48</a:t>
            </a:fld>
            <a:endParaRPr lang="it-IT"/>
          </a:p>
        </p:txBody>
      </p:sp>
    </p:spTree>
    <p:extLst>
      <p:ext uri="{BB962C8B-B14F-4D97-AF65-F5344CB8AC3E}">
        <p14:creationId xmlns:p14="http://schemas.microsoft.com/office/powerpoint/2010/main" val="251575855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49</a:t>
            </a:fld>
            <a:endParaRPr lang="it-IT"/>
          </a:p>
        </p:txBody>
      </p:sp>
    </p:spTree>
    <p:extLst>
      <p:ext uri="{BB962C8B-B14F-4D97-AF65-F5344CB8AC3E}">
        <p14:creationId xmlns:p14="http://schemas.microsoft.com/office/powerpoint/2010/main" val="357306960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50</a:t>
            </a:fld>
            <a:endParaRPr lang="it-IT"/>
          </a:p>
        </p:txBody>
      </p:sp>
    </p:spTree>
    <p:extLst>
      <p:ext uri="{BB962C8B-B14F-4D97-AF65-F5344CB8AC3E}">
        <p14:creationId xmlns:p14="http://schemas.microsoft.com/office/powerpoint/2010/main" val="259823790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51</a:t>
            </a:fld>
            <a:endParaRPr lang="it-IT"/>
          </a:p>
        </p:txBody>
      </p:sp>
    </p:spTree>
    <p:extLst>
      <p:ext uri="{BB962C8B-B14F-4D97-AF65-F5344CB8AC3E}">
        <p14:creationId xmlns:p14="http://schemas.microsoft.com/office/powerpoint/2010/main" val="407533865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52</a:t>
            </a:fld>
            <a:endParaRPr lang="it-IT"/>
          </a:p>
        </p:txBody>
      </p:sp>
    </p:spTree>
    <p:extLst>
      <p:ext uri="{BB962C8B-B14F-4D97-AF65-F5344CB8AC3E}">
        <p14:creationId xmlns:p14="http://schemas.microsoft.com/office/powerpoint/2010/main" val="353065202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53</a:t>
            </a:fld>
            <a:endParaRPr lang="it-IT"/>
          </a:p>
        </p:txBody>
      </p:sp>
    </p:spTree>
    <p:extLst>
      <p:ext uri="{BB962C8B-B14F-4D97-AF65-F5344CB8AC3E}">
        <p14:creationId xmlns:p14="http://schemas.microsoft.com/office/powerpoint/2010/main" val="204717746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54</a:t>
            </a:fld>
            <a:endParaRPr lang="it-IT"/>
          </a:p>
        </p:txBody>
      </p:sp>
    </p:spTree>
    <p:extLst>
      <p:ext uri="{BB962C8B-B14F-4D97-AF65-F5344CB8AC3E}">
        <p14:creationId xmlns:p14="http://schemas.microsoft.com/office/powerpoint/2010/main" val="417891316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55</a:t>
            </a:fld>
            <a:endParaRPr lang="it-IT"/>
          </a:p>
        </p:txBody>
      </p:sp>
    </p:spTree>
    <p:extLst>
      <p:ext uri="{BB962C8B-B14F-4D97-AF65-F5344CB8AC3E}">
        <p14:creationId xmlns:p14="http://schemas.microsoft.com/office/powerpoint/2010/main" val="143159214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56</a:t>
            </a:fld>
            <a:endParaRPr lang="it-IT"/>
          </a:p>
        </p:txBody>
      </p:sp>
    </p:spTree>
    <p:extLst>
      <p:ext uri="{BB962C8B-B14F-4D97-AF65-F5344CB8AC3E}">
        <p14:creationId xmlns:p14="http://schemas.microsoft.com/office/powerpoint/2010/main" val="124350652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57</a:t>
            </a:fld>
            <a:endParaRPr lang="it-IT"/>
          </a:p>
        </p:txBody>
      </p:sp>
    </p:spTree>
    <p:extLst>
      <p:ext uri="{BB962C8B-B14F-4D97-AF65-F5344CB8AC3E}">
        <p14:creationId xmlns:p14="http://schemas.microsoft.com/office/powerpoint/2010/main" val="10900125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5.png"/><Relationship Id="rId4" Type="http://schemas.openxmlformats.org/officeDocument/2006/relationships/image" Target="NUL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Home Page">
    <p:spTree>
      <p:nvGrpSpPr>
        <p:cNvPr id="1" name=""/>
        <p:cNvGrpSpPr/>
        <p:nvPr/>
      </p:nvGrpSpPr>
      <p:grpSpPr>
        <a:xfrm>
          <a:off x="0" y="0"/>
          <a:ext cx="0" cy="0"/>
          <a:chOff x="0" y="0"/>
          <a:chExt cx="0" cy="0"/>
        </a:xfrm>
      </p:grpSpPr>
      <p:pic>
        <p:nvPicPr>
          <p:cNvPr id="12" name="Immagin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522134" y="1556792"/>
            <a:ext cx="5147731" cy="1219200"/>
          </a:xfrm>
          <a:prstGeom prst="rect">
            <a:avLst/>
          </a:prstGeom>
        </p:spPr>
      </p:pic>
      <p:sp>
        <p:nvSpPr>
          <p:cNvPr id="9" name="Segnaposto testo 8"/>
          <p:cNvSpPr>
            <a:spLocks noGrp="1"/>
          </p:cNvSpPr>
          <p:nvPr>
            <p:ph type="body" sz="quarter" idx="10"/>
          </p:nvPr>
        </p:nvSpPr>
        <p:spPr>
          <a:xfrm>
            <a:off x="839416" y="3429000"/>
            <a:ext cx="10513168" cy="646331"/>
          </a:xfrm>
          <a:prstGeom prst="rect">
            <a:avLst/>
          </a:prstGeom>
        </p:spPr>
        <p:txBody>
          <a:bodyPr wrap="square" lIns="0">
            <a:spAutoFit/>
          </a:bodyPr>
          <a:lstStyle>
            <a:lvl1pPr marL="0" indent="0" algn="ctr">
              <a:lnSpc>
                <a:spcPct val="100000"/>
              </a:lnSpc>
              <a:spcBef>
                <a:spcPts val="600"/>
              </a:spcBef>
              <a:buNone/>
              <a:defRPr sz="3600" b="0">
                <a:latin typeface="Segoe UI Semibold" panose="020B0702040204020203" pitchFamily="34" charset="0"/>
                <a:cs typeface="Segoe UI Semibold" panose="020B0702040204020203" pitchFamily="34" charset="0"/>
              </a:defRPr>
            </a:lvl1pPr>
          </a:lstStyle>
          <a:p>
            <a:pPr lvl="0"/>
            <a:endParaRPr lang="it-IT" dirty="0"/>
          </a:p>
        </p:txBody>
      </p:sp>
      <p:sp>
        <p:nvSpPr>
          <p:cNvPr id="11" name="Segnaposto testo 10"/>
          <p:cNvSpPr>
            <a:spLocks noGrp="1"/>
          </p:cNvSpPr>
          <p:nvPr>
            <p:ph type="body" sz="quarter" idx="11"/>
          </p:nvPr>
        </p:nvSpPr>
        <p:spPr>
          <a:xfrm>
            <a:off x="839415" y="4869160"/>
            <a:ext cx="10513168" cy="584775"/>
          </a:xfrm>
          <a:prstGeom prst="rect">
            <a:avLst/>
          </a:prstGeom>
        </p:spPr>
        <p:txBody>
          <a:bodyPr wrap="square" lIns="0">
            <a:spAutoFit/>
          </a:bodyPr>
          <a:lstStyle>
            <a:lvl1pPr marL="0" indent="0" algn="ctr">
              <a:lnSpc>
                <a:spcPct val="100000"/>
              </a:lnSpc>
              <a:spcBef>
                <a:spcPts val="600"/>
              </a:spcBef>
              <a:buNone/>
              <a:defRPr sz="3200"/>
            </a:lvl1pPr>
          </a:lstStyle>
          <a:p>
            <a:pPr lvl="0"/>
            <a:endParaRPr lang="it-IT" dirty="0"/>
          </a:p>
        </p:txBody>
      </p:sp>
    </p:spTree>
    <p:extLst>
      <p:ext uri="{BB962C8B-B14F-4D97-AF65-F5344CB8AC3E}">
        <p14:creationId xmlns:p14="http://schemas.microsoft.com/office/powerpoint/2010/main" val="31101918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ext uri="{DCECCB84-F9BA-43D5-87BE-67443E8EF086}">
      <p15:sldGuideLst xmlns:p15="http://schemas.microsoft.com/office/powerpoint/2012/main">
        <p15:guide id="1" orient="horz" pos="4156" userDrawn="1">
          <p15:clr>
            <a:srgbClr val="FBAE40"/>
          </p15:clr>
        </p15:guide>
        <p15:guide id="2" orient="horz" pos="3929" userDrawn="1">
          <p15:clr>
            <a:srgbClr val="FBAE40"/>
          </p15:clr>
        </p15:guide>
        <p15:guide id="3" orient="horz" pos="164" userDrawn="1">
          <p15:clr>
            <a:srgbClr val="FBAE40"/>
          </p15:clr>
        </p15:guide>
        <p15:guide id="4" orient="horz" pos="3884" userDrawn="1">
          <p15:clr>
            <a:srgbClr val="FBAE40"/>
          </p15:clr>
        </p15:guide>
        <p15:guide id="5" pos="347" userDrawn="1">
          <p15:clr>
            <a:srgbClr val="FBAE40"/>
          </p15:clr>
        </p15:guide>
        <p15:guide id="6" pos="7333" userDrawn="1">
          <p15:clr>
            <a:srgbClr val="FBAE40"/>
          </p15:clr>
        </p15:guide>
        <p15:guide id="7" pos="846" userDrawn="1">
          <p15:clr>
            <a:srgbClr val="FBAE40"/>
          </p15:clr>
        </p15:guide>
        <p15:guide id="8" pos="6834" userDrawn="1">
          <p15:clr>
            <a:srgbClr val="FBAE40"/>
          </p15:clr>
        </p15:guide>
        <p15:guide id="9" pos="2343" userDrawn="1">
          <p15:clr>
            <a:srgbClr val="FBAE40"/>
          </p15:clr>
        </p15:guide>
        <p15:guide id="10" pos="5337" userDrawn="1">
          <p15:clr>
            <a:srgbClr val="FBAE40"/>
          </p15:clr>
        </p15:guide>
        <p15:guide id="11"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rt Page">
    <p:spTree>
      <p:nvGrpSpPr>
        <p:cNvPr id="1" name=""/>
        <p:cNvGrpSpPr/>
        <p:nvPr/>
      </p:nvGrpSpPr>
      <p:grpSpPr>
        <a:xfrm>
          <a:off x="0" y="0"/>
          <a:ext cx="0" cy="0"/>
          <a:chOff x="0" y="0"/>
          <a:chExt cx="0" cy="0"/>
        </a:xfrm>
      </p:grpSpPr>
      <p:sp>
        <p:nvSpPr>
          <p:cNvPr id="8" name="Segnaposto testo 6"/>
          <p:cNvSpPr>
            <a:spLocks noGrp="1"/>
          </p:cNvSpPr>
          <p:nvPr>
            <p:ph type="body" sz="quarter" idx="11" hasCustomPrompt="1"/>
          </p:nvPr>
        </p:nvSpPr>
        <p:spPr>
          <a:xfrm>
            <a:off x="555355" y="3290200"/>
            <a:ext cx="10293619" cy="1865126"/>
          </a:xfrm>
          <a:prstGeom prst="rect">
            <a:avLst/>
          </a:prstGeom>
        </p:spPr>
        <p:txBody>
          <a:bodyPr wrap="square" lIns="0">
            <a:spAutoFit/>
          </a:bodyPr>
          <a:lstStyle>
            <a:lvl1pPr marL="0" indent="0">
              <a:lnSpc>
                <a:spcPct val="120000"/>
              </a:lnSpc>
              <a:spcBef>
                <a:spcPts val="0"/>
              </a:spcBef>
              <a:buNone/>
              <a:defRPr sz="3200"/>
            </a:lvl1pPr>
          </a:lstStyle>
          <a:p>
            <a:pPr lvl="0"/>
            <a:r>
              <a:rPr lang="en-US" smtClean="0"/>
              <a:t>Here is the subline, explain your project </a:t>
            </a:r>
            <a:br>
              <a:rPr lang="en-US" smtClean="0"/>
            </a:br>
            <a:r>
              <a:rPr lang="en-US" smtClean="0"/>
              <a:t>in 2-3 lines so that we clearly understand</a:t>
            </a:r>
            <a:br>
              <a:rPr lang="en-US" smtClean="0"/>
            </a:br>
            <a:r>
              <a:rPr lang="en-US" smtClean="0"/>
              <a:t>the presentation</a:t>
            </a:r>
            <a:endParaRPr lang="en-US" dirty="0" smtClean="0"/>
          </a:p>
        </p:txBody>
      </p:sp>
      <p:sp>
        <p:nvSpPr>
          <p:cNvPr id="9" name="Segnaposto testo 8"/>
          <p:cNvSpPr>
            <a:spLocks noGrp="1"/>
          </p:cNvSpPr>
          <p:nvPr>
            <p:ph type="body" sz="quarter" idx="12" hasCustomPrompt="1"/>
          </p:nvPr>
        </p:nvSpPr>
        <p:spPr>
          <a:xfrm>
            <a:off x="555355" y="1556792"/>
            <a:ext cx="10293619" cy="1588127"/>
          </a:xfrm>
          <a:prstGeom prst="rect">
            <a:avLst/>
          </a:prstGeom>
        </p:spPr>
        <p:txBody>
          <a:bodyPr wrap="square" lIns="0">
            <a:spAutoFit/>
          </a:bodyPr>
          <a:lstStyle>
            <a:lvl1pPr marL="0" indent="0">
              <a:lnSpc>
                <a:spcPct val="90000"/>
              </a:lnSpc>
              <a:spcBef>
                <a:spcPts val="0"/>
              </a:spcBef>
              <a:buNone/>
              <a:defRPr sz="5400">
                <a:latin typeface="Segoe UI Semibold" panose="020B0702040204020203" pitchFamily="34" charset="0"/>
                <a:cs typeface="Segoe UI Semibold" panose="020B0702040204020203" pitchFamily="34" charset="0"/>
              </a:defRPr>
            </a:lvl1pPr>
          </a:lstStyle>
          <a:p>
            <a:pPr lvl="0"/>
            <a:r>
              <a:rPr lang="en-US" smtClean="0"/>
              <a:t>Title of your project in a few words</a:t>
            </a:r>
            <a:endParaRPr lang="en-US" dirty="0" smtClean="0"/>
          </a:p>
        </p:txBody>
      </p:sp>
      <p:sp>
        <p:nvSpPr>
          <p:cNvPr id="6" name="Rettangolo 5"/>
          <p:cNvSpPr/>
          <p:nvPr userDrawn="1"/>
        </p:nvSpPr>
        <p:spPr>
          <a:xfrm>
            <a:off x="0" y="1556793"/>
            <a:ext cx="335360" cy="1588126"/>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7" name="Segnaposto testo 6"/>
          <p:cNvSpPr>
            <a:spLocks noGrp="1"/>
          </p:cNvSpPr>
          <p:nvPr>
            <p:ph type="body" sz="quarter" idx="13" hasCustomPrompt="1"/>
          </p:nvPr>
        </p:nvSpPr>
        <p:spPr>
          <a:xfrm>
            <a:off x="555355" y="5300607"/>
            <a:ext cx="10293619" cy="498598"/>
          </a:xfrm>
          <a:prstGeom prst="rect">
            <a:avLst/>
          </a:prstGeom>
        </p:spPr>
        <p:txBody>
          <a:bodyPr wrap="square" lIns="0">
            <a:spAutoFit/>
          </a:bodyPr>
          <a:lstStyle>
            <a:lvl1pPr marL="0" indent="0">
              <a:lnSpc>
                <a:spcPct val="120000"/>
              </a:lnSpc>
              <a:spcBef>
                <a:spcPts val="0"/>
              </a:spcBef>
              <a:buNone/>
              <a:defRPr sz="2200"/>
            </a:lvl1pPr>
          </a:lstStyle>
          <a:p>
            <a:pPr lvl="0"/>
            <a:r>
              <a:rPr lang="en-US" smtClean="0"/>
              <a:t>Lesson x</a:t>
            </a:r>
            <a:endParaRPr lang="en-US" dirty="0" smtClean="0"/>
          </a:p>
        </p:txBody>
      </p:sp>
      <p:sp>
        <p:nvSpPr>
          <p:cNvPr id="16" name="Segnaposto piè di pagina 45"/>
          <p:cNvSpPr>
            <a:spLocks noGrp="1"/>
          </p:cNvSpPr>
          <p:nvPr>
            <p:ph type="ftr" sz="quarter" idx="3"/>
          </p:nvPr>
        </p:nvSpPr>
        <p:spPr>
          <a:xfrm>
            <a:off x="550863" y="6241622"/>
            <a:ext cx="8425457" cy="360000"/>
          </a:xfrm>
          <a:prstGeom prst="rect">
            <a:avLst/>
          </a:prstGeom>
        </p:spPr>
        <p:txBody>
          <a:bodyPr vert="horz" lIns="91440" tIns="45720" rIns="91440" bIns="45720" rtlCol="0" anchor="ctr"/>
          <a:lstStyle>
            <a:lvl1pPr algn="l">
              <a:defRPr sz="1400">
                <a:solidFill>
                  <a:schemeClr val="tx1"/>
                </a:solidFill>
              </a:defRPr>
            </a:lvl1pPr>
          </a:lstStyle>
          <a:p>
            <a:r>
              <a:rPr lang="de-DE" smtClean="0"/>
              <a:t>Informationsmodellierung von Straßen und Schienenwegen in IFC 4.3</a:t>
            </a:r>
            <a:endParaRPr lang="it-IT" dirty="0"/>
          </a:p>
        </p:txBody>
      </p:sp>
      <p:sp>
        <p:nvSpPr>
          <p:cNvPr id="17" name="Segnaposto numero diapositiva 46"/>
          <p:cNvSpPr>
            <a:spLocks noGrp="1"/>
          </p:cNvSpPr>
          <p:nvPr>
            <p:ph type="sldNum" sz="quarter" idx="4"/>
          </p:nvPr>
        </p:nvSpPr>
        <p:spPr>
          <a:xfrm>
            <a:off x="11130754" y="6244355"/>
            <a:ext cx="537025" cy="360000"/>
          </a:xfrm>
          <a:prstGeom prst="rect">
            <a:avLst/>
          </a:prstGeom>
        </p:spPr>
        <p:txBody>
          <a:bodyPr vert="horz" lIns="91440" tIns="45720" rIns="91440" bIns="45720" rtlCol="0" anchor="ctr"/>
          <a:lstStyle>
            <a:lvl1pPr algn="ctr">
              <a:defRPr sz="1400">
                <a:solidFill>
                  <a:schemeClr val="tx1"/>
                </a:solidFill>
              </a:defRPr>
            </a:lvl1pPr>
          </a:lstStyle>
          <a:p>
            <a:r>
              <a:rPr lang="it-IT" smtClean="0"/>
              <a:t>‹N›</a:t>
            </a:r>
            <a:endParaRPr lang="it-IT" dirty="0"/>
          </a:p>
        </p:txBody>
      </p:sp>
    </p:spTree>
    <p:extLst>
      <p:ext uri="{BB962C8B-B14F-4D97-AF65-F5344CB8AC3E}">
        <p14:creationId xmlns:p14="http://schemas.microsoft.com/office/powerpoint/2010/main" val="4159884665"/>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3840">
          <p15:clr>
            <a:srgbClr val="FBAE40"/>
          </p15:clr>
        </p15:guide>
        <p15:guide id="2" pos="2343">
          <p15:clr>
            <a:srgbClr val="FBAE40"/>
          </p15:clr>
        </p15:guide>
        <p15:guide id="3" pos="846">
          <p15:clr>
            <a:srgbClr val="FBAE40"/>
          </p15:clr>
        </p15:guide>
        <p15:guide id="4" pos="5337">
          <p15:clr>
            <a:srgbClr val="FBAE40"/>
          </p15:clr>
        </p15:guide>
        <p15:guide id="5" pos="6834">
          <p15:clr>
            <a:srgbClr val="FBAE40"/>
          </p15:clr>
        </p15:guide>
        <p15:guide id="6" pos="347">
          <p15:clr>
            <a:srgbClr val="FBAE40"/>
          </p15:clr>
        </p15:guide>
        <p15:guide id="7" pos="7333">
          <p15:clr>
            <a:srgbClr val="FBAE40"/>
          </p15:clr>
        </p15:guide>
        <p15:guide id="8" orient="horz" pos="164">
          <p15:clr>
            <a:srgbClr val="FBAE40"/>
          </p15:clr>
        </p15:guide>
        <p15:guide id="9" orient="horz" pos="4156">
          <p15:clr>
            <a:srgbClr val="FBAE40"/>
          </p15:clr>
        </p15:guide>
        <p15:guide id="10" orient="horz" pos="3929" userDrawn="1">
          <p15:clr>
            <a:srgbClr val="FBAE40"/>
          </p15:clr>
        </p15:guide>
        <p15:guide id="11" orient="horz" pos="388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personalizzato">
    <p:spTree>
      <p:nvGrpSpPr>
        <p:cNvPr id="1" name=""/>
        <p:cNvGrpSpPr/>
        <p:nvPr/>
      </p:nvGrpSpPr>
      <p:grpSpPr>
        <a:xfrm>
          <a:off x="0" y="0"/>
          <a:ext cx="0" cy="0"/>
          <a:chOff x="0" y="0"/>
          <a:chExt cx="0" cy="0"/>
        </a:xfrm>
      </p:grpSpPr>
      <p:sp>
        <p:nvSpPr>
          <p:cNvPr id="8" name="Text Placeholder 2"/>
          <p:cNvSpPr>
            <a:spLocks noGrp="1"/>
          </p:cNvSpPr>
          <p:nvPr>
            <p:ph type="body" sz="quarter" idx="12"/>
          </p:nvPr>
        </p:nvSpPr>
        <p:spPr>
          <a:xfrm>
            <a:off x="550863" y="260350"/>
            <a:ext cx="11090275" cy="584775"/>
          </a:xfrm>
          <a:prstGeom prst="rect">
            <a:avLst/>
          </a:prstGeom>
        </p:spPr>
        <p:txBody>
          <a:bodyPr wrap="square" lIns="0">
            <a:spAutoFit/>
          </a:bodyPr>
          <a:lstStyle>
            <a:lvl1pPr marL="0" indent="0" algn="ctr">
              <a:spcBef>
                <a:spcPts val="0"/>
              </a:spcBef>
              <a:buNone/>
              <a:defRPr sz="3200" b="1">
                <a:latin typeface="Segoe UI Semibold" panose="020B0702040204020203" pitchFamily="34" charset="0"/>
                <a:cs typeface="Segoe UI Semibold" panose="020B0702040204020203" pitchFamily="34" charset="0"/>
              </a:defRPr>
            </a:lvl1pPr>
          </a:lstStyle>
          <a:p>
            <a:pPr lvl="0"/>
            <a:endParaRPr lang="it-IT" dirty="0" smtClean="0"/>
          </a:p>
        </p:txBody>
      </p:sp>
      <p:sp>
        <p:nvSpPr>
          <p:cNvPr id="9" name="Rettangolo 8"/>
          <p:cNvSpPr/>
          <p:nvPr userDrawn="1"/>
        </p:nvSpPr>
        <p:spPr>
          <a:xfrm>
            <a:off x="0" y="260350"/>
            <a:ext cx="335360" cy="584775"/>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18" name="Title 1"/>
          <p:cNvSpPr>
            <a:spLocks noGrp="1"/>
          </p:cNvSpPr>
          <p:nvPr>
            <p:ph type="title" hasCustomPrompt="1"/>
          </p:nvPr>
        </p:nvSpPr>
        <p:spPr>
          <a:xfrm>
            <a:off x="5591943" y="1196752"/>
            <a:ext cx="5544370" cy="376729"/>
          </a:xfrm>
          <a:prstGeom prst="rect">
            <a:avLst/>
          </a:prstGeom>
        </p:spPr>
        <p:txBody>
          <a:bodyPr/>
          <a:lstStyle>
            <a:lvl1pPr algn="l">
              <a:defRPr sz="2200" b="1">
                <a:solidFill>
                  <a:schemeClr val="tx1">
                    <a:lumMod val="75000"/>
                    <a:lumOff val="25000"/>
                  </a:schemeClr>
                </a:solidFill>
                <a:latin typeface="Segoe UI Semibold" panose="020B0702040204020203" pitchFamily="34" charset="0"/>
                <a:ea typeface="Segoe UI Symbol" panose="020B0502040204020203" pitchFamily="34" charset="0"/>
                <a:cs typeface="Segoe UI Semibold" panose="020B0702040204020203" pitchFamily="34" charset="0"/>
              </a:defRPr>
            </a:lvl1pPr>
          </a:lstStyle>
          <a:p>
            <a:r>
              <a:rPr lang="it-IT" smtClean="0"/>
              <a:t>Vorname und Nachname</a:t>
            </a:r>
            <a:endParaRPr lang="en-US" dirty="0"/>
          </a:p>
        </p:txBody>
      </p:sp>
      <p:sp>
        <p:nvSpPr>
          <p:cNvPr id="19" name="Segnaposto immagine 7"/>
          <p:cNvSpPr>
            <a:spLocks noGrp="1"/>
          </p:cNvSpPr>
          <p:nvPr>
            <p:ph type="pic" sz="quarter" idx="13"/>
          </p:nvPr>
        </p:nvSpPr>
        <p:spPr>
          <a:xfrm>
            <a:off x="550863" y="1196752"/>
            <a:ext cx="4800600" cy="4800600"/>
          </a:xfrm>
          <a:prstGeom prst="rect">
            <a:avLst/>
          </a:prstGeom>
          <a:solidFill>
            <a:schemeClr val="bg1">
              <a:lumMod val="95000"/>
            </a:schemeClr>
          </a:solidFill>
        </p:spPr>
        <p:txBody>
          <a:bodyPr>
            <a:normAutofit/>
          </a:bodyPr>
          <a:lstStyle>
            <a:lvl1pPr marL="0" indent="0">
              <a:buNone/>
              <a:defRPr sz="2200">
                <a:solidFill>
                  <a:schemeClr val="tx1">
                    <a:lumMod val="75000"/>
                    <a:lumOff val="25000"/>
                  </a:schemeClr>
                </a:solidFill>
                <a:latin typeface="Segoe UI" panose="020B0502040204020203" pitchFamily="34" charset="0"/>
                <a:cs typeface="Segoe UI" panose="020B0502040204020203" pitchFamily="34" charset="0"/>
              </a:defRPr>
            </a:lvl1pPr>
          </a:lstStyle>
          <a:p>
            <a:endParaRPr lang="it-IT" dirty="0"/>
          </a:p>
        </p:txBody>
      </p:sp>
      <p:sp>
        <p:nvSpPr>
          <p:cNvPr id="20" name="Segnaposto contenuto 4"/>
          <p:cNvSpPr>
            <a:spLocks noGrp="1"/>
          </p:cNvSpPr>
          <p:nvPr>
            <p:ph sz="quarter" idx="14" hasCustomPrompt="1"/>
          </p:nvPr>
        </p:nvSpPr>
        <p:spPr>
          <a:xfrm>
            <a:off x="5591943" y="2421270"/>
            <a:ext cx="5544370" cy="3576270"/>
          </a:xfrm>
          <a:prstGeom prst="rect">
            <a:avLst/>
          </a:prstGeom>
        </p:spPr>
        <p:txBody>
          <a:bodyPr/>
          <a:lstStyle>
            <a:lvl1pPr marL="0" indent="0">
              <a:lnSpc>
                <a:spcPct val="100000"/>
              </a:lnSpc>
              <a:buNone/>
              <a:defRPr sz="1400">
                <a:solidFill>
                  <a:schemeClr val="tx1">
                    <a:lumMod val="75000"/>
                    <a:lumOff val="25000"/>
                  </a:schemeClr>
                </a:solidFill>
                <a:latin typeface="Segoe UI" panose="020B0502040204020203" pitchFamily="34" charset="0"/>
                <a:cs typeface="Segoe UI" panose="020B0502040204020203" pitchFamily="34" charset="0"/>
              </a:defRPr>
            </a:lvl1pPr>
            <a:lvl2pPr marL="457200" indent="0">
              <a:buNone/>
              <a:defRPr sz="1600">
                <a:solidFill>
                  <a:schemeClr val="tx1">
                    <a:lumMod val="75000"/>
                    <a:lumOff val="25000"/>
                  </a:schemeClr>
                </a:solidFill>
              </a:defRPr>
            </a:lvl2pPr>
            <a:lvl3pPr marL="914400" indent="0">
              <a:buNone/>
              <a:defRPr sz="1600">
                <a:solidFill>
                  <a:schemeClr val="tx1">
                    <a:lumMod val="75000"/>
                    <a:lumOff val="25000"/>
                  </a:schemeClr>
                </a:solidFill>
              </a:defRPr>
            </a:lvl3pPr>
            <a:lvl4pPr marL="1371600" indent="0">
              <a:buNone/>
              <a:defRPr sz="1600">
                <a:solidFill>
                  <a:schemeClr val="tx1">
                    <a:lumMod val="75000"/>
                    <a:lumOff val="25000"/>
                  </a:schemeClr>
                </a:solidFill>
              </a:defRPr>
            </a:lvl4pPr>
            <a:lvl5pPr marL="1828800" indent="0">
              <a:buNone/>
              <a:defRPr sz="1600">
                <a:solidFill>
                  <a:schemeClr val="tx1">
                    <a:lumMod val="75000"/>
                    <a:lumOff val="25000"/>
                  </a:schemeClr>
                </a:solidFill>
              </a:defRPr>
            </a:lvl5pPr>
          </a:lstStyle>
          <a:p>
            <a:pPr lvl="0"/>
            <a:r>
              <a:rPr lang="it-IT" smtClean="0"/>
              <a:t>Biografie - 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Excepteur sint occaecat cupidatat non proident, sunt in culpa qui officia deserunt mollit anim id est laborum.</a:t>
            </a:r>
            <a:endParaRPr lang="it-IT" dirty="0"/>
          </a:p>
        </p:txBody>
      </p:sp>
      <p:sp>
        <p:nvSpPr>
          <p:cNvPr id="21" name="Segnaposto contenuto 4">
            <a:extLst>
              <a:ext uri="{FF2B5EF4-FFF2-40B4-BE49-F238E27FC236}">
                <a16:creationId xmlns="" xmlns:a16="http://schemas.microsoft.com/office/drawing/2014/main" id="{D97D3B1D-9B4D-6E4A-BBBA-A729DC6F2BA7}"/>
              </a:ext>
            </a:extLst>
          </p:cNvPr>
          <p:cNvSpPr>
            <a:spLocks noGrp="1"/>
          </p:cNvSpPr>
          <p:nvPr>
            <p:ph sz="quarter" idx="15" hasCustomPrompt="1"/>
          </p:nvPr>
        </p:nvSpPr>
        <p:spPr>
          <a:xfrm>
            <a:off x="5591943" y="1612111"/>
            <a:ext cx="5544370" cy="376729"/>
          </a:xfrm>
          <a:prstGeom prst="rect">
            <a:avLst/>
          </a:prstGeom>
        </p:spPr>
        <p:txBody>
          <a:bodyPr/>
          <a:lstStyle>
            <a:lvl1pPr marL="0" indent="0">
              <a:lnSpc>
                <a:spcPct val="100000"/>
              </a:lnSpc>
              <a:buNone/>
              <a:defRPr sz="1600" i="0">
                <a:solidFill>
                  <a:schemeClr val="tx1">
                    <a:lumMod val="75000"/>
                    <a:lumOff val="25000"/>
                  </a:schemeClr>
                </a:solidFill>
                <a:latin typeface="Segoe UI" panose="020B0502040204020203" pitchFamily="34" charset="0"/>
                <a:cs typeface="Segoe UI" panose="020B0502040204020203" pitchFamily="34" charset="0"/>
              </a:defRPr>
            </a:lvl1pPr>
            <a:lvl2pPr marL="457200" indent="0">
              <a:buNone/>
              <a:defRPr sz="1600">
                <a:solidFill>
                  <a:schemeClr val="tx1">
                    <a:lumMod val="75000"/>
                    <a:lumOff val="25000"/>
                  </a:schemeClr>
                </a:solidFill>
              </a:defRPr>
            </a:lvl2pPr>
            <a:lvl3pPr marL="914400" indent="0">
              <a:buNone/>
              <a:defRPr sz="1600">
                <a:solidFill>
                  <a:schemeClr val="tx1">
                    <a:lumMod val="75000"/>
                    <a:lumOff val="25000"/>
                  </a:schemeClr>
                </a:solidFill>
              </a:defRPr>
            </a:lvl3pPr>
            <a:lvl4pPr marL="1371600" indent="0">
              <a:buNone/>
              <a:defRPr sz="1600">
                <a:solidFill>
                  <a:schemeClr val="tx1">
                    <a:lumMod val="75000"/>
                    <a:lumOff val="25000"/>
                  </a:schemeClr>
                </a:solidFill>
              </a:defRPr>
            </a:lvl4pPr>
            <a:lvl5pPr marL="1828800" indent="0">
              <a:buNone/>
              <a:defRPr sz="1600">
                <a:solidFill>
                  <a:schemeClr val="tx1">
                    <a:lumMod val="75000"/>
                    <a:lumOff val="25000"/>
                  </a:schemeClr>
                </a:solidFill>
              </a:defRPr>
            </a:lvl5pPr>
          </a:lstStyle>
          <a:p>
            <a:pPr lvl="0"/>
            <a:r>
              <a:rPr lang="it-IT" smtClean="0"/>
              <a:t>Unternehmen</a:t>
            </a:r>
            <a:endParaRPr lang="it-IT" dirty="0"/>
          </a:p>
        </p:txBody>
      </p:sp>
      <p:sp>
        <p:nvSpPr>
          <p:cNvPr id="10" name="Segnaposto piè di pagina 45"/>
          <p:cNvSpPr>
            <a:spLocks noGrp="1"/>
          </p:cNvSpPr>
          <p:nvPr>
            <p:ph type="ftr" sz="quarter" idx="3"/>
          </p:nvPr>
        </p:nvSpPr>
        <p:spPr>
          <a:xfrm>
            <a:off x="550863" y="6241622"/>
            <a:ext cx="8425457" cy="360000"/>
          </a:xfrm>
          <a:prstGeom prst="rect">
            <a:avLst/>
          </a:prstGeom>
        </p:spPr>
        <p:txBody>
          <a:bodyPr vert="horz" lIns="91440" tIns="45720" rIns="91440" bIns="45720" rtlCol="0" anchor="ctr"/>
          <a:lstStyle>
            <a:lvl1pPr algn="l">
              <a:defRPr sz="1400">
                <a:solidFill>
                  <a:schemeClr val="tx1"/>
                </a:solidFill>
              </a:defRPr>
            </a:lvl1pPr>
          </a:lstStyle>
          <a:p>
            <a:r>
              <a:rPr lang="de-DE" smtClean="0"/>
              <a:t>Informationsmodellierung von Straßen und Schienenwegen in IFC 4.3</a:t>
            </a:r>
            <a:endParaRPr lang="it-IT" dirty="0"/>
          </a:p>
        </p:txBody>
      </p:sp>
      <p:sp>
        <p:nvSpPr>
          <p:cNvPr id="11" name="Segnaposto numero diapositiva 46"/>
          <p:cNvSpPr>
            <a:spLocks noGrp="1"/>
          </p:cNvSpPr>
          <p:nvPr>
            <p:ph type="sldNum" sz="quarter" idx="4"/>
          </p:nvPr>
        </p:nvSpPr>
        <p:spPr>
          <a:xfrm>
            <a:off x="11130754" y="6244355"/>
            <a:ext cx="537025" cy="360000"/>
          </a:xfrm>
          <a:prstGeom prst="rect">
            <a:avLst/>
          </a:prstGeom>
        </p:spPr>
        <p:txBody>
          <a:bodyPr vert="horz" lIns="91440" tIns="45720" rIns="91440" bIns="45720" rtlCol="0" anchor="ctr"/>
          <a:lstStyle>
            <a:lvl1pPr algn="ctr">
              <a:defRPr sz="1400">
                <a:solidFill>
                  <a:schemeClr val="tx1"/>
                </a:solidFill>
              </a:defRPr>
            </a:lvl1pPr>
          </a:lstStyle>
          <a:p>
            <a:r>
              <a:rPr lang="it-IT" smtClean="0"/>
              <a:t>‹N›</a:t>
            </a:r>
            <a:endParaRPr lang="it-IT" dirty="0"/>
          </a:p>
        </p:txBody>
      </p:sp>
    </p:spTree>
    <p:extLst>
      <p:ext uri="{BB962C8B-B14F-4D97-AF65-F5344CB8AC3E}">
        <p14:creationId xmlns:p14="http://schemas.microsoft.com/office/powerpoint/2010/main" val="3948076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6" name="Segnaposto contenuto 2"/>
          <p:cNvSpPr>
            <a:spLocks noGrp="1"/>
          </p:cNvSpPr>
          <p:nvPr>
            <p:ph idx="1"/>
          </p:nvPr>
        </p:nvSpPr>
        <p:spPr>
          <a:xfrm>
            <a:off x="550862" y="1223302"/>
            <a:ext cx="11090275" cy="4806748"/>
          </a:xfrm>
          <a:prstGeom prst="rect">
            <a:avLst/>
          </a:prstGeom>
        </p:spPr>
        <p:txBody>
          <a:bodyPr lIns="0"/>
          <a:lstStyle>
            <a:lvl1pPr marL="0" indent="0">
              <a:spcBef>
                <a:spcPts val="600"/>
              </a:spcBef>
              <a:buNone/>
              <a:defRPr sz="2200">
                <a:latin typeface="+mn-lt"/>
              </a:defRPr>
            </a:lvl1pPr>
            <a:lvl2pPr>
              <a:spcBef>
                <a:spcPts val="600"/>
              </a:spcBef>
              <a:defRPr/>
            </a:lvl2pPr>
            <a:lvl3pPr>
              <a:spcBef>
                <a:spcPts val="600"/>
              </a:spcBef>
              <a:defRPr/>
            </a:lvl3pPr>
            <a:lvl4pPr>
              <a:spcBef>
                <a:spcPts val="600"/>
              </a:spcBef>
              <a:defRPr/>
            </a:lvl4pPr>
            <a:lvl5pPr>
              <a:spcBef>
                <a:spcPts val="600"/>
              </a:spcBef>
              <a:defRPr/>
            </a:lvl5pPr>
          </a:lstStyle>
          <a:p>
            <a:pPr lvl="0"/>
            <a:endParaRPr lang="it-IT" dirty="0"/>
          </a:p>
        </p:txBody>
      </p:sp>
      <p:sp>
        <p:nvSpPr>
          <p:cNvPr id="8" name="Text Placeholder 2"/>
          <p:cNvSpPr>
            <a:spLocks noGrp="1"/>
          </p:cNvSpPr>
          <p:nvPr>
            <p:ph type="body" sz="quarter" idx="10"/>
          </p:nvPr>
        </p:nvSpPr>
        <p:spPr>
          <a:xfrm>
            <a:off x="550863" y="260350"/>
            <a:ext cx="11090275" cy="584775"/>
          </a:xfrm>
          <a:prstGeom prst="rect">
            <a:avLst/>
          </a:prstGeom>
        </p:spPr>
        <p:txBody>
          <a:bodyPr wrap="square" lIns="0">
            <a:spAutoFit/>
          </a:bodyPr>
          <a:lstStyle>
            <a:lvl1pPr marL="0" indent="0" algn="ctr">
              <a:spcBef>
                <a:spcPts val="0"/>
              </a:spcBef>
              <a:buNone/>
              <a:defRPr sz="3200" b="1">
                <a:latin typeface="Segoe UI Semibold" panose="020B0702040204020203" pitchFamily="34" charset="0"/>
                <a:cs typeface="Segoe UI Semibold" panose="020B0702040204020203" pitchFamily="34" charset="0"/>
              </a:defRPr>
            </a:lvl1pPr>
          </a:lstStyle>
          <a:p>
            <a:pPr lvl="0"/>
            <a:endParaRPr lang="it-IT" dirty="0" smtClean="0"/>
          </a:p>
        </p:txBody>
      </p:sp>
      <p:sp>
        <p:nvSpPr>
          <p:cNvPr id="9" name="Rettangolo 8"/>
          <p:cNvSpPr/>
          <p:nvPr userDrawn="1"/>
        </p:nvSpPr>
        <p:spPr>
          <a:xfrm>
            <a:off x="0" y="260350"/>
            <a:ext cx="335360" cy="584775"/>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5" name="Segnaposto piè di pagina 45"/>
          <p:cNvSpPr>
            <a:spLocks noGrp="1"/>
          </p:cNvSpPr>
          <p:nvPr>
            <p:ph type="ftr" sz="quarter" idx="3"/>
          </p:nvPr>
        </p:nvSpPr>
        <p:spPr>
          <a:xfrm>
            <a:off x="550863" y="6241622"/>
            <a:ext cx="8425457" cy="360000"/>
          </a:xfrm>
          <a:prstGeom prst="rect">
            <a:avLst/>
          </a:prstGeom>
        </p:spPr>
        <p:txBody>
          <a:bodyPr vert="horz" lIns="91440" tIns="45720" rIns="91440" bIns="45720" rtlCol="0" anchor="ctr"/>
          <a:lstStyle>
            <a:lvl1pPr algn="l">
              <a:defRPr sz="1400">
                <a:solidFill>
                  <a:schemeClr val="tx1"/>
                </a:solidFill>
              </a:defRPr>
            </a:lvl1pPr>
          </a:lstStyle>
          <a:p>
            <a:r>
              <a:rPr lang="de-DE" smtClean="0"/>
              <a:t>Informationsmodellierung von Straßen und Schienenwegen in IFC 4.3</a:t>
            </a:r>
            <a:endParaRPr lang="it-IT" dirty="0"/>
          </a:p>
        </p:txBody>
      </p:sp>
      <p:sp>
        <p:nvSpPr>
          <p:cNvPr id="7" name="Segnaposto numero diapositiva 46"/>
          <p:cNvSpPr>
            <a:spLocks noGrp="1"/>
          </p:cNvSpPr>
          <p:nvPr>
            <p:ph type="sldNum" sz="quarter" idx="4"/>
          </p:nvPr>
        </p:nvSpPr>
        <p:spPr>
          <a:xfrm>
            <a:off x="11130754" y="6244355"/>
            <a:ext cx="537025" cy="360000"/>
          </a:xfrm>
          <a:prstGeom prst="rect">
            <a:avLst/>
          </a:prstGeom>
        </p:spPr>
        <p:txBody>
          <a:bodyPr vert="horz" lIns="91440" tIns="45720" rIns="91440" bIns="45720" rtlCol="0" anchor="ctr"/>
          <a:lstStyle>
            <a:lvl1pPr algn="ctr">
              <a:defRPr sz="1400">
                <a:solidFill>
                  <a:schemeClr val="tx1"/>
                </a:solidFill>
              </a:defRPr>
            </a:lvl1pPr>
          </a:lstStyle>
          <a:p>
            <a:r>
              <a:rPr lang="it-IT" smtClean="0"/>
              <a:t>‹N›</a:t>
            </a:r>
            <a:endParaRPr lang="it-IT" dirty="0"/>
          </a:p>
        </p:txBody>
      </p:sp>
    </p:spTree>
    <p:extLst>
      <p:ext uri="{BB962C8B-B14F-4D97-AF65-F5344CB8AC3E}">
        <p14:creationId xmlns:p14="http://schemas.microsoft.com/office/powerpoint/2010/main" val="3997265936"/>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3840">
          <p15:clr>
            <a:srgbClr val="FBAE40"/>
          </p15:clr>
        </p15:guide>
        <p15:guide id="2" pos="2343">
          <p15:clr>
            <a:srgbClr val="FBAE40"/>
          </p15:clr>
        </p15:guide>
        <p15:guide id="3" pos="846">
          <p15:clr>
            <a:srgbClr val="FBAE40"/>
          </p15:clr>
        </p15:guide>
        <p15:guide id="4" pos="5337">
          <p15:clr>
            <a:srgbClr val="FBAE40"/>
          </p15:clr>
        </p15:guide>
        <p15:guide id="5" pos="6834">
          <p15:clr>
            <a:srgbClr val="FBAE40"/>
          </p15:clr>
        </p15:guide>
        <p15:guide id="6" pos="347">
          <p15:clr>
            <a:srgbClr val="FBAE40"/>
          </p15:clr>
        </p15:guide>
        <p15:guide id="7" pos="7333">
          <p15:clr>
            <a:srgbClr val="FBAE40"/>
          </p15:clr>
        </p15:guide>
        <p15:guide id="8" orient="horz" pos="164">
          <p15:clr>
            <a:srgbClr val="FBAE40"/>
          </p15:clr>
        </p15:guide>
        <p15:guide id="9" orient="horz" pos="4156">
          <p15:clr>
            <a:srgbClr val="FBAE40"/>
          </p15:clr>
        </p15:guide>
        <p15:guide id="10" orient="horz" pos="3929" userDrawn="1">
          <p15:clr>
            <a:srgbClr val="FBAE40"/>
          </p15:clr>
        </p15:guide>
        <p15:guide id="11" orient="horz" pos="3884"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28" name="Text Placeholder 2"/>
          <p:cNvSpPr>
            <a:spLocks noGrp="1"/>
          </p:cNvSpPr>
          <p:nvPr>
            <p:ph type="body" sz="quarter" idx="10"/>
          </p:nvPr>
        </p:nvSpPr>
        <p:spPr>
          <a:xfrm>
            <a:off x="550863" y="260350"/>
            <a:ext cx="11090275" cy="584775"/>
          </a:xfrm>
          <a:prstGeom prst="rect">
            <a:avLst/>
          </a:prstGeom>
        </p:spPr>
        <p:txBody>
          <a:bodyPr wrap="square" lIns="0">
            <a:spAutoFit/>
          </a:bodyPr>
          <a:lstStyle>
            <a:lvl1pPr marL="0" indent="0" algn="ctr">
              <a:spcBef>
                <a:spcPts val="0"/>
              </a:spcBef>
              <a:buNone/>
              <a:defRPr sz="3200" b="1">
                <a:latin typeface="Segoe UI Semibold" panose="020B0702040204020203" pitchFamily="34" charset="0"/>
                <a:cs typeface="Segoe UI Semibold" panose="020B0702040204020203" pitchFamily="34" charset="0"/>
              </a:defRPr>
            </a:lvl1pPr>
          </a:lstStyle>
          <a:p>
            <a:pPr lvl="0"/>
            <a:endParaRPr lang="it-IT" dirty="0" smtClean="0"/>
          </a:p>
        </p:txBody>
      </p:sp>
      <p:pic>
        <p:nvPicPr>
          <p:cNvPr id="43" name="Immagine 4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52921" y="6270116"/>
            <a:ext cx="1212799" cy="288000"/>
          </a:xfrm>
          <a:prstGeom prst="rect">
            <a:avLst/>
          </a:prstGeom>
        </p:spPr>
      </p:pic>
      <p:sp>
        <p:nvSpPr>
          <p:cNvPr id="2" name="Rettangolo 1"/>
          <p:cNvSpPr/>
          <p:nvPr userDrawn="1"/>
        </p:nvSpPr>
        <p:spPr>
          <a:xfrm>
            <a:off x="0" y="260350"/>
            <a:ext cx="335360" cy="584775"/>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6" name="Segnaposto contenuto 2"/>
          <p:cNvSpPr>
            <a:spLocks noGrp="1"/>
          </p:cNvSpPr>
          <p:nvPr>
            <p:ph idx="1"/>
          </p:nvPr>
        </p:nvSpPr>
        <p:spPr>
          <a:xfrm>
            <a:off x="550863" y="1223302"/>
            <a:ext cx="5329114" cy="4806748"/>
          </a:xfrm>
          <a:prstGeom prst="rect">
            <a:avLst/>
          </a:prstGeom>
        </p:spPr>
        <p:txBody>
          <a:bodyPr lIns="0"/>
          <a:lstStyle>
            <a:lvl1pPr marL="0" indent="0">
              <a:spcBef>
                <a:spcPts val="600"/>
              </a:spcBef>
              <a:buNone/>
              <a:defRPr sz="2200">
                <a:latin typeface="+mn-lt"/>
              </a:defRPr>
            </a:lvl1pPr>
            <a:lvl2pPr>
              <a:spcBef>
                <a:spcPts val="600"/>
              </a:spcBef>
              <a:defRPr/>
            </a:lvl2pPr>
            <a:lvl3pPr>
              <a:spcBef>
                <a:spcPts val="600"/>
              </a:spcBef>
              <a:defRPr/>
            </a:lvl3pPr>
            <a:lvl4pPr>
              <a:spcBef>
                <a:spcPts val="600"/>
              </a:spcBef>
              <a:defRPr/>
            </a:lvl4pPr>
            <a:lvl5pPr>
              <a:spcBef>
                <a:spcPts val="600"/>
              </a:spcBef>
              <a:defRPr/>
            </a:lvl5pPr>
          </a:lstStyle>
          <a:p>
            <a:pPr lvl="0"/>
            <a:endParaRPr lang="it-IT" dirty="0"/>
          </a:p>
        </p:txBody>
      </p:sp>
      <p:sp>
        <p:nvSpPr>
          <p:cNvPr id="7" name="Segnaposto contenuto 2"/>
          <p:cNvSpPr>
            <a:spLocks noGrp="1"/>
          </p:cNvSpPr>
          <p:nvPr>
            <p:ph idx="11"/>
          </p:nvPr>
        </p:nvSpPr>
        <p:spPr>
          <a:xfrm>
            <a:off x="6312024" y="1223302"/>
            <a:ext cx="5329114" cy="4806748"/>
          </a:xfrm>
          <a:prstGeom prst="rect">
            <a:avLst/>
          </a:prstGeom>
        </p:spPr>
        <p:txBody>
          <a:bodyPr lIns="0"/>
          <a:lstStyle>
            <a:lvl1pPr marL="0" indent="0">
              <a:spcBef>
                <a:spcPts val="600"/>
              </a:spcBef>
              <a:buNone/>
              <a:defRPr sz="2200">
                <a:latin typeface="+mn-lt"/>
              </a:defRPr>
            </a:lvl1pPr>
            <a:lvl2pPr>
              <a:spcBef>
                <a:spcPts val="600"/>
              </a:spcBef>
              <a:defRPr/>
            </a:lvl2pPr>
            <a:lvl3pPr>
              <a:spcBef>
                <a:spcPts val="600"/>
              </a:spcBef>
              <a:defRPr/>
            </a:lvl3pPr>
            <a:lvl4pPr>
              <a:spcBef>
                <a:spcPts val="600"/>
              </a:spcBef>
              <a:defRPr/>
            </a:lvl4pPr>
            <a:lvl5pPr>
              <a:spcBef>
                <a:spcPts val="600"/>
              </a:spcBef>
              <a:defRPr/>
            </a:lvl5pPr>
          </a:lstStyle>
          <a:p>
            <a:pPr lvl="0"/>
            <a:endParaRPr lang="it-IT" dirty="0"/>
          </a:p>
        </p:txBody>
      </p:sp>
      <p:sp>
        <p:nvSpPr>
          <p:cNvPr id="8" name="Segnaposto piè di pagina 45"/>
          <p:cNvSpPr>
            <a:spLocks noGrp="1"/>
          </p:cNvSpPr>
          <p:nvPr>
            <p:ph type="ftr" sz="quarter" idx="3"/>
          </p:nvPr>
        </p:nvSpPr>
        <p:spPr>
          <a:xfrm>
            <a:off x="550863" y="6241622"/>
            <a:ext cx="8425457" cy="360000"/>
          </a:xfrm>
          <a:prstGeom prst="rect">
            <a:avLst/>
          </a:prstGeom>
        </p:spPr>
        <p:txBody>
          <a:bodyPr vert="horz" lIns="91440" tIns="45720" rIns="91440" bIns="45720" rtlCol="0" anchor="ctr"/>
          <a:lstStyle>
            <a:lvl1pPr algn="l">
              <a:defRPr sz="1400">
                <a:solidFill>
                  <a:schemeClr val="tx1"/>
                </a:solidFill>
              </a:defRPr>
            </a:lvl1pPr>
          </a:lstStyle>
          <a:p>
            <a:r>
              <a:rPr lang="de-DE" smtClean="0"/>
              <a:t>Informationsmodellierung von Straßen und Schienenwegen in IFC 4.3</a:t>
            </a:r>
            <a:endParaRPr lang="it-IT" dirty="0"/>
          </a:p>
        </p:txBody>
      </p:sp>
      <p:sp>
        <p:nvSpPr>
          <p:cNvPr id="9" name="Segnaposto numero diapositiva 46"/>
          <p:cNvSpPr>
            <a:spLocks noGrp="1"/>
          </p:cNvSpPr>
          <p:nvPr>
            <p:ph type="sldNum" sz="quarter" idx="4"/>
          </p:nvPr>
        </p:nvSpPr>
        <p:spPr>
          <a:xfrm>
            <a:off x="11130754" y="6244355"/>
            <a:ext cx="537025" cy="360000"/>
          </a:xfrm>
          <a:prstGeom prst="rect">
            <a:avLst/>
          </a:prstGeom>
        </p:spPr>
        <p:txBody>
          <a:bodyPr vert="horz" lIns="91440" tIns="45720" rIns="91440" bIns="45720" rtlCol="0" anchor="ctr"/>
          <a:lstStyle>
            <a:lvl1pPr algn="ctr">
              <a:defRPr sz="1400">
                <a:solidFill>
                  <a:schemeClr val="tx1"/>
                </a:solidFill>
              </a:defRPr>
            </a:lvl1pPr>
          </a:lstStyle>
          <a:p>
            <a:r>
              <a:rPr lang="it-IT" smtClean="0"/>
              <a:t>‹N›</a:t>
            </a:r>
            <a:endParaRPr lang="it-IT" dirty="0"/>
          </a:p>
        </p:txBody>
      </p:sp>
    </p:spTree>
    <p:extLst>
      <p:ext uri="{BB962C8B-B14F-4D97-AF65-F5344CB8AC3E}">
        <p14:creationId xmlns:p14="http://schemas.microsoft.com/office/powerpoint/2010/main" val="18724064"/>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3840">
          <p15:clr>
            <a:srgbClr val="FBAE40"/>
          </p15:clr>
        </p15:guide>
        <p15:guide id="2" pos="2343">
          <p15:clr>
            <a:srgbClr val="FBAE40"/>
          </p15:clr>
        </p15:guide>
        <p15:guide id="3" pos="846">
          <p15:clr>
            <a:srgbClr val="FBAE40"/>
          </p15:clr>
        </p15:guide>
        <p15:guide id="4" pos="5337">
          <p15:clr>
            <a:srgbClr val="FBAE40"/>
          </p15:clr>
        </p15:guide>
        <p15:guide id="5" pos="6834">
          <p15:clr>
            <a:srgbClr val="FBAE40"/>
          </p15:clr>
        </p15:guide>
        <p15:guide id="6" pos="347" userDrawn="1">
          <p15:clr>
            <a:srgbClr val="FBAE40"/>
          </p15:clr>
        </p15:guide>
        <p15:guide id="7" pos="7333" userDrawn="1">
          <p15:clr>
            <a:srgbClr val="FBAE40"/>
          </p15:clr>
        </p15:guide>
        <p15:guide id="8" orient="horz" pos="164" userDrawn="1">
          <p15:clr>
            <a:srgbClr val="FBAE40"/>
          </p15:clr>
        </p15:guide>
        <p15:guide id="9" orient="horz" pos="4156" userDrawn="1">
          <p15:clr>
            <a:srgbClr val="FBAE40"/>
          </p15:clr>
        </p15:guide>
        <p15:guide id="10" orient="horz" pos="3884" userDrawn="1">
          <p15:clr>
            <a:srgbClr val="FBAE40"/>
          </p15:clr>
        </p15:guide>
        <p15:guide id="11" orient="horz" pos="3929"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550863" y="260350"/>
            <a:ext cx="11090275" cy="584775"/>
          </a:xfrm>
          <a:prstGeom prst="rect">
            <a:avLst/>
          </a:prstGeom>
        </p:spPr>
        <p:txBody>
          <a:bodyPr wrap="square" lIns="0">
            <a:spAutoFit/>
          </a:bodyPr>
          <a:lstStyle>
            <a:lvl1pPr marL="0" indent="0" algn="ctr">
              <a:spcBef>
                <a:spcPts val="0"/>
              </a:spcBef>
              <a:buNone/>
              <a:defRPr sz="3200" b="1">
                <a:latin typeface="Segoe UI Semibold" panose="020B0702040204020203" pitchFamily="34" charset="0"/>
                <a:cs typeface="Segoe UI Semibold" panose="020B0702040204020203" pitchFamily="34" charset="0"/>
              </a:defRPr>
            </a:lvl1pPr>
          </a:lstStyle>
          <a:p>
            <a:pPr lvl="0"/>
            <a:endParaRPr lang="it-IT" dirty="0" smtClean="0"/>
          </a:p>
        </p:txBody>
      </p:sp>
      <p:pic>
        <p:nvPicPr>
          <p:cNvPr id="4" name="Immagin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52921" y="6270116"/>
            <a:ext cx="1212799" cy="288000"/>
          </a:xfrm>
          <a:prstGeom prst="rect">
            <a:avLst/>
          </a:prstGeom>
        </p:spPr>
      </p:pic>
      <p:sp>
        <p:nvSpPr>
          <p:cNvPr id="5" name="Rettangolo 4"/>
          <p:cNvSpPr/>
          <p:nvPr userDrawn="1"/>
        </p:nvSpPr>
        <p:spPr>
          <a:xfrm>
            <a:off x="0" y="260350"/>
            <a:ext cx="335360" cy="584775"/>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6" name="Segnaposto contenuto 2"/>
          <p:cNvSpPr>
            <a:spLocks noGrp="1"/>
          </p:cNvSpPr>
          <p:nvPr>
            <p:ph idx="1"/>
          </p:nvPr>
        </p:nvSpPr>
        <p:spPr>
          <a:xfrm>
            <a:off x="550862" y="1223302"/>
            <a:ext cx="3384897" cy="4806748"/>
          </a:xfrm>
          <a:prstGeom prst="rect">
            <a:avLst/>
          </a:prstGeom>
        </p:spPr>
        <p:txBody>
          <a:bodyPr lIns="0"/>
          <a:lstStyle>
            <a:lvl1pPr marL="0" indent="0">
              <a:spcBef>
                <a:spcPts val="600"/>
              </a:spcBef>
              <a:buNone/>
              <a:defRPr sz="2200">
                <a:latin typeface="+mn-lt"/>
              </a:defRPr>
            </a:lvl1pPr>
            <a:lvl2pPr>
              <a:spcBef>
                <a:spcPts val="600"/>
              </a:spcBef>
              <a:defRPr/>
            </a:lvl2pPr>
            <a:lvl3pPr>
              <a:spcBef>
                <a:spcPts val="600"/>
              </a:spcBef>
              <a:defRPr/>
            </a:lvl3pPr>
            <a:lvl4pPr>
              <a:spcBef>
                <a:spcPts val="600"/>
              </a:spcBef>
              <a:defRPr/>
            </a:lvl4pPr>
            <a:lvl5pPr>
              <a:spcBef>
                <a:spcPts val="600"/>
              </a:spcBef>
              <a:defRPr/>
            </a:lvl5pPr>
          </a:lstStyle>
          <a:p>
            <a:pPr lvl="0"/>
            <a:endParaRPr lang="it-IT" dirty="0"/>
          </a:p>
        </p:txBody>
      </p:sp>
      <p:sp>
        <p:nvSpPr>
          <p:cNvPr id="8" name="Segnaposto contenuto 2"/>
          <p:cNvSpPr>
            <a:spLocks noGrp="1"/>
          </p:cNvSpPr>
          <p:nvPr>
            <p:ph idx="11"/>
          </p:nvPr>
        </p:nvSpPr>
        <p:spPr>
          <a:xfrm>
            <a:off x="4403551" y="1223302"/>
            <a:ext cx="3384897" cy="4806748"/>
          </a:xfrm>
          <a:prstGeom prst="rect">
            <a:avLst/>
          </a:prstGeom>
        </p:spPr>
        <p:txBody>
          <a:bodyPr lIns="0"/>
          <a:lstStyle>
            <a:lvl1pPr marL="0" indent="0">
              <a:spcBef>
                <a:spcPts val="600"/>
              </a:spcBef>
              <a:buNone/>
              <a:defRPr sz="2200">
                <a:latin typeface="+mn-lt"/>
              </a:defRPr>
            </a:lvl1pPr>
            <a:lvl2pPr>
              <a:spcBef>
                <a:spcPts val="600"/>
              </a:spcBef>
              <a:defRPr/>
            </a:lvl2pPr>
            <a:lvl3pPr>
              <a:spcBef>
                <a:spcPts val="600"/>
              </a:spcBef>
              <a:defRPr/>
            </a:lvl3pPr>
            <a:lvl4pPr>
              <a:spcBef>
                <a:spcPts val="600"/>
              </a:spcBef>
              <a:defRPr/>
            </a:lvl4pPr>
            <a:lvl5pPr>
              <a:spcBef>
                <a:spcPts val="600"/>
              </a:spcBef>
              <a:defRPr/>
            </a:lvl5pPr>
          </a:lstStyle>
          <a:p>
            <a:pPr lvl="0"/>
            <a:endParaRPr lang="it-IT" dirty="0"/>
          </a:p>
        </p:txBody>
      </p:sp>
      <p:sp>
        <p:nvSpPr>
          <p:cNvPr id="9" name="Segnaposto contenuto 2"/>
          <p:cNvSpPr>
            <a:spLocks noGrp="1"/>
          </p:cNvSpPr>
          <p:nvPr>
            <p:ph idx="12"/>
          </p:nvPr>
        </p:nvSpPr>
        <p:spPr>
          <a:xfrm>
            <a:off x="8256240" y="1223302"/>
            <a:ext cx="3384898" cy="4806748"/>
          </a:xfrm>
          <a:prstGeom prst="rect">
            <a:avLst/>
          </a:prstGeom>
        </p:spPr>
        <p:txBody>
          <a:bodyPr lIns="0"/>
          <a:lstStyle>
            <a:lvl1pPr marL="0" indent="0">
              <a:spcBef>
                <a:spcPts val="600"/>
              </a:spcBef>
              <a:buNone/>
              <a:defRPr sz="2200">
                <a:latin typeface="+mn-lt"/>
              </a:defRPr>
            </a:lvl1pPr>
            <a:lvl2pPr>
              <a:spcBef>
                <a:spcPts val="600"/>
              </a:spcBef>
              <a:defRPr/>
            </a:lvl2pPr>
            <a:lvl3pPr>
              <a:spcBef>
                <a:spcPts val="600"/>
              </a:spcBef>
              <a:defRPr/>
            </a:lvl3pPr>
            <a:lvl4pPr>
              <a:spcBef>
                <a:spcPts val="600"/>
              </a:spcBef>
              <a:defRPr/>
            </a:lvl4pPr>
            <a:lvl5pPr>
              <a:spcBef>
                <a:spcPts val="600"/>
              </a:spcBef>
              <a:defRPr/>
            </a:lvl5pPr>
          </a:lstStyle>
          <a:p>
            <a:pPr lvl="0"/>
            <a:endParaRPr lang="it-IT" dirty="0"/>
          </a:p>
        </p:txBody>
      </p:sp>
      <p:sp>
        <p:nvSpPr>
          <p:cNvPr id="10" name="Segnaposto piè di pagina 45"/>
          <p:cNvSpPr>
            <a:spLocks noGrp="1"/>
          </p:cNvSpPr>
          <p:nvPr>
            <p:ph type="ftr" sz="quarter" idx="3"/>
          </p:nvPr>
        </p:nvSpPr>
        <p:spPr>
          <a:xfrm>
            <a:off x="550863" y="6241622"/>
            <a:ext cx="8425457" cy="360000"/>
          </a:xfrm>
          <a:prstGeom prst="rect">
            <a:avLst/>
          </a:prstGeom>
        </p:spPr>
        <p:txBody>
          <a:bodyPr vert="horz" lIns="91440" tIns="45720" rIns="91440" bIns="45720" rtlCol="0" anchor="ctr"/>
          <a:lstStyle>
            <a:lvl1pPr algn="l">
              <a:defRPr sz="1400">
                <a:solidFill>
                  <a:schemeClr val="tx1"/>
                </a:solidFill>
              </a:defRPr>
            </a:lvl1pPr>
          </a:lstStyle>
          <a:p>
            <a:r>
              <a:rPr lang="de-DE" smtClean="0"/>
              <a:t>Informationsmodellierung von Straßen und Schienenwegen in IFC 4.3</a:t>
            </a:r>
            <a:endParaRPr lang="it-IT" dirty="0"/>
          </a:p>
        </p:txBody>
      </p:sp>
      <p:sp>
        <p:nvSpPr>
          <p:cNvPr id="11" name="Segnaposto numero diapositiva 46"/>
          <p:cNvSpPr>
            <a:spLocks noGrp="1"/>
          </p:cNvSpPr>
          <p:nvPr>
            <p:ph type="sldNum" sz="quarter" idx="4"/>
          </p:nvPr>
        </p:nvSpPr>
        <p:spPr>
          <a:xfrm>
            <a:off x="11130754" y="6244355"/>
            <a:ext cx="537025" cy="360000"/>
          </a:xfrm>
          <a:prstGeom prst="rect">
            <a:avLst/>
          </a:prstGeom>
        </p:spPr>
        <p:txBody>
          <a:bodyPr vert="horz" lIns="91440" tIns="45720" rIns="91440" bIns="45720" rtlCol="0" anchor="ctr"/>
          <a:lstStyle>
            <a:lvl1pPr algn="ctr">
              <a:defRPr sz="1400">
                <a:solidFill>
                  <a:schemeClr val="tx1"/>
                </a:solidFill>
              </a:defRPr>
            </a:lvl1pPr>
          </a:lstStyle>
          <a:p>
            <a:r>
              <a:rPr lang="it-IT" smtClean="0"/>
              <a:t>‹N›</a:t>
            </a:r>
            <a:endParaRPr lang="it-IT" dirty="0"/>
          </a:p>
        </p:txBody>
      </p:sp>
    </p:spTree>
    <p:extLst>
      <p:ext uri="{BB962C8B-B14F-4D97-AF65-F5344CB8AC3E}">
        <p14:creationId xmlns:p14="http://schemas.microsoft.com/office/powerpoint/2010/main" val="3793153245"/>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3840">
          <p15:clr>
            <a:srgbClr val="FBAE40"/>
          </p15:clr>
        </p15:guide>
        <p15:guide id="2" pos="2343">
          <p15:clr>
            <a:srgbClr val="FBAE40"/>
          </p15:clr>
        </p15:guide>
        <p15:guide id="3" pos="846">
          <p15:clr>
            <a:srgbClr val="FBAE40"/>
          </p15:clr>
        </p15:guide>
        <p15:guide id="4" pos="5337">
          <p15:clr>
            <a:srgbClr val="FBAE40"/>
          </p15:clr>
        </p15:guide>
        <p15:guide id="5" pos="6834">
          <p15:clr>
            <a:srgbClr val="FBAE40"/>
          </p15:clr>
        </p15:guide>
        <p15:guide id="6" pos="347">
          <p15:clr>
            <a:srgbClr val="FBAE40"/>
          </p15:clr>
        </p15:guide>
        <p15:guide id="7" pos="7333">
          <p15:clr>
            <a:srgbClr val="FBAE40"/>
          </p15:clr>
        </p15:guide>
        <p15:guide id="8" orient="horz" pos="164">
          <p15:clr>
            <a:srgbClr val="FBAE40"/>
          </p15:clr>
        </p15:guide>
        <p15:guide id="9" orient="horz" pos="4156">
          <p15:clr>
            <a:srgbClr val="FBAE40"/>
          </p15:clr>
        </p15:guide>
        <p15:guide id="10" orient="horz" pos="3884">
          <p15:clr>
            <a:srgbClr val="FBAE40"/>
          </p15:clr>
        </p15:guide>
        <p15:guide id="0" orient="horz" pos="3929"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nly Title">
    <p:spTree>
      <p:nvGrpSpPr>
        <p:cNvPr id="1" name=""/>
        <p:cNvGrpSpPr/>
        <p:nvPr/>
      </p:nvGrpSpPr>
      <p:grpSpPr>
        <a:xfrm>
          <a:off x="0" y="0"/>
          <a:ext cx="0" cy="0"/>
          <a:chOff x="0" y="0"/>
          <a:chExt cx="0" cy="0"/>
        </a:xfrm>
      </p:grpSpPr>
      <p:sp>
        <p:nvSpPr>
          <p:cNvPr id="7" name="Text Placeholder 2"/>
          <p:cNvSpPr>
            <a:spLocks noGrp="1"/>
          </p:cNvSpPr>
          <p:nvPr>
            <p:ph type="body" sz="quarter" idx="10"/>
          </p:nvPr>
        </p:nvSpPr>
        <p:spPr>
          <a:xfrm>
            <a:off x="550863" y="260350"/>
            <a:ext cx="11090275" cy="584775"/>
          </a:xfrm>
          <a:prstGeom prst="rect">
            <a:avLst/>
          </a:prstGeom>
        </p:spPr>
        <p:txBody>
          <a:bodyPr wrap="square" lIns="0">
            <a:spAutoFit/>
          </a:bodyPr>
          <a:lstStyle>
            <a:lvl1pPr marL="0" indent="0" algn="ctr">
              <a:spcBef>
                <a:spcPts val="0"/>
              </a:spcBef>
              <a:buNone/>
              <a:defRPr sz="3200" b="1">
                <a:latin typeface="Segoe UI Semibold" panose="020B0702040204020203" pitchFamily="34" charset="0"/>
                <a:cs typeface="Segoe UI Semibold" panose="020B0702040204020203" pitchFamily="34" charset="0"/>
              </a:defRPr>
            </a:lvl1pPr>
          </a:lstStyle>
          <a:p>
            <a:pPr lvl="0"/>
            <a:endParaRPr lang="it-IT" dirty="0" smtClean="0"/>
          </a:p>
        </p:txBody>
      </p:sp>
      <p:sp>
        <p:nvSpPr>
          <p:cNvPr id="8" name="Rettangolo 7"/>
          <p:cNvSpPr/>
          <p:nvPr userDrawn="1"/>
        </p:nvSpPr>
        <p:spPr>
          <a:xfrm>
            <a:off x="0" y="260350"/>
            <a:ext cx="335360" cy="584775"/>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4" name="Segnaposto piè di pagina 45"/>
          <p:cNvSpPr>
            <a:spLocks noGrp="1"/>
          </p:cNvSpPr>
          <p:nvPr>
            <p:ph type="ftr" sz="quarter" idx="3"/>
          </p:nvPr>
        </p:nvSpPr>
        <p:spPr>
          <a:xfrm>
            <a:off x="550863" y="6241622"/>
            <a:ext cx="8425457" cy="360000"/>
          </a:xfrm>
          <a:prstGeom prst="rect">
            <a:avLst/>
          </a:prstGeom>
        </p:spPr>
        <p:txBody>
          <a:bodyPr vert="horz" lIns="91440" tIns="45720" rIns="91440" bIns="45720" rtlCol="0" anchor="ctr"/>
          <a:lstStyle>
            <a:lvl1pPr algn="l">
              <a:defRPr sz="1400">
                <a:solidFill>
                  <a:schemeClr val="tx1"/>
                </a:solidFill>
              </a:defRPr>
            </a:lvl1pPr>
          </a:lstStyle>
          <a:p>
            <a:r>
              <a:rPr lang="de-DE" smtClean="0"/>
              <a:t>Informationsmodellierung von Straßen und Schienenwegen in IFC 4.3</a:t>
            </a:r>
            <a:endParaRPr lang="it-IT" dirty="0"/>
          </a:p>
        </p:txBody>
      </p:sp>
      <p:sp>
        <p:nvSpPr>
          <p:cNvPr id="5" name="Segnaposto numero diapositiva 46"/>
          <p:cNvSpPr>
            <a:spLocks noGrp="1"/>
          </p:cNvSpPr>
          <p:nvPr>
            <p:ph type="sldNum" sz="quarter" idx="4"/>
          </p:nvPr>
        </p:nvSpPr>
        <p:spPr>
          <a:xfrm>
            <a:off x="11130754" y="6244355"/>
            <a:ext cx="537025" cy="360000"/>
          </a:xfrm>
          <a:prstGeom prst="rect">
            <a:avLst/>
          </a:prstGeom>
        </p:spPr>
        <p:txBody>
          <a:bodyPr vert="horz" lIns="91440" tIns="45720" rIns="91440" bIns="45720" rtlCol="0" anchor="ctr"/>
          <a:lstStyle>
            <a:lvl1pPr algn="ctr">
              <a:defRPr sz="1400">
                <a:solidFill>
                  <a:schemeClr val="tx1"/>
                </a:solidFill>
              </a:defRPr>
            </a:lvl1pPr>
          </a:lstStyle>
          <a:p>
            <a:r>
              <a:rPr lang="it-IT" smtClean="0"/>
              <a:t>‹N›</a:t>
            </a:r>
            <a:endParaRPr lang="it-IT" dirty="0"/>
          </a:p>
        </p:txBody>
      </p:sp>
    </p:spTree>
    <p:extLst>
      <p:ext uri="{BB962C8B-B14F-4D97-AF65-F5344CB8AC3E}">
        <p14:creationId xmlns:p14="http://schemas.microsoft.com/office/powerpoint/2010/main" val="2525420223"/>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3840">
          <p15:clr>
            <a:srgbClr val="FBAE40"/>
          </p15:clr>
        </p15:guide>
        <p15:guide id="2" pos="2343">
          <p15:clr>
            <a:srgbClr val="FBAE40"/>
          </p15:clr>
        </p15:guide>
        <p15:guide id="3" pos="846">
          <p15:clr>
            <a:srgbClr val="FBAE40"/>
          </p15:clr>
        </p15:guide>
        <p15:guide id="4" pos="5337">
          <p15:clr>
            <a:srgbClr val="FBAE40"/>
          </p15:clr>
        </p15:guide>
        <p15:guide id="5" pos="6834">
          <p15:clr>
            <a:srgbClr val="FBAE40"/>
          </p15:clr>
        </p15:guide>
        <p15:guide id="6" pos="347">
          <p15:clr>
            <a:srgbClr val="FBAE40"/>
          </p15:clr>
        </p15:guide>
        <p15:guide id="7" pos="7333">
          <p15:clr>
            <a:srgbClr val="FBAE40"/>
          </p15:clr>
        </p15:guide>
        <p15:guide id="8" orient="horz" pos="164">
          <p15:clr>
            <a:srgbClr val="FBAE40"/>
          </p15:clr>
        </p15:guide>
        <p15:guide id="9" orient="horz" pos="4156">
          <p15:clr>
            <a:srgbClr val="FBAE40"/>
          </p15:clr>
        </p15:guide>
        <p15:guide id="10" orient="horz" pos="3884"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Vuota">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77736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ext uri="{DCECCB84-F9BA-43D5-87BE-67443E8EF086}">
      <p15:sldGuideLst xmlns:p15="http://schemas.microsoft.com/office/powerpoint/2012/main">
        <p15:guide id="1" orient="horz" pos="4156">
          <p15:clr>
            <a:srgbClr val="FBAE40"/>
          </p15:clr>
        </p15:guide>
        <p15:guide id="2" orient="horz" pos="3929">
          <p15:clr>
            <a:srgbClr val="FBAE40"/>
          </p15:clr>
        </p15:guide>
        <p15:guide id="3" orient="horz" pos="164">
          <p15:clr>
            <a:srgbClr val="FBAE40"/>
          </p15:clr>
        </p15:guide>
        <p15:guide id="4" orient="horz" pos="3884">
          <p15:clr>
            <a:srgbClr val="FBAE40"/>
          </p15:clr>
        </p15:guide>
        <p15:guide id="5" pos="347">
          <p15:clr>
            <a:srgbClr val="FBAE40"/>
          </p15:clr>
        </p15:guide>
        <p15:guide id="6" pos="7333">
          <p15:clr>
            <a:srgbClr val="FBAE40"/>
          </p15:clr>
        </p15:guide>
        <p15:guide id="7" pos="846">
          <p15:clr>
            <a:srgbClr val="FBAE40"/>
          </p15:clr>
        </p15:guide>
        <p15:guide id="8" pos="6834">
          <p15:clr>
            <a:srgbClr val="FBAE40"/>
          </p15:clr>
        </p15:guide>
        <p15:guide id="9" pos="2343">
          <p15:clr>
            <a:srgbClr val="FBAE40"/>
          </p15:clr>
        </p15:guide>
        <p15:guide id="10" pos="5337">
          <p15:clr>
            <a:srgbClr val="FBAE40"/>
          </p15:clr>
        </p15:guide>
        <p15:guide id="11"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olo+testo" userDrawn="1">
  <p:cSld name="titolo+testo">
    <p:spTree>
      <p:nvGrpSpPr>
        <p:cNvPr id="1" name="Shape 55"/>
        <p:cNvGrpSpPr/>
        <p:nvPr/>
      </p:nvGrpSpPr>
      <p:grpSpPr>
        <a:xfrm>
          <a:off x="0" y="0"/>
          <a:ext cx="0" cy="0"/>
          <a:chOff x="0" y="0"/>
          <a:chExt cx="0" cy="0"/>
        </a:xfrm>
      </p:grpSpPr>
      <p:sp>
        <p:nvSpPr>
          <p:cNvPr id="56" name="Google Shape;56;p16"/>
          <p:cNvSpPr txBox="1">
            <a:spLocks noGrp="1"/>
          </p:cNvSpPr>
          <p:nvPr>
            <p:ph type="title"/>
          </p:nvPr>
        </p:nvSpPr>
        <p:spPr>
          <a:xfrm>
            <a:off x="194400" y="988892"/>
            <a:ext cx="10410139" cy="788334"/>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rgbClr val="3F3F3F"/>
              </a:buClr>
              <a:buSzPts val="2400"/>
              <a:buFont typeface="Arial"/>
              <a:buNone/>
              <a:defRPr sz="2400" b="1" i="0" u="none" strike="noStrike" cap="none">
                <a:solidFill>
                  <a:srgbClr val="3F3F3F"/>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58" name="Google Shape;58;p16"/>
          <p:cNvSpPr txBox="1">
            <a:spLocks noGrp="1"/>
          </p:cNvSpPr>
          <p:nvPr>
            <p:ph type="sldNum" idx="12"/>
          </p:nvPr>
        </p:nvSpPr>
        <p:spPr>
          <a:xfrm>
            <a:off x="11207261" y="6119824"/>
            <a:ext cx="724253"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400" b="1" i="0" u="none" strike="noStrike" cap="none">
                <a:solidFill>
                  <a:srgbClr val="BFBFBF"/>
                </a:solidFill>
                <a:latin typeface="Arial"/>
                <a:ea typeface="Arial"/>
                <a:cs typeface="Arial"/>
                <a:sym typeface="Arial"/>
              </a:defRPr>
            </a:lvl1pPr>
            <a:lvl2pPr marL="0" marR="0" lvl="1" indent="0" algn="r" rtl="0">
              <a:spcBef>
                <a:spcPts val="0"/>
              </a:spcBef>
              <a:buNone/>
              <a:defRPr sz="1400" b="1" i="0" u="none" strike="noStrike" cap="none">
                <a:solidFill>
                  <a:srgbClr val="BFBFBF"/>
                </a:solidFill>
                <a:latin typeface="Arial"/>
                <a:ea typeface="Arial"/>
                <a:cs typeface="Arial"/>
                <a:sym typeface="Arial"/>
              </a:defRPr>
            </a:lvl2pPr>
            <a:lvl3pPr marL="0" marR="0" lvl="2" indent="0" algn="r" rtl="0">
              <a:spcBef>
                <a:spcPts val="0"/>
              </a:spcBef>
              <a:buNone/>
              <a:defRPr sz="1400" b="1" i="0" u="none" strike="noStrike" cap="none">
                <a:solidFill>
                  <a:srgbClr val="BFBFBF"/>
                </a:solidFill>
                <a:latin typeface="Arial"/>
                <a:ea typeface="Arial"/>
                <a:cs typeface="Arial"/>
                <a:sym typeface="Arial"/>
              </a:defRPr>
            </a:lvl3pPr>
            <a:lvl4pPr marL="0" marR="0" lvl="3" indent="0" algn="r" rtl="0">
              <a:spcBef>
                <a:spcPts val="0"/>
              </a:spcBef>
              <a:buNone/>
              <a:defRPr sz="1400" b="1" i="0" u="none" strike="noStrike" cap="none">
                <a:solidFill>
                  <a:srgbClr val="BFBFBF"/>
                </a:solidFill>
                <a:latin typeface="Arial"/>
                <a:ea typeface="Arial"/>
                <a:cs typeface="Arial"/>
                <a:sym typeface="Arial"/>
              </a:defRPr>
            </a:lvl4pPr>
            <a:lvl5pPr marL="0" marR="0" lvl="4" indent="0" algn="r" rtl="0">
              <a:spcBef>
                <a:spcPts val="0"/>
              </a:spcBef>
              <a:buNone/>
              <a:defRPr sz="1400" b="1" i="0" u="none" strike="noStrike" cap="none">
                <a:solidFill>
                  <a:srgbClr val="BFBFBF"/>
                </a:solidFill>
                <a:latin typeface="Arial"/>
                <a:ea typeface="Arial"/>
                <a:cs typeface="Arial"/>
                <a:sym typeface="Arial"/>
              </a:defRPr>
            </a:lvl5pPr>
            <a:lvl6pPr marL="0" marR="0" lvl="5" indent="0" algn="r" rtl="0">
              <a:spcBef>
                <a:spcPts val="0"/>
              </a:spcBef>
              <a:buNone/>
              <a:defRPr sz="1400" b="1" i="0" u="none" strike="noStrike" cap="none">
                <a:solidFill>
                  <a:srgbClr val="BFBFBF"/>
                </a:solidFill>
                <a:latin typeface="Arial"/>
                <a:ea typeface="Arial"/>
                <a:cs typeface="Arial"/>
                <a:sym typeface="Arial"/>
              </a:defRPr>
            </a:lvl6pPr>
            <a:lvl7pPr marL="0" marR="0" lvl="6" indent="0" algn="r" rtl="0">
              <a:spcBef>
                <a:spcPts val="0"/>
              </a:spcBef>
              <a:buNone/>
              <a:defRPr sz="1400" b="1" i="0" u="none" strike="noStrike" cap="none">
                <a:solidFill>
                  <a:srgbClr val="BFBFBF"/>
                </a:solidFill>
                <a:latin typeface="Arial"/>
                <a:ea typeface="Arial"/>
                <a:cs typeface="Arial"/>
                <a:sym typeface="Arial"/>
              </a:defRPr>
            </a:lvl7pPr>
            <a:lvl8pPr marL="0" marR="0" lvl="7" indent="0" algn="r" rtl="0">
              <a:spcBef>
                <a:spcPts val="0"/>
              </a:spcBef>
              <a:buNone/>
              <a:defRPr sz="1400" b="1" i="0" u="none" strike="noStrike" cap="none">
                <a:solidFill>
                  <a:srgbClr val="BFBFBF"/>
                </a:solidFill>
                <a:latin typeface="Arial"/>
                <a:ea typeface="Arial"/>
                <a:cs typeface="Arial"/>
                <a:sym typeface="Arial"/>
              </a:defRPr>
            </a:lvl8pPr>
            <a:lvl9pPr marL="0" marR="0" lvl="8" indent="0" algn="r" rtl="0">
              <a:spcBef>
                <a:spcPts val="0"/>
              </a:spcBef>
              <a:buNone/>
              <a:defRPr sz="1400" b="1" i="0" u="none" strike="noStrike" cap="none">
                <a:solidFill>
                  <a:srgbClr val="BFBFBF"/>
                </a:solidFill>
                <a:latin typeface="Arial"/>
                <a:ea typeface="Arial"/>
                <a:cs typeface="Arial"/>
                <a:sym typeface="Arial"/>
              </a:defRPr>
            </a:lvl9pPr>
          </a:lstStyle>
          <a:p>
            <a:pPr marL="0" lvl="0" indent="0" algn="r" rtl="0">
              <a:spcBef>
                <a:spcPts val="0"/>
              </a:spcBef>
              <a:spcAft>
                <a:spcPts val="0"/>
              </a:spcAft>
              <a:buNone/>
            </a:pPr>
            <a:r>
              <a:rPr lang="it-IT" smtClean="0"/>
              <a:t>‹N›</a:t>
            </a:r>
            <a:endParaRPr/>
          </a:p>
        </p:txBody>
      </p:sp>
      <p:cxnSp>
        <p:nvCxnSpPr>
          <p:cNvPr id="61" name="Google Shape;61;p16"/>
          <p:cNvCxnSpPr/>
          <p:nvPr/>
        </p:nvCxnSpPr>
        <p:spPr>
          <a:xfrm>
            <a:off x="11103578" y="6072564"/>
            <a:ext cx="0" cy="411163"/>
          </a:xfrm>
          <a:prstGeom prst="straightConnector1">
            <a:avLst/>
          </a:prstGeom>
          <a:noFill/>
          <a:ln w="9525" cap="flat" cmpd="sng">
            <a:solidFill>
              <a:srgbClr val="5C5B5B"/>
            </a:solidFill>
            <a:prstDash val="solid"/>
            <a:miter lim="800000"/>
            <a:headEnd type="none" w="sm" len="sm"/>
            <a:tailEnd type="none" w="sm" len="sm"/>
          </a:ln>
        </p:spPr>
      </p:cxnSp>
      <p:sp>
        <p:nvSpPr>
          <p:cNvPr id="8" name="Google Shape;36;p13"/>
          <p:cNvSpPr txBox="1">
            <a:spLocks noGrp="1"/>
          </p:cNvSpPr>
          <p:nvPr>
            <p:ph type="body" idx="4"/>
          </p:nvPr>
        </p:nvSpPr>
        <p:spPr>
          <a:xfrm>
            <a:off x="4849793" y="6072564"/>
            <a:ext cx="6242592" cy="183600"/>
          </a:xfrm>
          <a:prstGeom prst="rect">
            <a:avLst/>
          </a:prstGeom>
          <a:noFill/>
          <a:ln>
            <a:noFill/>
          </a:ln>
        </p:spPr>
        <p:txBody>
          <a:bodyPr spcFirstLastPara="1" wrap="square" lIns="91425" tIns="45700" rIns="91425" bIns="45700" anchor="t" anchorCtr="0">
            <a:noAutofit/>
          </a:bodyPr>
          <a:lstStyle>
            <a:lvl1pPr marL="0" marR="0" lvl="0" indent="0" algn="r" rtl="0">
              <a:lnSpc>
                <a:spcPct val="90000"/>
              </a:lnSpc>
              <a:spcBef>
                <a:spcPts val="0"/>
              </a:spcBef>
              <a:spcAft>
                <a:spcPts val="0"/>
              </a:spcAft>
              <a:buClr>
                <a:srgbClr val="3F3F3F"/>
              </a:buClr>
              <a:buSzPts val="1000"/>
              <a:buFont typeface="Arial"/>
              <a:buNone/>
              <a:defRPr sz="1000" b="1" i="0" u="none" strike="noStrike" cap="none">
                <a:solidFill>
                  <a:srgbClr val="3F3F3F"/>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9" name="Google Shape;37;p13"/>
          <p:cNvSpPr txBox="1">
            <a:spLocks noGrp="1"/>
          </p:cNvSpPr>
          <p:nvPr>
            <p:ph type="body" idx="5"/>
          </p:nvPr>
        </p:nvSpPr>
        <p:spPr>
          <a:xfrm>
            <a:off x="4849793" y="6282426"/>
            <a:ext cx="6242591" cy="183600"/>
          </a:xfrm>
          <a:prstGeom prst="rect">
            <a:avLst/>
          </a:prstGeom>
          <a:noFill/>
          <a:ln>
            <a:noFill/>
          </a:ln>
        </p:spPr>
        <p:txBody>
          <a:bodyPr spcFirstLastPara="1" wrap="square" lIns="91425" tIns="45700" rIns="91425" bIns="45700" anchor="t" anchorCtr="0">
            <a:noAutofit/>
          </a:bodyPr>
          <a:lstStyle>
            <a:lvl1pPr marL="0" marR="0" lvl="0" indent="0" algn="r" rtl="0">
              <a:lnSpc>
                <a:spcPct val="90000"/>
              </a:lnSpc>
              <a:spcBef>
                <a:spcPts val="0"/>
              </a:spcBef>
              <a:spcAft>
                <a:spcPts val="0"/>
              </a:spcAft>
              <a:buClr>
                <a:srgbClr val="3F3F3F"/>
              </a:buClr>
              <a:buSzPts val="1000"/>
              <a:buFont typeface="Arial"/>
              <a:buNone/>
              <a:defRPr sz="1000" b="0" i="1" u="none" strike="noStrike" cap="none">
                <a:solidFill>
                  <a:srgbClr val="3F3F3F"/>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extLst>
      <p:ext uri="{BB962C8B-B14F-4D97-AF65-F5344CB8AC3E}">
        <p14:creationId xmlns:p14="http://schemas.microsoft.com/office/powerpoint/2010/main" val="270268043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524000" y="1122363"/>
            <a:ext cx="9144000" cy="2387600"/>
          </a:xfrm>
        </p:spPr>
        <p:txBody>
          <a:bodyPr anchor="b"/>
          <a:lstStyle>
            <a:lvl1pPr algn="ctr">
              <a:defRPr sz="6000"/>
            </a:lvl1pPr>
          </a:lstStyle>
          <a:p>
            <a:r>
              <a:rPr lang="it-IT" smtClean="0"/>
              <a:t>Fare clic per modificare lo stile del titolo dello schema</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p:txBody>
          <a:bodyPr/>
          <a:lstStyle/>
          <a:p>
            <a:endParaRPr lang="it-IT"/>
          </a:p>
        </p:txBody>
      </p:sp>
      <p:sp>
        <p:nvSpPr>
          <p:cNvPr id="5" name="Footer Placeholder 4"/>
          <p:cNvSpPr>
            <a:spLocks noGrp="1"/>
          </p:cNvSpPr>
          <p:nvPr>
            <p:ph type="ftr" sz="quarter" idx="11"/>
          </p:nvPr>
        </p:nvSpPr>
        <p:spPr/>
        <p:txBody>
          <a:bodyPr/>
          <a:lstStyle/>
          <a:p>
            <a:r>
              <a:rPr lang="de-DE" smtClean="0"/>
              <a:t>Informationsmodellierung von Straßen und Schienenwegen in IFC 4.3</a:t>
            </a:r>
            <a:endParaRPr lang="it-IT"/>
          </a:p>
        </p:txBody>
      </p:sp>
      <p:sp>
        <p:nvSpPr>
          <p:cNvPr id="6" name="Slide Number Placeholder 5"/>
          <p:cNvSpPr>
            <a:spLocks noGrp="1"/>
          </p:cNvSpPr>
          <p:nvPr>
            <p:ph type="sldNum" sz="quarter" idx="12"/>
          </p:nvPr>
        </p:nvSpPr>
        <p:spPr/>
        <p:txBody>
          <a:bodyPr/>
          <a:lstStyle/>
          <a:p>
            <a:r>
              <a:rPr lang="it-IT" smtClean="0"/>
              <a:t>‹N›</a:t>
            </a:r>
            <a:endParaRPr lang="it-IT"/>
          </a:p>
        </p:txBody>
      </p:sp>
    </p:spTree>
    <p:extLst>
      <p:ext uri="{BB962C8B-B14F-4D97-AF65-F5344CB8AC3E}">
        <p14:creationId xmlns:p14="http://schemas.microsoft.com/office/powerpoint/2010/main" val="355894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it-IT" smtClean="0"/>
              <a:t>Fare clic per modificare lo stile del titolo dello schema</a:t>
            </a:r>
            <a:endParaRPr lang="en-US" dirty="0"/>
          </a:p>
        </p:txBody>
      </p:sp>
      <p:sp>
        <p:nvSpPr>
          <p:cNvPr id="3" name="Content Placeholder 2"/>
          <p:cNvSpPr>
            <a:spLocks noGrp="1"/>
          </p:cNvSpPr>
          <p:nvPr>
            <p:ph idx="1" hasCustomPrompt="1"/>
          </p:nvPr>
        </p:nvSpPr>
        <p:spPr/>
        <p:txBody>
          <a:bodyPr/>
          <a:lstStyle/>
          <a:p>
            <a:pPr lvl="0"/>
            <a:r>
              <a:rPr lang="it-IT" smtClean="0"/>
              <a:t>Fare clic per modificare gli stili del testo dello schema</a:t>
            </a:r>
            <a:endParaRPr lang="it-IT"/>
          </a:p>
          <a:p>
            <a:pPr lvl="1"/>
            <a:r>
              <a:rPr lang="it-IT" smtClean="0"/>
              <a:t>Secondo livello</a:t>
            </a:r>
            <a:endParaRPr lang="it-IT"/>
          </a:p>
          <a:p>
            <a:pPr lvl="2"/>
            <a:r>
              <a:rPr lang="it-IT" smtClean="0"/>
              <a:t>Terzo livello</a:t>
            </a:r>
            <a:endParaRPr lang="it-IT"/>
          </a:p>
          <a:p>
            <a:pPr lvl="3"/>
            <a:r>
              <a:rPr lang="it-IT" smtClean="0"/>
              <a:t>Quarto livello</a:t>
            </a:r>
            <a:endParaRPr lang="it-IT"/>
          </a:p>
          <a:p>
            <a:pPr lvl="4"/>
            <a:r>
              <a:rPr lang="it-IT" smtClean="0"/>
              <a:t>Quinto livello</a:t>
            </a:r>
            <a:endParaRPr lang="en-US" dirty="0"/>
          </a:p>
        </p:txBody>
      </p:sp>
      <p:sp>
        <p:nvSpPr>
          <p:cNvPr id="4" name="Date Placeholder 3"/>
          <p:cNvSpPr>
            <a:spLocks noGrp="1"/>
          </p:cNvSpPr>
          <p:nvPr>
            <p:ph type="dt" sz="half" idx="10"/>
          </p:nvPr>
        </p:nvSpPr>
        <p:spPr/>
        <p:txBody>
          <a:bodyPr/>
          <a:lstStyle/>
          <a:p>
            <a:endParaRPr lang="it-IT"/>
          </a:p>
        </p:txBody>
      </p:sp>
      <p:sp>
        <p:nvSpPr>
          <p:cNvPr id="5" name="Footer Placeholder 4"/>
          <p:cNvSpPr>
            <a:spLocks noGrp="1"/>
          </p:cNvSpPr>
          <p:nvPr>
            <p:ph type="ftr" sz="quarter" idx="11"/>
          </p:nvPr>
        </p:nvSpPr>
        <p:spPr/>
        <p:txBody>
          <a:bodyPr/>
          <a:lstStyle/>
          <a:p>
            <a:r>
              <a:rPr lang="de-DE" smtClean="0"/>
              <a:t>Informationsmodellierung von Straßen und Schienenwegen in IFC 4.3</a:t>
            </a:r>
            <a:endParaRPr lang="it-IT"/>
          </a:p>
        </p:txBody>
      </p:sp>
      <p:sp>
        <p:nvSpPr>
          <p:cNvPr id="6" name="Slide Number Placeholder 5"/>
          <p:cNvSpPr>
            <a:spLocks noGrp="1"/>
          </p:cNvSpPr>
          <p:nvPr>
            <p:ph type="sldNum" sz="quarter" idx="12"/>
          </p:nvPr>
        </p:nvSpPr>
        <p:spPr/>
        <p:txBody>
          <a:bodyPr/>
          <a:lstStyle/>
          <a:p>
            <a:r>
              <a:rPr lang="it-IT" smtClean="0"/>
              <a:t>‹N›</a:t>
            </a:r>
            <a:endParaRPr lang="it-IT"/>
          </a:p>
        </p:txBody>
      </p:sp>
      <p:pic>
        <p:nvPicPr>
          <p:cNvPr id="7" name="Immagine 6" descr="LogoxTwitter002.png">
            <a:extLst>
              <a:ext uri="{FF2B5EF4-FFF2-40B4-BE49-F238E27FC236}">
                <a16:creationId xmlns="" xmlns:a16="http://schemas.microsoft.com/office/drawing/2014/main" id="{8D043157-8CBF-416B-87D4-D264E90DF5C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920284" y="-201805"/>
            <a:ext cx="1194956" cy="994164"/>
          </a:xfrm>
          <a:prstGeom prst="rect">
            <a:avLst/>
          </a:prstGeom>
        </p:spPr>
      </p:pic>
      <p:pic>
        <p:nvPicPr>
          <p:cNvPr id="8" name="Elemento grafico 7">
            <a:extLst>
              <a:ext uri="{FF2B5EF4-FFF2-40B4-BE49-F238E27FC236}">
                <a16:creationId xmlns="" xmlns:a16="http://schemas.microsoft.com/office/drawing/2014/main" id="{C0F9B943-B57C-4C4F-BD7D-4209C39F9B4E}"/>
              </a:ext>
            </a:extLst>
          </p:cNvPr>
          <p:cNvPicPr>
            <a:picLocks noChangeAspect="1"/>
          </p:cNvPicPr>
          <p:nvPr userDrawn="1"/>
        </p:nvPicPr>
        <p:blipFill>
          <a:blip r:embed="rId3">
            <a:extLst>
              <a:ext uri="{96DAC541-7B7A-43D3-8B79-37D633B846F1}">
                <asvg:svgBlip xmlns="" xmlns:asvg="http://schemas.microsoft.com/office/drawing/2016/SVG/main" r:embed="rId4"/>
              </a:ext>
            </a:extLst>
          </a:blip>
          <a:stretch>
            <a:fillRect/>
          </a:stretch>
        </p:blipFill>
        <p:spPr>
          <a:xfrm>
            <a:off x="0" y="-9033"/>
            <a:ext cx="11010900" cy="563194"/>
          </a:xfrm>
          <a:prstGeom prst="rect">
            <a:avLst/>
          </a:prstGeom>
        </p:spPr>
      </p:pic>
      <p:grpSp>
        <p:nvGrpSpPr>
          <p:cNvPr id="9" name="Gruppo 8">
            <a:extLst>
              <a:ext uri="{FF2B5EF4-FFF2-40B4-BE49-F238E27FC236}">
                <a16:creationId xmlns="" xmlns:a16="http://schemas.microsoft.com/office/drawing/2014/main" id="{6B46590F-59A6-49EB-812E-E49100C48360}"/>
              </a:ext>
            </a:extLst>
          </p:cNvPr>
          <p:cNvGrpSpPr/>
          <p:nvPr userDrawn="1"/>
        </p:nvGrpSpPr>
        <p:grpSpPr>
          <a:xfrm>
            <a:off x="0" y="-18565"/>
            <a:ext cx="1877209" cy="559038"/>
            <a:chOff x="0" y="-18565"/>
            <a:chExt cx="1877209" cy="559038"/>
          </a:xfrm>
        </p:grpSpPr>
        <p:sp>
          <p:nvSpPr>
            <p:cNvPr id="10" name="Parallelogramma 4">
              <a:extLst>
                <a:ext uri="{FF2B5EF4-FFF2-40B4-BE49-F238E27FC236}">
                  <a16:creationId xmlns="" xmlns:a16="http://schemas.microsoft.com/office/drawing/2014/main" id="{3692BCE3-C572-43F4-80C4-71D0661B9EC8}"/>
                </a:ext>
              </a:extLst>
            </p:cNvPr>
            <p:cNvSpPr/>
            <p:nvPr/>
          </p:nvSpPr>
          <p:spPr>
            <a:xfrm>
              <a:off x="0" y="-18565"/>
              <a:ext cx="1877209" cy="559038"/>
            </a:xfrm>
            <a:custGeom>
              <a:avLst/>
              <a:gdLst>
                <a:gd name="connsiteX0" fmla="*/ 0 w 1070386"/>
                <a:gd name="connsiteY0" fmla="*/ 551268 h 551268"/>
                <a:gd name="connsiteX1" fmla="*/ 137817 w 1070386"/>
                <a:gd name="connsiteY1" fmla="*/ 0 h 551268"/>
                <a:gd name="connsiteX2" fmla="*/ 1070386 w 1070386"/>
                <a:gd name="connsiteY2" fmla="*/ 0 h 551268"/>
                <a:gd name="connsiteX3" fmla="*/ 932569 w 1070386"/>
                <a:gd name="connsiteY3" fmla="*/ 551268 h 551268"/>
                <a:gd name="connsiteX4" fmla="*/ 0 w 1070386"/>
                <a:gd name="connsiteY4" fmla="*/ 551268 h 551268"/>
                <a:gd name="connsiteX0" fmla="*/ 0 w 1070386"/>
                <a:gd name="connsiteY0" fmla="*/ 551268 h 551268"/>
                <a:gd name="connsiteX1" fmla="*/ 374485 w 1070386"/>
                <a:gd name="connsiteY1" fmla="*/ 37652 h 551268"/>
                <a:gd name="connsiteX2" fmla="*/ 1070386 w 1070386"/>
                <a:gd name="connsiteY2" fmla="*/ 0 h 551268"/>
                <a:gd name="connsiteX3" fmla="*/ 932569 w 1070386"/>
                <a:gd name="connsiteY3" fmla="*/ 551268 h 551268"/>
                <a:gd name="connsiteX4" fmla="*/ 0 w 1070386"/>
                <a:gd name="connsiteY4" fmla="*/ 551268 h 551268"/>
                <a:gd name="connsiteX0" fmla="*/ 0 w 1280161"/>
                <a:gd name="connsiteY0" fmla="*/ 518995 h 518995"/>
                <a:gd name="connsiteX1" fmla="*/ 374485 w 1280161"/>
                <a:gd name="connsiteY1" fmla="*/ 5379 h 518995"/>
                <a:gd name="connsiteX2" fmla="*/ 1280161 w 1280161"/>
                <a:gd name="connsiteY2" fmla="*/ 0 h 518995"/>
                <a:gd name="connsiteX3" fmla="*/ 932569 w 1280161"/>
                <a:gd name="connsiteY3" fmla="*/ 518995 h 518995"/>
                <a:gd name="connsiteX4" fmla="*/ 0 w 1280161"/>
                <a:gd name="connsiteY4" fmla="*/ 518995 h 518995"/>
                <a:gd name="connsiteX0" fmla="*/ 0 w 1349996"/>
                <a:gd name="connsiteY0" fmla="*/ 518995 h 518995"/>
                <a:gd name="connsiteX1" fmla="*/ 374485 w 1349996"/>
                <a:gd name="connsiteY1" fmla="*/ 5379 h 518995"/>
                <a:gd name="connsiteX2" fmla="*/ 1349996 w 1349996"/>
                <a:gd name="connsiteY2" fmla="*/ 0 h 518995"/>
                <a:gd name="connsiteX3" fmla="*/ 932569 w 1349996"/>
                <a:gd name="connsiteY3" fmla="*/ 518995 h 518995"/>
                <a:gd name="connsiteX4" fmla="*/ 0 w 1349996"/>
                <a:gd name="connsiteY4" fmla="*/ 518995 h 518995"/>
                <a:gd name="connsiteX0" fmla="*/ 0 w 1349996"/>
                <a:gd name="connsiteY0" fmla="*/ 532992 h 532992"/>
                <a:gd name="connsiteX1" fmla="*/ 413768 w 1349996"/>
                <a:gd name="connsiteY1" fmla="*/ 0 h 532992"/>
                <a:gd name="connsiteX2" fmla="*/ 1349996 w 1349996"/>
                <a:gd name="connsiteY2" fmla="*/ 13997 h 532992"/>
                <a:gd name="connsiteX3" fmla="*/ 932569 w 1349996"/>
                <a:gd name="connsiteY3" fmla="*/ 532992 h 532992"/>
                <a:gd name="connsiteX4" fmla="*/ 0 w 1349996"/>
                <a:gd name="connsiteY4" fmla="*/ 532992 h 532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9996" h="532992">
                  <a:moveTo>
                    <a:pt x="0" y="532992"/>
                  </a:moveTo>
                  <a:lnTo>
                    <a:pt x="413768" y="0"/>
                  </a:lnTo>
                  <a:lnTo>
                    <a:pt x="1349996" y="13997"/>
                  </a:lnTo>
                  <a:lnTo>
                    <a:pt x="932569" y="532992"/>
                  </a:lnTo>
                  <a:lnTo>
                    <a:pt x="0" y="532992"/>
                  </a:lnTo>
                  <a:close/>
                </a:path>
              </a:pathLst>
            </a:cu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it-IT" dirty="0"/>
            </a:p>
          </p:txBody>
        </p:sp>
        <p:pic>
          <p:nvPicPr>
            <p:cNvPr id="11" name="Immagine 10">
              <a:extLst>
                <a:ext uri="{FF2B5EF4-FFF2-40B4-BE49-F238E27FC236}">
                  <a16:creationId xmlns="" xmlns:a16="http://schemas.microsoft.com/office/drawing/2014/main" id="{E1517432-0F57-46B4-8DF6-F3D7E4A4ADB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8258" y="40047"/>
              <a:ext cx="785112" cy="446152"/>
            </a:xfrm>
            <a:prstGeom prst="rect">
              <a:avLst/>
            </a:prstGeom>
          </p:spPr>
        </p:pic>
      </p:grpSp>
    </p:spTree>
    <p:extLst>
      <p:ext uri="{BB962C8B-B14F-4D97-AF65-F5344CB8AC3E}">
        <p14:creationId xmlns:p14="http://schemas.microsoft.com/office/powerpoint/2010/main" val="34899614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uota">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74096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 xmlns:a16="http://schemas.microsoft.com/office/drawing/2014/main" id="{44A81649-1855-4AD3-9200-A475F0ABA9E7}"/>
              </a:ext>
            </a:extLst>
          </p:cNvPr>
          <p:cNvSpPr>
            <a:spLocks noGrp="1"/>
          </p:cNvSpPr>
          <p:nvPr>
            <p:ph type="dt" sz="half" idx="10"/>
          </p:nvPr>
        </p:nvSpPr>
        <p:spPr/>
        <p:txBody>
          <a:bodyPr/>
          <a:lstStyle/>
          <a:p>
            <a:endParaRPr lang="it-IT"/>
          </a:p>
        </p:txBody>
      </p:sp>
      <p:sp>
        <p:nvSpPr>
          <p:cNvPr id="3" name="Segnaposto piè di pagina 2">
            <a:extLst>
              <a:ext uri="{FF2B5EF4-FFF2-40B4-BE49-F238E27FC236}">
                <a16:creationId xmlns="" xmlns:a16="http://schemas.microsoft.com/office/drawing/2014/main" id="{EE07B6BC-C011-4E81-AFD2-A61F5BC4E325}"/>
              </a:ext>
            </a:extLst>
          </p:cNvPr>
          <p:cNvSpPr>
            <a:spLocks noGrp="1"/>
          </p:cNvSpPr>
          <p:nvPr>
            <p:ph type="ftr" sz="quarter" idx="11"/>
          </p:nvPr>
        </p:nvSpPr>
        <p:spPr/>
        <p:txBody>
          <a:bodyPr/>
          <a:lstStyle/>
          <a:p>
            <a:r>
              <a:rPr lang="de-DE" smtClean="0"/>
              <a:t>Informationsmodellierung von Straßen und Schienenwegen in IFC 4.3</a:t>
            </a:r>
            <a:endParaRPr lang="it-IT"/>
          </a:p>
        </p:txBody>
      </p:sp>
      <p:sp>
        <p:nvSpPr>
          <p:cNvPr id="4" name="Segnaposto numero diapositiva 3">
            <a:extLst>
              <a:ext uri="{FF2B5EF4-FFF2-40B4-BE49-F238E27FC236}">
                <a16:creationId xmlns="" xmlns:a16="http://schemas.microsoft.com/office/drawing/2014/main" id="{F01BFABA-7F7B-40E8-8C07-F8365CAAED94}"/>
              </a:ext>
            </a:extLst>
          </p:cNvPr>
          <p:cNvSpPr>
            <a:spLocks noGrp="1"/>
          </p:cNvSpPr>
          <p:nvPr>
            <p:ph type="sldNum" sz="quarter" idx="12"/>
          </p:nvPr>
        </p:nvSpPr>
        <p:spPr/>
        <p:txBody>
          <a:bodyPr/>
          <a:lstStyle/>
          <a:p>
            <a:r>
              <a:rPr lang="it-IT" smtClean="0"/>
              <a:t>‹N›</a:t>
            </a:r>
            <a:endParaRPr lang="it-IT"/>
          </a:p>
        </p:txBody>
      </p:sp>
    </p:spTree>
    <p:extLst>
      <p:ext uri="{BB962C8B-B14F-4D97-AF65-F5344CB8AC3E}">
        <p14:creationId xmlns:p14="http://schemas.microsoft.com/office/powerpoint/2010/main" val="2275752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7F7"/>
        </a:solidFill>
        <a:effectLst/>
      </p:bgPr>
    </p:bg>
    <p:spTree>
      <p:nvGrpSpPr>
        <p:cNvPr id="1" name=""/>
        <p:cNvGrpSpPr/>
        <p:nvPr/>
      </p:nvGrpSpPr>
      <p:grpSpPr>
        <a:xfrm>
          <a:off x="0" y="0"/>
          <a:ext cx="0" cy="0"/>
          <a:chOff x="0" y="0"/>
          <a:chExt cx="0" cy="0"/>
        </a:xfrm>
      </p:grpSpPr>
      <p:pic>
        <p:nvPicPr>
          <p:cNvPr id="37" name="Immagine 36"/>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9552921" y="6270116"/>
            <a:ext cx="1212799" cy="288000"/>
          </a:xfrm>
          <a:prstGeom prst="rect">
            <a:avLst/>
          </a:prstGeom>
        </p:spPr>
      </p:pic>
      <p:sp>
        <p:nvSpPr>
          <p:cNvPr id="39" name="Rettangolo 38"/>
          <p:cNvSpPr/>
          <p:nvPr userDrawn="1"/>
        </p:nvSpPr>
        <p:spPr>
          <a:xfrm>
            <a:off x="550863" y="6242401"/>
            <a:ext cx="8640000" cy="359222"/>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altLang="it-IT" sz="1400" b="0" dirty="0" smtClean="0">
              <a:solidFill>
                <a:schemeClr val="tx1"/>
              </a:solidFill>
              <a:latin typeface="+mj-lt"/>
              <a:cs typeface="Segoe UI" panose="020B0502040204020203" pitchFamily="34" charset="0"/>
            </a:endParaRPr>
          </a:p>
        </p:txBody>
      </p:sp>
      <p:sp>
        <p:nvSpPr>
          <p:cNvPr id="40" name="Rettangolo 39"/>
          <p:cNvSpPr/>
          <p:nvPr userDrawn="1"/>
        </p:nvSpPr>
        <p:spPr>
          <a:xfrm>
            <a:off x="11127779" y="6242400"/>
            <a:ext cx="540000" cy="36000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it-IT" sz="1400" dirty="0" smtClean="0">
              <a:solidFill>
                <a:schemeClr val="tx1"/>
              </a:solidFill>
              <a:latin typeface="+mj-lt"/>
            </a:endParaRPr>
          </a:p>
        </p:txBody>
      </p:sp>
      <p:sp>
        <p:nvSpPr>
          <p:cNvPr id="46" name="Segnaposto piè di pagina 45"/>
          <p:cNvSpPr>
            <a:spLocks noGrp="1"/>
          </p:cNvSpPr>
          <p:nvPr>
            <p:ph type="ftr" sz="quarter" idx="3"/>
          </p:nvPr>
        </p:nvSpPr>
        <p:spPr>
          <a:xfrm>
            <a:off x="550863" y="6241622"/>
            <a:ext cx="8425457" cy="360000"/>
          </a:xfrm>
          <a:prstGeom prst="rect">
            <a:avLst/>
          </a:prstGeom>
        </p:spPr>
        <p:txBody>
          <a:bodyPr vert="horz" lIns="91440" tIns="45720" rIns="91440" bIns="45720" rtlCol="0" anchor="ctr"/>
          <a:lstStyle>
            <a:lvl1pPr algn="l">
              <a:defRPr sz="1400">
                <a:solidFill>
                  <a:schemeClr val="tx1"/>
                </a:solidFill>
              </a:defRPr>
            </a:lvl1pPr>
          </a:lstStyle>
          <a:p>
            <a:r>
              <a:rPr lang="it-IT" smtClean="0"/>
              <a:t>Modellazione Informativa di strade e ferrovie in IFC 4.3</a:t>
            </a:r>
            <a:endParaRPr lang="it-IT" dirty="0"/>
          </a:p>
        </p:txBody>
      </p:sp>
      <p:sp>
        <p:nvSpPr>
          <p:cNvPr id="47" name="Segnaposto numero diapositiva 46"/>
          <p:cNvSpPr>
            <a:spLocks noGrp="1"/>
          </p:cNvSpPr>
          <p:nvPr>
            <p:ph type="sldNum" sz="quarter" idx="4"/>
          </p:nvPr>
        </p:nvSpPr>
        <p:spPr>
          <a:xfrm>
            <a:off x="11130754" y="6244355"/>
            <a:ext cx="537025" cy="360000"/>
          </a:xfrm>
          <a:prstGeom prst="rect">
            <a:avLst/>
          </a:prstGeom>
        </p:spPr>
        <p:txBody>
          <a:bodyPr vert="horz" lIns="91440" tIns="45720" rIns="91440" bIns="45720" rtlCol="0" anchor="ctr"/>
          <a:lstStyle>
            <a:lvl1pPr algn="ctr">
              <a:defRPr sz="1400">
                <a:solidFill>
                  <a:schemeClr val="tx1"/>
                </a:solidFill>
              </a:defRPr>
            </a:lvl1pPr>
          </a:lstStyle>
          <a:p>
            <a:fld id="{67A87121-7F6A-4B9F-A9A2-B0D85EFB09BF}" type="slidenum">
              <a:rPr lang="it-IT" smtClean="0"/>
              <a:pPr/>
              <a:t>‹N›</a:t>
            </a:fld>
            <a:endParaRPr lang="it-IT" dirty="0"/>
          </a:p>
        </p:txBody>
      </p:sp>
    </p:spTree>
    <p:extLst>
      <p:ext uri="{BB962C8B-B14F-4D97-AF65-F5344CB8AC3E}">
        <p14:creationId xmlns:p14="http://schemas.microsoft.com/office/powerpoint/2010/main" val="2988200118"/>
      </p:ext>
    </p:extLst>
  </p:cSld>
  <p:clrMap bg1="lt1" tx1="dk1" bg2="lt2" tx2="dk2" accent1="accent1" accent2="accent2" accent3="accent3" accent4="accent4" accent5="accent5" accent6="accent6" hlink="hlink" folHlink="folHlink"/>
  <p:sldLayoutIdLst>
    <p:sldLayoutId id="2147483680" r:id="rId1"/>
    <p:sldLayoutId id="2147483698" r:id="rId2"/>
    <p:sldLayoutId id="2147483704" r:id="rId3"/>
    <p:sldLayoutId id="2147483697" r:id="rId4"/>
    <p:sldLayoutId id="2147483696" r:id="rId5"/>
    <p:sldLayoutId id="2147483703" r:id="rId6"/>
    <p:sldLayoutId id="2147483699" r:id="rId7"/>
    <p:sldLayoutId id="2147483705" r:id="rId8"/>
    <p:sldLayoutId id="2147483720" r:id="rId9"/>
  </p:sldLayoutIdLst>
  <p:timing>
    <p:tnLst>
      <p:par>
        <p:cTn id="1" dur="indefinite" restart="never" nodeType="tmRoot"/>
      </p:par>
    </p:tnLst>
  </p:timing>
  <p:hf hdr="0" dt="0"/>
  <p:txStyles>
    <p:titleStyle>
      <a:lvl1pPr algn="ctr" defTabSz="914400" rtl="0" eaLnBrk="1" latinLnBrk="0" hangingPunct="1">
        <a:spcBef>
          <a:spcPct val="0"/>
        </a:spcBef>
        <a:buNone/>
        <a:defRPr sz="3200" b="0" kern="1200">
          <a:solidFill>
            <a:schemeClr val="tx1"/>
          </a:solidFill>
          <a:latin typeface="Segoe UI Semibold" panose="020B0702040204020203" pitchFamily="34" charset="0"/>
          <a:ea typeface="+mj-ea"/>
          <a:cs typeface="Segoe UI Semibold" panose="020B0702040204020203"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4156" userDrawn="1">
          <p15:clr>
            <a:srgbClr val="F26B43"/>
          </p15:clr>
        </p15:guide>
        <p15:guide id="2" orient="horz" pos="3929" userDrawn="1">
          <p15:clr>
            <a:srgbClr val="F26B43"/>
          </p15:clr>
        </p15:guide>
        <p15:guide id="3" orient="horz" pos="3884" userDrawn="1">
          <p15:clr>
            <a:srgbClr val="F26B43"/>
          </p15:clr>
        </p15:guide>
        <p15:guide id="4" orient="horz" pos="164" userDrawn="1">
          <p15:clr>
            <a:srgbClr val="F26B43"/>
          </p15:clr>
        </p15:guide>
        <p15:guide id="6" pos="7015"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7F7F7"/>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dirty="0"/>
              <a:t>Fare clic per modificare lo stile del titolo dello schema</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endParaRPr lang="it-IT"/>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r>
              <a:rPr lang="it-IT" smtClean="0"/>
              <a:t>Modellazione Informativa di strade e ferrovie in IFC 4.3</a:t>
            </a:r>
            <a:endParaRPr lang="it-IT"/>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cs typeface="Arial" panose="020B0604020202020204" pitchFamily="34" charset="0"/>
              </a:defRPr>
            </a:lvl1pPr>
          </a:lstStyle>
          <a:p>
            <a:fld id="{9F50A489-B5F9-40C3-8E07-6F8DB18A17E8}" type="slidenum">
              <a:rPr lang="it-IT" smtClean="0"/>
              <a:pPr/>
              <a:t>‹N›</a:t>
            </a:fld>
            <a:endParaRPr lang="it-IT"/>
          </a:p>
        </p:txBody>
      </p:sp>
    </p:spTree>
    <p:extLst>
      <p:ext uri="{BB962C8B-B14F-4D97-AF65-F5344CB8AC3E}">
        <p14:creationId xmlns:p14="http://schemas.microsoft.com/office/powerpoint/2010/main" val="2503178285"/>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19" r:id="rId3"/>
  </p:sldLayoutIdLst>
  <p:hf hdr="0" dt="0"/>
  <p:txStyles>
    <p:titleStyle>
      <a:lvl1pPr algn="l" defTabSz="914400" rtl="0" eaLnBrk="1" latinLnBrk="0" hangingPunct="1">
        <a:lnSpc>
          <a:spcPct val="90000"/>
        </a:lnSpc>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7F7F7"/>
        </a:solidFill>
        <a:effectLst/>
      </p:bgPr>
    </p:bg>
    <p:spTree>
      <p:nvGrpSpPr>
        <p:cNvPr id="1" name=""/>
        <p:cNvGrpSpPr/>
        <p:nvPr/>
      </p:nvGrpSpPr>
      <p:grpSpPr>
        <a:xfrm>
          <a:off x="0" y="0"/>
          <a:ext cx="0" cy="0"/>
          <a:chOff x="0" y="0"/>
          <a:chExt cx="0" cy="0"/>
        </a:xfrm>
      </p:grpSpPr>
      <p:sp>
        <p:nvSpPr>
          <p:cNvPr id="2" name="Segnaposto titolo 1">
            <a:extLst>
              <a:ext uri="{FF2B5EF4-FFF2-40B4-BE49-F238E27FC236}">
                <a16:creationId xmlns="" xmlns:a16="http://schemas.microsoft.com/office/drawing/2014/main" id="{4C433224-432F-4169-8075-30666F17DB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 xmlns:a16="http://schemas.microsoft.com/office/drawing/2014/main" id="{7FFD0A94-CFCA-4875-B20F-970499517E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 xmlns:a16="http://schemas.microsoft.com/office/drawing/2014/main" id="{FD8AC964-1313-4900-9077-FA2F5AE7DE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it-IT"/>
          </a:p>
        </p:txBody>
      </p:sp>
      <p:sp>
        <p:nvSpPr>
          <p:cNvPr id="5" name="Segnaposto piè di pagina 4">
            <a:extLst>
              <a:ext uri="{FF2B5EF4-FFF2-40B4-BE49-F238E27FC236}">
                <a16:creationId xmlns="" xmlns:a16="http://schemas.microsoft.com/office/drawing/2014/main" id="{D0CE0D5A-F9C1-44B0-B00B-405AE2967D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it-IT" smtClean="0"/>
              <a:t>Modellazione Informativa di strade e ferrovie in IFC 4.3</a:t>
            </a:r>
            <a:endParaRPr lang="it-IT"/>
          </a:p>
        </p:txBody>
      </p:sp>
      <p:sp>
        <p:nvSpPr>
          <p:cNvPr id="6" name="Segnaposto numero diapositiva 5">
            <a:extLst>
              <a:ext uri="{FF2B5EF4-FFF2-40B4-BE49-F238E27FC236}">
                <a16:creationId xmlns="" xmlns:a16="http://schemas.microsoft.com/office/drawing/2014/main" id="{EC67CEBD-750F-4F9B-88D8-6031E8C1E1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F8C203-11AA-42DD-9008-838BD72912F2}" type="slidenum">
              <a:rPr lang="it-IT" smtClean="0"/>
              <a:t>‹N›</a:t>
            </a:fld>
            <a:endParaRPr lang="it-IT"/>
          </a:p>
        </p:txBody>
      </p:sp>
    </p:spTree>
    <p:extLst>
      <p:ext uri="{BB962C8B-B14F-4D97-AF65-F5344CB8AC3E}">
        <p14:creationId xmlns:p14="http://schemas.microsoft.com/office/powerpoint/2010/main" val="288885338"/>
      </p:ext>
    </p:extLst>
  </p:cSld>
  <p:clrMap bg1="lt1" tx1="dk1" bg2="lt2" tx2="dk2" accent1="accent1" accent2="accent2" accent3="accent3" accent4="accent4" accent5="accent5" accent6="accent6" hlink="hlink" folHlink="folHlink"/>
  <p:sldLayoutIdLst>
    <p:sldLayoutId id="2147483718"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8.png"/><Relationship Id="rId9"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9.xml"/><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2.xml"/><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3.xml"/><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5.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6.xml"/><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7.xml"/><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8.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0.xml"/><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1.xml"/><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3.xml"/><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4.xml"/><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54.png"/><Relationship Id="rId3" Type="http://schemas.openxmlformats.org/officeDocument/2006/relationships/image" Target="../media/image13.png"/><Relationship Id="rId7" Type="http://schemas.openxmlformats.org/officeDocument/2006/relationships/image" Target="../media/image11.png"/><Relationship Id="rId12" Type="http://schemas.openxmlformats.org/officeDocument/2006/relationships/image" Target="../media/image53.png"/><Relationship Id="rId2" Type="http://schemas.openxmlformats.org/officeDocument/2006/relationships/notesSlide" Target="../notesSlides/notesSlide55.xml"/><Relationship Id="rId16" Type="http://schemas.openxmlformats.org/officeDocument/2006/relationships/image" Target="../media/image57.png"/><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image" Target="../media/image52.png"/><Relationship Id="rId5" Type="http://schemas.openxmlformats.org/officeDocument/2006/relationships/image" Target="../media/image12.png"/><Relationship Id="rId15" Type="http://schemas.openxmlformats.org/officeDocument/2006/relationships/image" Target="../media/image56.png"/><Relationship Id="rId10" Type="http://schemas.openxmlformats.org/officeDocument/2006/relationships/image" Target="../media/image51.png"/><Relationship Id="rId4" Type="http://schemas.openxmlformats.org/officeDocument/2006/relationships/image" Target="../media/image14.png"/><Relationship Id="rId9" Type="http://schemas.openxmlformats.org/officeDocument/2006/relationships/image" Target="../media/image50.png"/><Relationship Id="rId14" Type="http://schemas.openxmlformats.org/officeDocument/2006/relationships/image" Target="../media/image55.png"/></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testo 5"/>
          <p:cNvSpPr>
            <a:spLocks noGrp="1"/>
          </p:cNvSpPr>
          <p:nvPr>
            <p:ph type="body" sz="quarter" idx="10"/>
          </p:nvPr>
        </p:nvSpPr>
        <p:spPr>
          <a:xfrm>
            <a:off x="839416" y="3429000"/>
            <a:ext cx="10513168" cy="1200329"/>
          </a:xfrm>
        </p:spPr>
        <p:txBody>
          <a:bodyPr/>
          <a:lstStyle/>
          <a:p>
            <a:r>
              <a:rPr lang="de-DE" smtClean="0"/>
              <a:t>Informationsmodellierung von Straßen und Schienenwegen in IFC 4.3</a:t>
            </a:r>
            <a:endParaRPr lang="it-IT" dirty="0"/>
          </a:p>
        </p:txBody>
      </p:sp>
      <p:sp>
        <p:nvSpPr>
          <p:cNvPr id="7" name="Segnaposto testo 6"/>
          <p:cNvSpPr>
            <a:spLocks noGrp="1"/>
          </p:cNvSpPr>
          <p:nvPr>
            <p:ph type="body" sz="quarter" idx="11"/>
          </p:nvPr>
        </p:nvSpPr>
        <p:spPr/>
        <p:txBody>
          <a:bodyPr/>
          <a:lstStyle/>
          <a:p>
            <a:r>
              <a:rPr lang="it-IT" smtClean="0"/>
              <a:t>Roland Schneider</a:t>
            </a:r>
            <a:endParaRPr lang="it-IT" dirty="0"/>
          </a:p>
        </p:txBody>
      </p:sp>
    </p:spTree>
    <p:extLst>
      <p:ext uri="{BB962C8B-B14F-4D97-AF65-F5344CB8AC3E}">
        <p14:creationId xmlns:p14="http://schemas.microsoft.com/office/powerpoint/2010/main" val="17345359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testo 5"/>
          <p:cNvSpPr>
            <a:spLocks noGrp="1"/>
          </p:cNvSpPr>
          <p:nvPr>
            <p:ph type="body" sz="quarter" idx="12"/>
          </p:nvPr>
        </p:nvSpPr>
        <p:spPr/>
        <p:txBody>
          <a:bodyPr/>
          <a:lstStyle/>
          <a:p>
            <a:endParaRPr lang="it-IT" dirty="0"/>
          </a:p>
        </p:txBody>
      </p:sp>
      <p:sp>
        <p:nvSpPr>
          <p:cNvPr id="5" name="Titolo 4"/>
          <p:cNvSpPr>
            <a:spLocks noGrp="1"/>
          </p:cNvSpPr>
          <p:nvPr>
            <p:ph type="title"/>
          </p:nvPr>
        </p:nvSpPr>
        <p:spPr/>
        <p:txBody>
          <a:bodyPr/>
          <a:lstStyle/>
          <a:p>
            <a:r>
              <a:rPr lang="it-IT" smtClean="0"/>
              <a:t>Roland Schneider</a:t>
            </a:r>
            <a:endParaRPr lang="it-IT" dirty="0"/>
          </a:p>
        </p:txBody>
      </p:sp>
      <p:pic>
        <p:nvPicPr>
          <p:cNvPr id="10" name="Segnaposto immagine 9"/>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553206" y="1199095"/>
            <a:ext cx="4795914" cy="4795914"/>
          </a:xfrm>
        </p:spPr>
      </p:pic>
      <p:sp>
        <p:nvSpPr>
          <p:cNvPr id="8" name="Segnaposto contenuto 7"/>
          <p:cNvSpPr>
            <a:spLocks noGrp="1"/>
          </p:cNvSpPr>
          <p:nvPr>
            <p:ph sz="quarter" idx="14"/>
          </p:nvPr>
        </p:nvSpPr>
        <p:spPr/>
        <p:txBody>
          <a:bodyPr/>
          <a:lstStyle/>
          <a:p>
            <a:r>
              <a:rPr lang="de-DE" smtClean="0">
                <a:solidFill>
                  <a:schemeClr val="tx1"/>
                </a:solidFill>
              </a:rPr>
              <a:t>Roland Schneider studierte Maschinenbau und war zehn Jahre in der Konstruktion von Sondermaschinen tätig.</a:t>
            </a:r>
            <a:endParaRPr lang="it-IT" dirty="0">
              <a:solidFill>
                <a:schemeClr val="tx1"/>
              </a:solidFill>
            </a:endParaRPr>
          </a:p>
          <a:p>
            <a:r>
              <a:rPr lang="de-DE" smtClean="0">
                <a:solidFill>
                  <a:schemeClr val="tx1"/>
                </a:solidFill>
              </a:rPr>
              <a:t>Vor fast 30 Jahren war er Mitbegründer der Fa. JWS, die seit dieser Zeit verschiedene CAD-Lösungen vertreibt.</a:t>
            </a:r>
            <a:endParaRPr lang="it-IT" dirty="0">
              <a:solidFill>
                <a:schemeClr val="tx1"/>
              </a:solidFill>
            </a:endParaRPr>
          </a:p>
          <a:p>
            <a:r>
              <a:rPr lang="de-DE" smtClean="0">
                <a:solidFill>
                  <a:schemeClr val="tx1"/>
                </a:solidFill>
              </a:rPr>
              <a:t>Im Jahr 2000 begann die Zusammenarbeit mit der Fa. SierraSoft. Seitdem werden deren Produkte für den deutschsprachigen Raum von JWS als Distributor vertrieben.</a:t>
            </a:r>
            <a:endParaRPr lang="it-IT" dirty="0" smtClean="0">
              <a:solidFill>
                <a:schemeClr val="tx1"/>
              </a:solidFill>
            </a:endParaRPr>
          </a:p>
          <a:p>
            <a:endParaRPr lang="it-IT" dirty="0" smtClean="0">
              <a:solidFill>
                <a:schemeClr val="tx1"/>
              </a:solidFill>
            </a:endParaRPr>
          </a:p>
          <a:p>
            <a:endParaRPr lang="it-IT" dirty="0" smtClean="0">
              <a:solidFill>
                <a:schemeClr val="tx1"/>
              </a:solidFill>
            </a:endParaRPr>
          </a:p>
          <a:p>
            <a:endParaRPr lang="it-IT" dirty="0">
              <a:solidFill>
                <a:schemeClr val="tx1"/>
              </a:solidFill>
            </a:endParaRPr>
          </a:p>
          <a:p>
            <a:r>
              <a:rPr lang="de-DE" smtClean="0">
                <a:solidFill>
                  <a:schemeClr val="tx1"/>
                </a:solidFill>
              </a:rPr>
              <a:t>SierraSoft ist ein Unternehmen, das BIM-Softwarelösungen für die Bereiche Vermessung, Infrastrukturplanung und Bauwesen entwickelt und vermarktet.</a:t>
            </a:r>
            <a:endParaRPr lang="it-IT" dirty="0">
              <a:solidFill>
                <a:schemeClr val="tx1"/>
              </a:solidFill>
            </a:endParaRPr>
          </a:p>
        </p:txBody>
      </p:sp>
      <p:sp>
        <p:nvSpPr>
          <p:cNvPr id="9" name="Segnaposto contenuto 8"/>
          <p:cNvSpPr>
            <a:spLocks noGrp="1"/>
          </p:cNvSpPr>
          <p:nvPr>
            <p:ph sz="quarter" idx="15"/>
          </p:nvPr>
        </p:nvSpPr>
        <p:spPr/>
        <p:txBody>
          <a:bodyPr/>
          <a:lstStyle/>
          <a:p>
            <a:r>
              <a:rPr lang="it-IT" smtClean="0"/>
              <a:t>Vertriebsleiter</a:t>
            </a:r>
            <a:endParaRPr lang="it-IT" dirty="0" smtClean="0"/>
          </a:p>
          <a:p>
            <a:r>
              <a:rPr lang="it-IT" smtClean="0"/>
              <a:t>JWS - SIERRASOFT</a:t>
            </a:r>
            <a:endParaRPr lang="it-IT" dirty="0"/>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pic>
        <p:nvPicPr>
          <p:cNvPr id="11" name="Immagin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2584" y="4393907"/>
            <a:ext cx="1584177" cy="475253"/>
          </a:xfrm>
          <a:prstGeom prst="rect">
            <a:avLst/>
          </a:prstGeom>
        </p:spPr>
      </p:pic>
      <p:sp>
        <p:nvSpPr>
          <p:cNvPr id="4" name="Segnaposto numero diapositiva 3"/>
          <p:cNvSpPr>
            <a:spLocks noGrp="1"/>
          </p:cNvSpPr>
          <p:nvPr>
            <p:ph type="sldNum" sz="quarter" idx="4"/>
          </p:nvPr>
        </p:nvSpPr>
        <p:spPr/>
        <p:txBody>
          <a:bodyPr/>
          <a:lstStyle/>
          <a:p>
            <a:r>
              <a:rPr lang="it-IT" smtClean="0"/>
              <a:t>2</a:t>
            </a:r>
            <a:endParaRPr lang="it-IT" dirty="0"/>
          </a:p>
        </p:txBody>
      </p:sp>
    </p:spTree>
    <p:extLst>
      <p:ext uri="{BB962C8B-B14F-4D97-AF65-F5344CB8AC3E}">
        <p14:creationId xmlns:p14="http://schemas.microsoft.com/office/powerpoint/2010/main" val="41022330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contenuto 4"/>
          <p:cNvSpPr>
            <a:spLocks noGrp="1"/>
          </p:cNvSpPr>
          <p:nvPr>
            <p:ph idx="1"/>
          </p:nvPr>
        </p:nvSpPr>
        <p:spPr>
          <a:xfrm>
            <a:off x="550862" y="1224000"/>
            <a:ext cx="11090275" cy="4806748"/>
          </a:xfrm>
        </p:spPr>
        <p:txBody>
          <a:bodyPr/>
          <a:lstStyle/>
          <a:p>
            <a:pPr marL="285750" indent="-285750">
              <a:spcBef>
                <a:spcPts val="2400"/>
              </a:spcBef>
              <a:buFont typeface="Arial" panose="020B0604020202020204" pitchFamily="34" charset="0"/>
              <a:buChar char="•"/>
            </a:pPr>
            <a:r>
              <a:rPr lang="de-DE" sz="1800" smtClean="0"/>
              <a:t>Seit 30 Jahren werden von ihm Softwarelösungen für die Bereiche Vermessung, Planung von Infrastrukturprojekten und das Bauwesen entwickelt.</a:t>
            </a:r>
            <a:endParaRPr lang="it-IT" sz="1800" dirty="0" smtClean="0"/>
          </a:p>
          <a:p>
            <a:pPr marL="285750" indent="-285750">
              <a:spcBef>
                <a:spcPts val="2400"/>
              </a:spcBef>
              <a:buFont typeface="Arial" panose="020B0604020202020204" pitchFamily="34" charset="0"/>
              <a:buChar char="•"/>
            </a:pPr>
            <a:r>
              <a:rPr lang="de-DE" sz="1800" smtClean="0"/>
              <a:t>Seit 2012 hat SierraSoft eine neue Reihe von BIM-Produkten für die Modellierung für Vermessung und Infrastrukturplanungen entwickelt.</a:t>
            </a:r>
            <a:endParaRPr lang="it-IT" sz="1800" dirty="0"/>
          </a:p>
          <a:p>
            <a:pPr marL="285750" indent="-285750">
              <a:spcBef>
                <a:spcPts val="2400"/>
              </a:spcBef>
              <a:buFont typeface="Arial" panose="020B0604020202020204" pitchFamily="34" charset="0"/>
              <a:buChar char="•"/>
            </a:pPr>
            <a:r>
              <a:rPr lang="de-DE" sz="1800" smtClean="0"/>
              <a:t>2016 wurde das IFC 4x1-Format implementiert.</a:t>
            </a:r>
            <a:endParaRPr lang="it-IT" sz="1800" dirty="0"/>
          </a:p>
          <a:p>
            <a:pPr marL="285750" indent="-285750">
              <a:spcBef>
                <a:spcPts val="2400"/>
              </a:spcBef>
              <a:buFont typeface="Arial" panose="020B0604020202020204" pitchFamily="34" charset="0"/>
              <a:buChar char="•"/>
            </a:pPr>
            <a:r>
              <a:rPr lang="de-DE" sz="1800" smtClean="0"/>
              <a:t>Im Jahr 2018 wird die Datenmodellierung integriert und so eine durchgängige Softwarelösung für BIM für die Vermessung und Infrastrukturplanungen erstellt.</a:t>
            </a:r>
            <a:endParaRPr lang="it-IT" sz="1800" dirty="0"/>
          </a:p>
          <a:p>
            <a:pPr marL="285750" indent="-285750">
              <a:spcBef>
                <a:spcPts val="2400"/>
              </a:spcBef>
              <a:buFont typeface="Arial" panose="020B0604020202020204" pitchFamily="34" charset="0"/>
              <a:buChar char="•"/>
            </a:pPr>
            <a:r>
              <a:rPr lang="de-DE" sz="1800" smtClean="0"/>
              <a:t>Im Jahr 2020 wird die Version IFC 4x3RC1 implementiert, mit Ausnahme der Verwaltung der IfcAlignments.</a:t>
            </a:r>
            <a:endParaRPr lang="it-IT" sz="1800" dirty="0"/>
          </a:p>
          <a:p>
            <a:pPr marL="285750" indent="-285750">
              <a:spcBef>
                <a:spcPts val="2400"/>
              </a:spcBef>
              <a:buFont typeface="Arial" panose="020B0604020202020204" pitchFamily="34" charset="0"/>
              <a:buChar char="•"/>
            </a:pPr>
            <a:r>
              <a:rPr lang="de-DE" sz="1800" smtClean="0"/>
              <a:t>Im Jahr 2022 erscheint die Version mit IFC 4x3 und entspricht den Richtlinien, die von der Arbeitsgruppe IFC Road Italia entwickelt wurden.</a:t>
            </a:r>
            <a:endParaRPr lang="it-IT" sz="1800" dirty="0"/>
          </a:p>
        </p:txBody>
      </p:sp>
      <p:sp>
        <p:nvSpPr>
          <p:cNvPr id="2" name="Segnaposto testo 1"/>
          <p:cNvSpPr>
            <a:spLocks noGrp="1"/>
          </p:cNvSpPr>
          <p:nvPr>
            <p:ph type="body" sz="quarter" idx="10"/>
          </p:nvPr>
        </p:nvSpPr>
        <p:spPr>
          <a:xfrm>
            <a:off x="550863" y="259200"/>
            <a:ext cx="11090275" cy="584775"/>
          </a:xfrm>
        </p:spPr>
        <p:txBody>
          <a:bodyPr/>
          <a:lstStyle/>
          <a:p>
            <a:r>
              <a:rPr lang="de-DE" smtClean="0"/>
              <a:t>SierraSoft und openBIM für Infrastrukturplanungen</a:t>
            </a:r>
            <a:endParaRPr lang="it-IT" dirty="0"/>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7" name="Ovale 6"/>
          <p:cNvSpPr/>
          <p:nvPr/>
        </p:nvSpPr>
        <p:spPr>
          <a:xfrm>
            <a:off x="6062344" y="6102000"/>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6" name="Segnaposto numero diapositiva 5"/>
          <p:cNvSpPr>
            <a:spLocks noGrp="1"/>
          </p:cNvSpPr>
          <p:nvPr>
            <p:ph type="sldNum" sz="quarter" idx="4"/>
          </p:nvPr>
        </p:nvSpPr>
        <p:spPr/>
        <p:txBody>
          <a:bodyPr/>
          <a:lstStyle/>
          <a:p>
            <a:r>
              <a:rPr lang="it-IT" smtClean="0"/>
              <a:t>3</a:t>
            </a:r>
            <a:endParaRPr lang="it-IT" dirty="0"/>
          </a:p>
        </p:txBody>
      </p:sp>
    </p:spTree>
    <p:extLst>
      <p:ext uri="{BB962C8B-B14F-4D97-AF65-F5344CB8AC3E}">
        <p14:creationId xmlns:p14="http://schemas.microsoft.com/office/powerpoint/2010/main" val="1475075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contenuto 4"/>
          <p:cNvSpPr>
            <a:spLocks noGrp="1"/>
          </p:cNvSpPr>
          <p:nvPr>
            <p:ph idx="1"/>
          </p:nvPr>
        </p:nvSpPr>
        <p:spPr>
          <a:xfrm>
            <a:off x="550862" y="1224000"/>
            <a:ext cx="11090275" cy="4806748"/>
          </a:xfrm>
          <a:ln>
            <a:noFill/>
          </a:ln>
        </p:spPr>
        <p:txBody>
          <a:bodyPr/>
          <a:lstStyle/>
          <a:p>
            <a:pPr marL="342900" indent="-342900">
              <a:buFont typeface="Arial" panose="020B0604020202020204" pitchFamily="34" charset="0"/>
              <a:buChar char="•"/>
            </a:pPr>
            <a:r>
              <a:rPr lang="it-IT" smtClean="0"/>
              <a:t>Der Informationsaustausch</a:t>
            </a:r>
            <a:endParaRPr lang="it-IT" dirty="0"/>
          </a:p>
          <a:p>
            <a:pPr marL="342900" indent="-342900">
              <a:buFont typeface="Arial" panose="020B0604020202020204" pitchFamily="34" charset="0"/>
              <a:buChar char="•"/>
            </a:pPr>
            <a:r>
              <a:rPr lang="de-DE" smtClean="0"/>
              <a:t>Informationsmodellierung von Straßen und Schienenwegen in IFC 4.3</a:t>
            </a:r>
            <a:endParaRPr lang="it-IT" dirty="0"/>
          </a:p>
          <a:p>
            <a:pPr marL="342900" indent="-342900">
              <a:buFont typeface="Arial" panose="020B0604020202020204" pitchFamily="34" charset="0"/>
              <a:buChar char="•"/>
            </a:pPr>
            <a:r>
              <a:rPr lang="de-DE" smtClean="0"/>
              <a:t>Die Vorteile der Einführung von BIM</a:t>
            </a:r>
            <a:endParaRPr lang="it-IT" dirty="0"/>
          </a:p>
          <a:p>
            <a:pPr marL="342900" indent="-342900">
              <a:buFont typeface="Arial" panose="020B0604020202020204" pitchFamily="34" charset="0"/>
              <a:buChar char="•"/>
            </a:pPr>
            <a:r>
              <a:rPr lang="de-DE" smtClean="0"/>
              <a:t>Die 3 Workflows für Infrastrukturplanungen</a:t>
            </a:r>
            <a:endParaRPr lang="it-IT" dirty="0"/>
          </a:p>
          <a:p>
            <a:pPr marL="342900" indent="-342900">
              <a:buFont typeface="Arial" panose="020B0604020202020204" pitchFamily="34" charset="0"/>
              <a:buChar char="•"/>
            </a:pPr>
            <a:r>
              <a:rPr lang="de-DE" smtClean="0"/>
              <a:t>Die Planung von Straßen und Eisenbahnen in IFC</a:t>
            </a:r>
            <a:endParaRPr lang="it-IT" dirty="0"/>
          </a:p>
          <a:p>
            <a:pPr marL="342900" indent="-342900">
              <a:buFont typeface="Arial" panose="020B0604020202020204" pitchFamily="34" charset="0"/>
              <a:buChar char="•"/>
            </a:pPr>
            <a:r>
              <a:rPr lang="de-DE" smtClean="0"/>
              <a:t>Ein Beispiel mit SierraSoft Roads</a:t>
            </a:r>
            <a:endParaRPr lang="it-IT" dirty="0"/>
          </a:p>
          <a:p>
            <a:pPr marL="1085850" lvl="1" indent="-342900">
              <a:buFont typeface="Arial" panose="020B0604020202020204" pitchFamily="34" charset="0"/>
              <a:buChar char="•"/>
            </a:pPr>
            <a:r>
              <a:rPr lang="it-IT" sz="2200" smtClean="0"/>
              <a:t>Örtliche Struktur und Elemente</a:t>
            </a:r>
            <a:endParaRPr lang="it-IT" sz="2200" dirty="0"/>
          </a:p>
          <a:p>
            <a:pPr marL="1085850" lvl="1" indent="-342900">
              <a:buFont typeface="Arial" panose="020B0604020202020204" pitchFamily="34" charset="0"/>
              <a:buChar char="•"/>
            </a:pPr>
            <a:r>
              <a:rPr lang="it-IT" sz="2200" smtClean="0"/>
              <a:t>Eigenschaften der Elemente</a:t>
            </a:r>
            <a:endParaRPr lang="it-IT" sz="2200" dirty="0"/>
          </a:p>
          <a:p>
            <a:pPr marL="1085850" lvl="1" indent="-342900">
              <a:buFont typeface="Arial" panose="020B0604020202020204" pitchFamily="34" charset="0"/>
              <a:buChar char="•"/>
            </a:pPr>
            <a:r>
              <a:rPr lang="it-IT" sz="2200" smtClean="0"/>
              <a:t>IFC-Zuordnung</a:t>
            </a:r>
            <a:endParaRPr lang="it-IT" sz="2200" dirty="0"/>
          </a:p>
          <a:p>
            <a:pPr marL="1085850" lvl="1" indent="-342900">
              <a:buFont typeface="Arial" panose="020B0604020202020204" pitchFamily="34" charset="0"/>
              <a:buChar char="•"/>
            </a:pPr>
            <a:r>
              <a:rPr lang="de-DE" sz="2200" smtClean="0"/>
              <a:t>Analyse und Überprüfung von Informationsmodellen</a:t>
            </a:r>
            <a:endParaRPr lang="it-IT" sz="2200" dirty="0"/>
          </a:p>
        </p:txBody>
      </p:sp>
      <p:sp>
        <p:nvSpPr>
          <p:cNvPr id="2" name="Segnaposto testo 1"/>
          <p:cNvSpPr>
            <a:spLocks noGrp="1"/>
          </p:cNvSpPr>
          <p:nvPr>
            <p:ph type="body" sz="quarter" idx="10"/>
          </p:nvPr>
        </p:nvSpPr>
        <p:spPr>
          <a:xfrm>
            <a:off x="550863" y="259200"/>
            <a:ext cx="11090275" cy="1077218"/>
          </a:xfrm>
        </p:spPr>
        <p:txBody>
          <a:bodyPr/>
          <a:lstStyle/>
          <a:p>
            <a:r>
              <a:rPr lang="de-DE" smtClean="0"/>
              <a:t>Informationsmodellierung von Straßen und Schienenwegen in IFC 4.3</a:t>
            </a:r>
            <a:endParaRPr lang="it-IT" dirty="0"/>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7" name="Ovale 6"/>
          <p:cNvSpPr/>
          <p:nvPr/>
        </p:nvSpPr>
        <p:spPr>
          <a:xfrm>
            <a:off x="6062344" y="6102000"/>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6" name="Segnaposto numero diapositiva 5"/>
          <p:cNvSpPr>
            <a:spLocks noGrp="1"/>
          </p:cNvSpPr>
          <p:nvPr>
            <p:ph type="sldNum" sz="quarter" idx="4"/>
          </p:nvPr>
        </p:nvSpPr>
        <p:spPr/>
        <p:txBody>
          <a:bodyPr/>
          <a:lstStyle/>
          <a:p>
            <a:r>
              <a:rPr lang="it-IT" smtClean="0"/>
              <a:t>4</a:t>
            </a:r>
            <a:endParaRPr lang="it-IT" dirty="0"/>
          </a:p>
        </p:txBody>
      </p:sp>
    </p:spTree>
    <p:extLst>
      <p:ext uri="{BB962C8B-B14F-4D97-AF65-F5344CB8AC3E}">
        <p14:creationId xmlns:p14="http://schemas.microsoft.com/office/powerpoint/2010/main" val="177437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fade">
                                      <p:cBhvr>
                                        <p:cTn id="37" dur="500"/>
                                        <p:tgtEl>
                                          <p:spTgt spid="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Effect transition="in" filter="fade">
                                      <p:cBhvr>
                                        <p:cTn id="42" dur="500"/>
                                        <p:tgtEl>
                                          <p:spTgt spid="5">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8" end="8"/>
                                            </p:txEl>
                                          </p:spTgt>
                                        </p:tgtEl>
                                        <p:attrNameLst>
                                          <p:attrName>style.visibility</p:attrName>
                                        </p:attrNameLst>
                                      </p:cBhvr>
                                      <p:to>
                                        <p:strVal val="visible"/>
                                      </p:to>
                                    </p:set>
                                    <p:animEffect transition="in" filter="fade">
                                      <p:cBhvr>
                                        <p:cTn id="47" dur="500"/>
                                        <p:tgtEl>
                                          <p:spTgt spid="5">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9" end="9"/>
                                            </p:txEl>
                                          </p:spTgt>
                                        </p:tgtEl>
                                        <p:attrNameLst>
                                          <p:attrName>style.visibility</p:attrName>
                                        </p:attrNameLst>
                                      </p:cBhvr>
                                      <p:to>
                                        <p:strVal val="visible"/>
                                      </p:to>
                                    </p:set>
                                    <p:animEffect transition="in" filter="fade">
                                      <p:cBhvr>
                                        <p:cTn id="52" dur="500"/>
                                        <p:tgtEl>
                                          <p:spTgt spid="5">
                                            <p:txEl>
                                              <p:pRg st="9" end="9"/>
                                            </p:tx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contenuto 4"/>
          <p:cNvSpPr>
            <a:spLocks noGrp="1"/>
          </p:cNvSpPr>
          <p:nvPr>
            <p:ph idx="1"/>
          </p:nvPr>
        </p:nvSpPr>
        <p:spPr>
          <a:xfrm>
            <a:off x="550862" y="1224000"/>
            <a:ext cx="11090275" cy="4806748"/>
          </a:xfrm>
        </p:spPr>
        <p:txBody>
          <a:bodyPr/>
          <a:lstStyle/>
          <a:p>
            <a:endParaRPr lang="it-IT" dirty="0"/>
          </a:p>
          <a:p>
            <a:r>
              <a:rPr lang="de-DE" dirty="0" smtClean="0"/>
              <a:t>Das Informationsmodell kann das Ergebnis sein von:</a:t>
            </a:r>
            <a:endParaRPr lang="it-IT" dirty="0"/>
          </a:p>
          <a:p>
            <a:endParaRPr lang="it-IT" dirty="0"/>
          </a:p>
          <a:p>
            <a:r>
              <a:rPr lang="de-DE" sz="2400" b="1" dirty="0" smtClean="0">
                <a:latin typeface="Segoe UI" panose="020B0502040204020203" pitchFamily="34" charset="0"/>
                <a:cs typeface="Segoe UI" panose="020B0502040204020203" pitchFamily="34" charset="0"/>
              </a:rPr>
              <a:t>Planung </a:t>
            </a:r>
            <a:r>
              <a:rPr lang="it-IT" sz="2400" b="1" dirty="0">
                <a:latin typeface="Segoe UI" panose="020B0502040204020203" pitchFamily="34" charset="0"/>
                <a:cs typeface="Segoe UI" panose="020B0502040204020203" pitchFamily="34" charset="0"/>
                <a:sym typeface="Wingdings" panose="05000000000000000000" pitchFamily="2" charset="2"/>
              </a:rPr>
              <a:t></a:t>
            </a:r>
            <a:r>
              <a:rPr lang="de-DE" sz="2400" b="1" dirty="0" smtClean="0">
                <a:latin typeface="Segoe UI" panose="020B0502040204020203" pitchFamily="34" charset="0"/>
                <a:cs typeface="Segoe UI" panose="020B0502040204020203" pitchFamily="34" charset="0"/>
              </a:rPr>
              <a:t> </a:t>
            </a:r>
            <a:r>
              <a:rPr lang="de-DE" sz="2400" b="1" dirty="0" smtClean="0">
                <a:latin typeface="Segoe UI" panose="020B0502040204020203" pitchFamily="34" charset="0"/>
                <a:cs typeface="Segoe UI" panose="020B0502040204020203" pitchFamily="34" charset="0"/>
              </a:rPr>
              <a:t>As-</a:t>
            </a:r>
            <a:r>
              <a:rPr lang="de-DE" sz="2400" b="1" dirty="0" err="1" smtClean="0">
                <a:latin typeface="Segoe UI" panose="020B0502040204020203" pitchFamily="34" charset="0"/>
                <a:cs typeface="Segoe UI" panose="020B0502040204020203" pitchFamily="34" charset="0"/>
              </a:rPr>
              <a:t>Designed</a:t>
            </a:r>
            <a:r>
              <a:rPr lang="de-DE" sz="2400" b="1" dirty="0" smtClean="0">
                <a:latin typeface="Segoe UI" panose="020B0502040204020203" pitchFamily="34" charset="0"/>
                <a:cs typeface="Segoe UI" panose="020B0502040204020203" pitchFamily="34" charset="0"/>
              </a:rPr>
              <a:t/>
            </a:r>
            <a:br>
              <a:rPr lang="de-DE" sz="2400" b="1" dirty="0" smtClean="0">
                <a:latin typeface="Segoe UI" panose="020B0502040204020203" pitchFamily="34" charset="0"/>
                <a:cs typeface="Segoe UI" panose="020B0502040204020203" pitchFamily="34" charset="0"/>
              </a:rPr>
            </a:br>
            <a:r>
              <a:rPr lang="de-DE" sz="2400" dirty="0" smtClean="0">
                <a:latin typeface="Segoe UI" panose="020B0502040204020203" pitchFamily="34" charset="0"/>
                <a:cs typeface="Segoe UI" panose="020B0502040204020203" pitchFamily="34" charset="0"/>
              </a:rPr>
              <a:t>Erstellung einer digitalen Abbildung der Planung</a:t>
            </a:r>
            <a:endParaRPr lang="it-IT" dirty="0"/>
          </a:p>
          <a:p>
            <a:endParaRPr lang="it-IT" dirty="0"/>
          </a:p>
          <a:p>
            <a:r>
              <a:rPr lang="de-DE" sz="2400" b="1" dirty="0" smtClean="0">
                <a:latin typeface="Segoe UI" panose="020B0502040204020203" pitchFamily="34" charset="0"/>
                <a:cs typeface="Segoe UI" panose="020B0502040204020203" pitchFamily="34" charset="0"/>
              </a:rPr>
              <a:t>Vermessung </a:t>
            </a:r>
            <a:r>
              <a:rPr lang="it-IT" sz="2400" b="1" dirty="0">
                <a:latin typeface="Segoe UI" panose="020B0502040204020203" pitchFamily="34" charset="0"/>
                <a:cs typeface="Segoe UI" panose="020B0502040204020203" pitchFamily="34" charset="0"/>
                <a:sym typeface="Wingdings" panose="05000000000000000000" pitchFamily="2" charset="2"/>
              </a:rPr>
              <a:t></a:t>
            </a:r>
            <a:r>
              <a:rPr lang="de-DE" sz="2400" b="1" dirty="0" smtClean="0">
                <a:latin typeface="Segoe UI" panose="020B0502040204020203" pitchFamily="34" charset="0"/>
                <a:cs typeface="Segoe UI" panose="020B0502040204020203" pitchFamily="34" charset="0"/>
              </a:rPr>
              <a:t> </a:t>
            </a:r>
            <a:r>
              <a:rPr lang="de-DE" sz="2400" b="1" dirty="0" smtClean="0">
                <a:latin typeface="Segoe UI" panose="020B0502040204020203" pitchFamily="34" charset="0"/>
                <a:cs typeface="Segoe UI" panose="020B0502040204020203" pitchFamily="34" charset="0"/>
              </a:rPr>
              <a:t>As-</a:t>
            </a:r>
            <a:r>
              <a:rPr lang="de-DE" sz="2400" b="1" dirty="0" err="1" smtClean="0">
                <a:latin typeface="Segoe UI" panose="020B0502040204020203" pitchFamily="34" charset="0"/>
                <a:cs typeface="Segoe UI" panose="020B0502040204020203" pitchFamily="34" charset="0"/>
              </a:rPr>
              <a:t>Found</a:t>
            </a:r>
            <a:r>
              <a:rPr lang="de-DE" sz="2400" b="1" dirty="0" smtClean="0">
                <a:latin typeface="Segoe UI" panose="020B0502040204020203" pitchFamily="34" charset="0"/>
                <a:cs typeface="Segoe UI" panose="020B0502040204020203" pitchFamily="34" charset="0"/>
              </a:rPr>
              <a:t>, As-</a:t>
            </a:r>
            <a:r>
              <a:rPr lang="de-DE" sz="2400" b="1" dirty="0" err="1" smtClean="0">
                <a:latin typeface="Segoe UI" panose="020B0502040204020203" pitchFamily="34" charset="0"/>
                <a:cs typeface="Segoe UI" panose="020B0502040204020203" pitchFamily="34" charset="0"/>
              </a:rPr>
              <a:t>Built</a:t>
            </a:r>
            <a:r>
              <a:rPr lang="de-DE" sz="2400" b="1" dirty="0" smtClean="0">
                <a:latin typeface="Segoe UI" panose="020B0502040204020203" pitchFamily="34" charset="0"/>
                <a:cs typeface="Segoe UI" panose="020B0502040204020203" pitchFamily="34" charset="0"/>
              </a:rPr>
              <a:t>, As-</a:t>
            </a:r>
            <a:r>
              <a:rPr lang="de-DE" sz="2400" b="1" dirty="0" err="1" smtClean="0">
                <a:latin typeface="Segoe UI" panose="020B0502040204020203" pitchFamily="34" charset="0"/>
                <a:cs typeface="Segoe UI" panose="020B0502040204020203" pitchFamily="34" charset="0"/>
              </a:rPr>
              <a:t>Constructed</a:t>
            </a:r>
            <a:r>
              <a:rPr lang="de-DE" sz="2400" b="1" dirty="0" smtClean="0">
                <a:latin typeface="Segoe UI" panose="020B0502040204020203" pitchFamily="34" charset="0"/>
                <a:cs typeface="Segoe UI" panose="020B0502040204020203" pitchFamily="34" charset="0"/>
              </a:rPr>
              <a:t/>
            </a:r>
            <a:br>
              <a:rPr lang="de-DE" sz="2400" b="1" dirty="0" smtClean="0">
                <a:latin typeface="Segoe UI" panose="020B0502040204020203" pitchFamily="34" charset="0"/>
                <a:cs typeface="Segoe UI" panose="020B0502040204020203" pitchFamily="34" charset="0"/>
              </a:rPr>
            </a:br>
            <a:r>
              <a:rPr lang="de-DE" sz="2400" dirty="0" smtClean="0">
                <a:latin typeface="Segoe UI" panose="020B0502040204020203" pitchFamily="34" charset="0"/>
                <a:cs typeface="Segoe UI" panose="020B0502040204020203" pitchFamily="34" charset="0"/>
              </a:rPr>
              <a:t>Erstellung einer digitalen Darstellung des bestehenden oder gebauten Projekt</a:t>
            </a:r>
            <a:endParaRPr lang="it-IT" dirty="0"/>
          </a:p>
          <a:p>
            <a:endParaRPr lang="it-IT" dirty="0"/>
          </a:p>
        </p:txBody>
      </p:sp>
      <p:sp>
        <p:nvSpPr>
          <p:cNvPr id="2" name="Segnaposto testo 1"/>
          <p:cNvSpPr>
            <a:spLocks noGrp="1"/>
          </p:cNvSpPr>
          <p:nvPr>
            <p:ph type="body" sz="quarter" idx="10"/>
          </p:nvPr>
        </p:nvSpPr>
        <p:spPr>
          <a:xfrm>
            <a:off x="550863" y="259200"/>
            <a:ext cx="11090275" cy="584775"/>
          </a:xfrm>
        </p:spPr>
        <p:txBody>
          <a:bodyPr/>
          <a:lstStyle/>
          <a:p>
            <a:r>
              <a:rPr lang="it-IT" smtClean="0"/>
              <a:t>Welches Informationsmodell</a:t>
            </a:r>
            <a:endParaRPr lang="it-IT" dirty="0"/>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6" name="Rettangolo 5"/>
          <p:cNvSpPr/>
          <p:nvPr/>
        </p:nvSpPr>
        <p:spPr>
          <a:xfrm>
            <a:off x="479375" y="2420888"/>
            <a:ext cx="10656937" cy="87285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Ovale 6"/>
          <p:cNvSpPr/>
          <p:nvPr/>
        </p:nvSpPr>
        <p:spPr>
          <a:xfrm>
            <a:off x="6062344" y="6102000"/>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8" name="Segnaposto numero diapositiva 7"/>
          <p:cNvSpPr>
            <a:spLocks noGrp="1"/>
          </p:cNvSpPr>
          <p:nvPr>
            <p:ph type="sldNum" sz="quarter" idx="4"/>
          </p:nvPr>
        </p:nvSpPr>
        <p:spPr/>
        <p:txBody>
          <a:bodyPr/>
          <a:lstStyle/>
          <a:p>
            <a:r>
              <a:rPr lang="it-IT" smtClean="0"/>
              <a:t>5</a:t>
            </a:r>
            <a:endParaRPr lang="it-IT" dirty="0"/>
          </a:p>
        </p:txBody>
      </p:sp>
      <p:sp>
        <p:nvSpPr>
          <p:cNvPr id="9" name="Triangolo rettangolo 8"/>
          <p:cNvSpPr/>
          <p:nvPr/>
        </p:nvSpPr>
        <p:spPr>
          <a:xfrm rot="10800000">
            <a:off x="11836489" y="0"/>
            <a:ext cx="360000" cy="360000"/>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spTree>
    <p:extLst>
      <p:ext uri="{BB962C8B-B14F-4D97-AF65-F5344CB8AC3E}">
        <p14:creationId xmlns:p14="http://schemas.microsoft.com/office/powerpoint/2010/main" val="2254354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3" end="3"/>
                                            </p:txEl>
                                          </p:spTgt>
                                        </p:tgtEl>
                                        <p:attrNameLst>
                                          <p:attrName>style.visibility</p:attrName>
                                        </p:attrNameLst>
                                      </p:cBhvr>
                                      <p:to>
                                        <p:strVal val="visible"/>
                                      </p:to>
                                    </p:set>
                                    <p:animEffect transition="in" filter="fade">
                                      <p:cBhvr>
                                        <p:cTn id="12" dur="500"/>
                                        <p:tgtEl>
                                          <p:spTgt spid="5">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animEffect transition="in" filter="fade">
                                      <p:cBhvr>
                                        <p:cTn id="17" dur="500"/>
                                        <p:tgtEl>
                                          <p:spTgt spid="5">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egnaposto testo 10"/>
          <p:cNvSpPr>
            <a:spLocks noGrp="1"/>
          </p:cNvSpPr>
          <p:nvPr>
            <p:ph type="body" sz="quarter" idx="11"/>
          </p:nvPr>
        </p:nvSpPr>
        <p:spPr/>
        <p:txBody>
          <a:bodyPr/>
          <a:lstStyle/>
          <a:p>
            <a:endParaRPr lang="it-IT"/>
          </a:p>
        </p:txBody>
      </p:sp>
      <p:sp>
        <p:nvSpPr>
          <p:cNvPr id="6" name="Segnaposto testo 5"/>
          <p:cNvSpPr>
            <a:spLocks noGrp="1"/>
          </p:cNvSpPr>
          <p:nvPr>
            <p:ph type="body" sz="quarter" idx="12"/>
          </p:nvPr>
        </p:nvSpPr>
        <p:spPr>
          <a:xfrm>
            <a:off x="555355" y="1556792"/>
            <a:ext cx="10293619" cy="840230"/>
          </a:xfrm>
        </p:spPr>
        <p:txBody>
          <a:bodyPr/>
          <a:lstStyle/>
          <a:p>
            <a:r>
              <a:rPr lang="it-IT" smtClean="0"/>
              <a:t>Der Informationsaustausch</a:t>
            </a:r>
            <a:endParaRPr lang="it-IT" dirty="0"/>
          </a:p>
        </p:txBody>
      </p:sp>
      <p:sp>
        <p:nvSpPr>
          <p:cNvPr id="12" name="Segnaposto testo 11"/>
          <p:cNvSpPr>
            <a:spLocks noGrp="1"/>
          </p:cNvSpPr>
          <p:nvPr>
            <p:ph type="body" sz="quarter" idx="13"/>
          </p:nvPr>
        </p:nvSpPr>
        <p:spPr/>
        <p:txBody>
          <a:bodyPr/>
          <a:lstStyle/>
          <a:p>
            <a:endParaRPr lang="it-IT"/>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2" name="Segnaposto numero diapositiva 1"/>
          <p:cNvSpPr>
            <a:spLocks noGrp="1"/>
          </p:cNvSpPr>
          <p:nvPr>
            <p:ph type="sldNum" sz="quarter" idx="4"/>
          </p:nvPr>
        </p:nvSpPr>
        <p:spPr/>
        <p:txBody>
          <a:bodyPr/>
          <a:lstStyle/>
          <a:p>
            <a:r>
              <a:rPr lang="it-IT" smtClean="0"/>
              <a:t>6</a:t>
            </a:r>
            <a:endParaRPr lang="it-IT" dirty="0"/>
          </a:p>
        </p:txBody>
      </p:sp>
    </p:spTree>
    <p:extLst>
      <p:ext uri="{BB962C8B-B14F-4D97-AF65-F5344CB8AC3E}">
        <p14:creationId xmlns:p14="http://schemas.microsoft.com/office/powerpoint/2010/main" val="3828334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testo 6"/>
          <p:cNvSpPr>
            <a:spLocks noGrp="1"/>
          </p:cNvSpPr>
          <p:nvPr>
            <p:ph type="body" sz="quarter" idx="10"/>
          </p:nvPr>
        </p:nvSpPr>
        <p:spPr>
          <a:xfrm>
            <a:off x="550863" y="259200"/>
            <a:ext cx="11090275" cy="1077218"/>
          </a:xfrm>
        </p:spPr>
        <p:txBody>
          <a:bodyPr/>
          <a:lstStyle/>
          <a:p>
            <a:r>
              <a:rPr lang="de-DE" smtClean="0"/>
              <a:t>Das Format für den Informationsaustausch für Infrastrukturplanungen</a:t>
            </a:r>
            <a:endParaRPr lang="it-IT" dirty="0"/>
          </a:p>
        </p:txBody>
      </p:sp>
      <p:sp>
        <p:nvSpPr>
          <p:cNvPr id="5" name="Segnaposto piè di pagina 4"/>
          <p:cNvSpPr>
            <a:spLocks noGrp="1"/>
          </p:cNvSpPr>
          <p:nvPr>
            <p:ph type="ftr" sz="quarter" idx="3"/>
          </p:nvPr>
        </p:nvSpPr>
        <p:spPr/>
        <p:txBody>
          <a:bodyPr/>
          <a:lstStyle/>
          <a:p>
            <a:r>
              <a:rPr lang="de-DE" smtClean="0"/>
              <a:t>Informationsmodellierung von Straßen und Schienenwegen in IFC 4.3</a:t>
            </a:r>
            <a:endParaRPr lang="it-IT" dirty="0"/>
          </a:p>
        </p:txBody>
      </p:sp>
      <p:pic>
        <p:nvPicPr>
          <p:cNvPr id="22" name="Immagin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6967" y="2188660"/>
            <a:ext cx="1377329" cy="1692000"/>
          </a:xfrm>
          <a:prstGeom prst="rect">
            <a:avLst/>
          </a:prstGeom>
        </p:spPr>
      </p:pic>
      <p:sp>
        <p:nvSpPr>
          <p:cNvPr id="24" name="Ovale 23"/>
          <p:cNvSpPr/>
          <p:nvPr/>
        </p:nvSpPr>
        <p:spPr>
          <a:xfrm>
            <a:off x="6062344" y="6102000"/>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 name="CasellaDiTesto 1"/>
          <p:cNvSpPr txBox="1"/>
          <p:nvPr/>
        </p:nvSpPr>
        <p:spPr>
          <a:xfrm>
            <a:off x="3143672" y="2021471"/>
            <a:ext cx="1757469" cy="2246769"/>
          </a:xfrm>
          <a:prstGeom prst="rect">
            <a:avLst/>
          </a:prstGeom>
          <a:noFill/>
        </p:spPr>
        <p:txBody>
          <a:bodyPr wrap="none" lIns="0" rtlCol="0">
            <a:spAutoFit/>
          </a:bodyPr>
          <a:lstStyle/>
          <a:p>
            <a:r>
              <a:rPr lang="it-IT" sz="2800" b="1" dirty="0" err="1" smtClean="0">
                <a:latin typeface="Segoe UI" panose="020B0502040204020203" pitchFamily="34" charset="0"/>
                <a:cs typeface="Segoe UI" panose="020B0502040204020203" pitchFamily="34" charset="0"/>
              </a:rPr>
              <a:t>Versionen</a:t>
            </a:r>
            <a:r>
              <a:rPr lang="it-IT" sz="2800" b="1" dirty="0" smtClean="0">
                <a:latin typeface="Segoe UI" panose="020B0502040204020203" pitchFamily="34" charset="0"/>
                <a:cs typeface="Segoe UI" panose="020B0502040204020203" pitchFamily="34" charset="0"/>
              </a:rPr>
              <a:t/>
            </a:r>
            <a:br>
              <a:rPr lang="it-IT" sz="2800" b="1" dirty="0" smtClean="0">
                <a:latin typeface="Segoe UI" panose="020B0502040204020203" pitchFamily="34" charset="0"/>
                <a:cs typeface="Segoe UI" panose="020B0502040204020203" pitchFamily="34" charset="0"/>
              </a:rPr>
            </a:br>
            <a:endParaRPr lang="it-IT" sz="2800" b="1" dirty="0" smtClean="0">
              <a:latin typeface="Segoe UI" panose="020B0502040204020203" pitchFamily="34" charset="0"/>
              <a:cs typeface="Segoe UI" panose="020B0502040204020203" pitchFamily="34" charset="0"/>
            </a:endParaRPr>
          </a:p>
          <a:p>
            <a:pPr marL="177800"/>
            <a:r>
              <a:rPr lang="it-IT" sz="2800" dirty="0" smtClean="0">
                <a:latin typeface="Segoe UI" panose="020B0502040204020203" pitchFamily="34" charset="0"/>
                <a:cs typeface="Segoe UI" panose="020B0502040204020203" pitchFamily="34" charset="0"/>
              </a:rPr>
              <a:t>IFC 2x3</a:t>
            </a:r>
          </a:p>
          <a:p>
            <a:pPr marL="177800"/>
            <a:r>
              <a:rPr lang="it-IT" sz="2800" dirty="0" smtClean="0">
                <a:latin typeface="Segoe UI" panose="020B0502040204020203" pitchFamily="34" charset="0"/>
                <a:cs typeface="Segoe UI" panose="020B0502040204020203" pitchFamily="34" charset="0"/>
              </a:rPr>
              <a:t>IFC 4x1</a:t>
            </a:r>
          </a:p>
          <a:p>
            <a:pPr marL="177800"/>
            <a:r>
              <a:rPr lang="it-IT" sz="2800" dirty="0" smtClean="0">
                <a:latin typeface="Segoe UI" panose="020B0502040204020203" pitchFamily="34" charset="0"/>
                <a:cs typeface="Segoe UI" panose="020B0502040204020203" pitchFamily="34" charset="0"/>
              </a:rPr>
              <a:t>IFC 4x3</a:t>
            </a:r>
          </a:p>
        </p:txBody>
      </p:sp>
      <p:sp>
        <p:nvSpPr>
          <p:cNvPr id="34" name="CasellaDiTesto 33"/>
          <p:cNvSpPr txBox="1"/>
          <p:nvPr/>
        </p:nvSpPr>
        <p:spPr>
          <a:xfrm>
            <a:off x="5260336" y="2021471"/>
            <a:ext cx="2268278" cy="3108543"/>
          </a:xfrm>
          <a:prstGeom prst="rect">
            <a:avLst/>
          </a:prstGeom>
          <a:noFill/>
        </p:spPr>
        <p:txBody>
          <a:bodyPr wrap="square" lIns="0" rtlCol="0">
            <a:spAutoFit/>
          </a:bodyPr>
          <a:lstStyle/>
          <a:p>
            <a:r>
              <a:rPr lang="it-IT" sz="2800" b="1" dirty="0" err="1" smtClean="0">
                <a:latin typeface="Segoe UI" panose="020B0502040204020203" pitchFamily="34" charset="0"/>
                <a:cs typeface="Segoe UI" panose="020B0502040204020203" pitchFamily="34" charset="0"/>
              </a:rPr>
              <a:t>Bereiche</a:t>
            </a:r>
            <a:r>
              <a:rPr lang="it-IT" sz="2800" b="1" dirty="0" smtClean="0">
                <a:latin typeface="Segoe UI" panose="020B0502040204020203" pitchFamily="34" charset="0"/>
                <a:cs typeface="Segoe UI" panose="020B0502040204020203" pitchFamily="34" charset="0"/>
              </a:rPr>
              <a:t/>
            </a:r>
            <a:br>
              <a:rPr lang="it-IT" sz="2800" b="1" dirty="0" smtClean="0">
                <a:latin typeface="Segoe UI" panose="020B0502040204020203" pitchFamily="34" charset="0"/>
                <a:cs typeface="Segoe UI" panose="020B0502040204020203" pitchFamily="34" charset="0"/>
              </a:rPr>
            </a:br>
            <a:r>
              <a:rPr lang="it-IT" sz="2800" b="1" dirty="0" smtClean="0">
                <a:latin typeface="Segoe UI" panose="020B0502040204020203" pitchFamily="34" charset="0"/>
                <a:cs typeface="Segoe UI" panose="020B0502040204020203" pitchFamily="34" charset="0"/>
              </a:rPr>
              <a:t>IFC 4x3</a:t>
            </a:r>
            <a:endParaRPr lang="it-IT" sz="2800" b="1" i="1" dirty="0" smtClean="0">
              <a:latin typeface="Segoe UI" panose="020B0502040204020203" pitchFamily="34" charset="0"/>
              <a:cs typeface="Segoe UI" panose="020B0502040204020203" pitchFamily="34" charset="0"/>
            </a:endParaRPr>
          </a:p>
          <a:p>
            <a:pPr marL="177800"/>
            <a:r>
              <a:rPr lang="it-IT" sz="2800" dirty="0" err="1" smtClean="0">
                <a:latin typeface="Segoe UI" panose="020B0502040204020203" pitchFamily="34" charset="0"/>
                <a:cs typeface="Segoe UI" panose="020B0502040204020203" pitchFamily="34" charset="0"/>
              </a:rPr>
              <a:t>Gebäude</a:t>
            </a:r>
            <a:endParaRPr lang="it-IT" sz="2800" dirty="0" smtClean="0">
              <a:latin typeface="Segoe UI" panose="020B0502040204020203" pitchFamily="34" charset="0"/>
              <a:cs typeface="Segoe UI" panose="020B0502040204020203" pitchFamily="34" charset="0"/>
            </a:endParaRPr>
          </a:p>
          <a:p>
            <a:pPr marL="177800"/>
            <a:r>
              <a:rPr lang="it-IT" sz="2800" dirty="0" err="1" smtClean="0">
                <a:latin typeface="Segoe UI" panose="020B0502040204020203" pitchFamily="34" charset="0"/>
                <a:cs typeface="Segoe UI" panose="020B0502040204020203" pitchFamily="34" charset="0"/>
              </a:rPr>
              <a:t>Brücken</a:t>
            </a:r>
            <a:endParaRPr lang="it-IT" sz="2800" dirty="0" smtClean="0">
              <a:latin typeface="Segoe UI" panose="020B0502040204020203" pitchFamily="34" charset="0"/>
              <a:cs typeface="Segoe UI" panose="020B0502040204020203" pitchFamily="34" charset="0"/>
            </a:endParaRPr>
          </a:p>
          <a:p>
            <a:pPr marL="177800"/>
            <a:r>
              <a:rPr lang="it-IT" sz="2800" dirty="0" err="1" smtClean="0">
                <a:latin typeface="Segoe UI" panose="020B0502040204020203" pitchFamily="34" charset="0"/>
                <a:cs typeface="Segoe UI" panose="020B0502040204020203" pitchFamily="34" charset="0"/>
              </a:rPr>
              <a:t>Straßen</a:t>
            </a:r>
            <a:endParaRPr lang="it-IT" sz="2800" dirty="0" smtClean="0">
              <a:latin typeface="Segoe UI" panose="020B0502040204020203" pitchFamily="34" charset="0"/>
              <a:cs typeface="Segoe UI" panose="020B0502040204020203" pitchFamily="34" charset="0"/>
            </a:endParaRPr>
          </a:p>
          <a:p>
            <a:pPr marL="177800"/>
            <a:r>
              <a:rPr lang="it-IT" sz="2800" dirty="0" err="1" smtClean="0">
                <a:latin typeface="Segoe UI" panose="020B0502040204020203" pitchFamily="34" charset="0"/>
                <a:cs typeface="Segoe UI" panose="020B0502040204020203" pitchFamily="34" charset="0"/>
              </a:rPr>
              <a:t>Eisenbahnen</a:t>
            </a:r>
            <a:endParaRPr lang="it-IT" sz="2800" dirty="0" smtClean="0">
              <a:latin typeface="Segoe UI" panose="020B0502040204020203" pitchFamily="34" charset="0"/>
              <a:cs typeface="Segoe UI" panose="020B0502040204020203" pitchFamily="34" charset="0"/>
            </a:endParaRPr>
          </a:p>
          <a:p>
            <a:pPr marL="177800"/>
            <a:r>
              <a:rPr lang="it-IT" sz="2800" dirty="0" smtClean="0">
                <a:latin typeface="Segoe UI" panose="020B0502040204020203" pitchFamily="34" charset="0"/>
                <a:cs typeface="Segoe UI" panose="020B0502040204020203" pitchFamily="34" charset="0"/>
              </a:rPr>
              <a:t>etc.</a:t>
            </a:r>
          </a:p>
        </p:txBody>
      </p:sp>
      <p:sp>
        <p:nvSpPr>
          <p:cNvPr id="35" name="CasellaDiTesto 34"/>
          <p:cNvSpPr txBox="1"/>
          <p:nvPr/>
        </p:nvSpPr>
        <p:spPr>
          <a:xfrm>
            <a:off x="7528615" y="2021471"/>
            <a:ext cx="3895977" cy="2677656"/>
          </a:xfrm>
          <a:prstGeom prst="rect">
            <a:avLst/>
          </a:prstGeom>
          <a:noFill/>
        </p:spPr>
        <p:txBody>
          <a:bodyPr wrap="square" lIns="0" rtlCol="0">
            <a:spAutoFit/>
          </a:bodyPr>
          <a:lstStyle/>
          <a:p>
            <a:r>
              <a:rPr lang="it-IT" sz="2800" b="1" smtClean="0">
                <a:latin typeface="Segoe UI" panose="020B0502040204020203" pitchFamily="34" charset="0"/>
                <a:cs typeface="Segoe UI" panose="020B0502040204020203" pitchFamily="34" charset="0"/>
              </a:rPr>
              <a:t>Inhalt</a:t>
            </a:r>
            <a:endParaRPr lang="it-IT" sz="2800" b="1" dirty="0" smtClean="0">
              <a:latin typeface="Segoe UI" panose="020B0502040204020203" pitchFamily="34" charset="0"/>
              <a:cs typeface="Segoe UI" panose="020B0502040204020203" pitchFamily="34" charset="0"/>
            </a:endParaRPr>
          </a:p>
          <a:p>
            <a:r>
              <a:rPr lang="it-IT" sz="2800" b="1" i="1" smtClean="0">
                <a:latin typeface="Segoe UI" panose="020B0502040204020203" pitchFamily="34" charset="0"/>
                <a:cs typeface="Segoe UI" panose="020B0502040204020203" pitchFamily="34" charset="0"/>
              </a:rPr>
              <a:t>Straßen</a:t>
            </a:r>
            <a:endParaRPr lang="it-IT" sz="2800" b="1" i="1" dirty="0" smtClean="0">
              <a:latin typeface="Segoe UI" panose="020B0502040204020203" pitchFamily="34" charset="0"/>
              <a:cs typeface="Segoe UI" panose="020B0502040204020203" pitchFamily="34" charset="0"/>
            </a:endParaRPr>
          </a:p>
          <a:p>
            <a:pPr marL="177800"/>
            <a:r>
              <a:rPr lang="it-IT" sz="2800" smtClean="0">
                <a:latin typeface="Segoe UI" panose="020B0502040204020203" pitchFamily="34" charset="0"/>
                <a:cs typeface="Segoe UI" panose="020B0502040204020203" pitchFamily="34" charset="0"/>
              </a:rPr>
              <a:t>Hierarchische Struktur</a:t>
            </a:r>
            <a:endParaRPr lang="it-IT" sz="2800" dirty="0" smtClean="0">
              <a:latin typeface="Segoe UI" panose="020B0502040204020203" pitchFamily="34" charset="0"/>
              <a:cs typeface="Segoe UI" panose="020B0502040204020203" pitchFamily="34" charset="0"/>
            </a:endParaRPr>
          </a:p>
          <a:p>
            <a:pPr marL="177800"/>
            <a:r>
              <a:rPr lang="it-IT" sz="2800" smtClean="0">
                <a:latin typeface="Segoe UI" panose="020B0502040204020203" pitchFamily="34" charset="0"/>
                <a:cs typeface="Segoe UI" panose="020B0502040204020203" pitchFamily="34" charset="0"/>
              </a:rPr>
              <a:t>Elemente</a:t>
            </a:r>
            <a:endParaRPr lang="it-IT" sz="2800" dirty="0" smtClean="0">
              <a:latin typeface="Segoe UI" panose="020B0502040204020203" pitchFamily="34" charset="0"/>
              <a:cs typeface="Segoe UI" panose="020B0502040204020203" pitchFamily="34" charset="0"/>
            </a:endParaRPr>
          </a:p>
          <a:p>
            <a:pPr marL="357188" indent="-190500">
              <a:buFont typeface="Arial" panose="020B0604020202020204" pitchFamily="34" charset="0"/>
              <a:buChar char="•"/>
            </a:pPr>
            <a:r>
              <a:rPr lang="it-IT" sz="2800" smtClean="0">
                <a:latin typeface="Segoe UI" panose="020B0502040204020203" pitchFamily="34" charset="0"/>
                <a:cs typeface="Segoe UI" panose="020B0502040204020203" pitchFamily="34" charset="0"/>
              </a:rPr>
              <a:t>Geometrien</a:t>
            </a:r>
            <a:endParaRPr lang="it-IT" sz="2800" dirty="0" smtClean="0">
              <a:latin typeface="Segoe UI" panose="020B0502040204020203" pitchFamily="34" charset="0"/>
              <a:cs typeface="Segoe UI" panose="020B0502040204020203" pitchFamily="34" charset="0"/>
            </a:endParaRPr>
          </a:p>
          <a:p>
            <a:pPr marL="357188" indent="-190500">
              <a:buFont typeface="Arial" panose="020B0604020202020204" pitchFamily="34" charset="0"/>
              <a:buChar char="•"/>
            </a:pPr>
            <a:r>
              <a:rPr lang="it-IT" sz="2800" smtClean="0">
                <a:latin typeface="Segoe UI" panose="020B0502040204020203" pitchFamily="34" charset="0"/>
                <a:cs typeface="Segoe UI" panose="020B0502040204020203" pitchFamily="34" charset="0"/>
              </a:rPr>
              <a:t>Daten</a:t>
            </a:r>
            <a:endParaRPr lang="it-IT" sz="2800" dirty="0" smtClean="0">
              <a:latin typeface="Segoe UI" panose="020B0502040204020203" pitchFamily="34" charset="0"/>
              <a:cs typeface="Segoe UI" panose="020B0502040204020203" pitchFamily="34" charset="0"/>
            </a:endParaRPr>
          </a:p>
        </p:txBody>
      </p:sp>
      <p:sp>
        <p:nvSpPr>
          <p:cNvPr id="36" name="Rettangolo 35"/>
          <p:cNvSpPr/>
          <p:nvPr/>
        </p:nvSpPr>
        <p:spPr>
          <a:xfrm>
            <a:off x="3223491" y="3789040"/>
            <a:ext cx="1432349" cy="40127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7" name="Rettangolo 36"/>
          <p:cNvSpPr/>
          <p:nvPr/>
        </p:nvSpPr>
        <p:spPr>
          <a:xfrm>
            <a:off x="5359763" y="3789040"/>
            <a:ext cx="1499893" cy="40127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8" name="Rettangolo 37"/>
          <p:cNvSpPr/>
          <p:nvPr/>
        </p:nvSpPr>
        <p:spPr>
          <a:xfrm>
            <a:off x="7608167" y="2924944"/>
            <a:ext cx="3744417" cy="172819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nvGrpSpPr>
          <p:cNvPr id="21" name="Gruppo 20"/>
          <p:cNvGrpSpPr/>
          <p:nvPr/>
        </p:nvGrpSpPr>
        <p:grpSpPr>
          <a:xfrm>
            <a:off x="4655840" y="2276872"/>
            <a:ext cx="576064" cy="1728194"/>
            <a:chOff x="4655840" y="2276872"/>
            <a:chExt cx="576064" cy="1728194"/>
          </a:xfrm>
        </p:grpSpPr>
        <p:cxnSp>
          <p:nvCxnSpPr>
            <p:cNvPr id="4" name="Connettore 1 3"/>
            <p:cNvCxnSpPr/>
            <p:nvPr/>
          </p:nvCxnSpPr>
          <p:spPr>
            <a:xfrm flipV="1">
              <a:off x="4655840" y="4005064"/>
              <a:ext cx="288032" cy="2"/>
            </a:xfrm>
            <a:prstGeom prst="line">
              <a:avLst/>
            </a:prstGeom>
            <a:ln w="38100" cap="sq">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Connettore 1 8"/>
            <p:cNvCxnSpPr/>
            <p:nvPr/>
          </p:nvCxnSpPr>
          <p:spPr>
            <a:xfrm flipV="1">
              <a:off x="4943872" y="2276872"/>
              <a:ext cx="0" cy="172819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Connettore 1 10"/>
            <p:cNvCxnSpPr/>
            <p:nvPr/>
          </p:nvCxnSpPr>
          <p:spPr>
            <a:xfrm>
              <a:off x="4943872" y="2276872"/>
              <a:ext cx="288032" cy="0"/>
            </a:xfrm>
            <a:prstGeom prst="line">
              <a:avLst/>
            </a:prstGeom>
            <a:ln w="38100" cap="sq">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23" name="Gruppo 22"/>
          <p:cNvGrpSpPr/>
          <p:nvPr/>
        </p:nvGrpSpPr>
        <p:grpSpPr>
          <a:xfrm>
            <a:off x="6888088" y="2276872"/>
            <a:ext cx="576064" cy="1728194"/>
            <a:chOff x="6888088" y="2276872"/>
            <a:chExt cx="576064" cy="1728194"/>
          </a:xfrm>
        </p:grpSpPr>
        <p:cxnSp>
          <p:nvCxnSpPr>
            <p:cNvPr id="39" name="Connettore 1 38"/>
            <p:cNvCxnSpPr/>
            <p:nvPr/>
          </p:nvCxnSpPr>
          <p:spPr>
            <a:xfrm flipV="1">
              <a:off x="6888088" y="4005064"/>
              <a:ext cx="288032" cy="2"/>
            </a:xfrm>
            <a:prstGeom prst="line">
              <a:avLst/>
            </a:prstGeom>
            <a:ln w="38100" cap="sq">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0" name="Connettore 1 39"/>
            <p:cNvCxnSpPr/>
            <p:nvPr/>
          </p:nvCxnSpPr>
          <p:spPr>
            <a:xfrm flipV="1">
              <a:off x="7176120" y="2276872"/>
              <a:ext cx="0" cy="172819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1" name="Connettore 1 40"/>
            <p:cNvCxnSpPr/>
            <p:nvPr/>
          </p:nvCxnSpPr>
          <p:spPr>
            <a:xfrm>
              <a:off x="7176120" y="2276872"/>
              <a:ext cx="288032" cy="0"/>
            </a:xfrm>
            <a:prstGeom prst="line">
              <a:avLst/>
            </a:prstGeom>
            <a:ln w="38100" cap="sq">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3" name="Segnaposto numero diapositiva 2"/>
          <p:cNvSpPr>
            <a:spLocks noGrp="1"/>
          </p:cNvSpPr>
          <p:nvPr>
            <p:ph type="sldNum" sz="quarter" idx="4"/>
          </p:nvPr>
        </p:nvSpPr>
        <p:spPr/>
        <p:txBody>
          <a:bodyPr/>
          <a:lstStyle/>
          <a:p>
            <a:r>
              <a:rPr lang="it-IT" smtClean="0"/>
              <a:t>7</a:t>
            </a:r>
            <a:endParaRPr lang="it-IT" dirty="0"/>
          </a:p>
        </p:txBody>
      </p:sp>
      <p:sp>
        <p:nvSpPr>
          <p:cNvPr id="25" name="Triangolo rettangolo 24"/>
          <p:cNvSpPr/>
          <p:nvPr/>
        </p:nvSpPr>
        <p:spPr>
          <a:xfrm rot="10800000">
            <a:off x="11836489" y="0"/>
            <a:ext cx="360000" cy="360000"/>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spTree>
    <p:extLst>
      <p:ext uri="{BB962C8B-B14F-4D97-AF65-F5344CB8AC3E}">
        <p14:creationId xmlns:p14="http://schemas.microsoft.com/office/powerpoint/2010/main" val="428000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500"/>
                                        <p:tgtEl>
                                          <p:spTgt spid="3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fade">
                                      <p:cBhvr>
                                        <p:cTn id="43" dur="500"/>
                                        <p:tgtEl>
                                          <p:spTgt spid="3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p:bldP spid="34" grpId="0"/>
      <p:bldP spid="35" grpId="0"/>
      <p:bldP spid="36" grpId="0" animBg="1"/>
      <p:bldP spid="37" grpId="0" animBg="1"/>
      <p:bldP spid="3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testo 4"/>
          <p:cNvSpPr>
            <a:spLocks noGrp="1"/>
          </p:cNvSpPr>
          <p:nvPr>
            <p:ph type="body" sz="quarter" idx="11"/>
          </p:nvPr>
        </p:nvSpPr>
        <p:spPr/>
        <p:txBody>
          <a:bodyPr/>
          <a:lstStyle/>
          <a:p>
            <a:endParaRPr lang="it-IT"/>
          </a:p>
        </p:txBody>
      </p:sp>
      <p:sp>
        <p:nvSpPr>
          <p:cNvPr id="6" name="Segnaposto testo 5"/>
          <p:cNvSpPr>
            <a:spLocks noGrp="1"/>
          </p:cNvSpPr>
          <p:nvPr>
            <p:ph type="body" sz="quarter" idx="12"/>
          </p:nvPr>
        </p:nvSpPr>
        <p:spPr>
          <a:xfrm>
            <a:off x="555355" y="1556792"/>
            <a:ext cx="10293619" cy="2336024"/>
          </a:xfrm>
        </p:spPr>
        <p:txBody>
          <a:bodyPr/>
          <a:lstStyle/>
          <a:p>
            <a:r>
              <a:rPr lang="de-DE" smtClean="0"/>
              <a:t>Planung und Informationsmodellierung mit IFC</a:t>
            </a:r>
            <a:endParaRPr lang="it-IT" dirty="0"/>
          </a:p>
        </p:txBody>
      </p:sp>
      <p:sp>
        <p:nvSpPr>
          <p:cNvPr id="7" name="Segnaposto testo 6"/>
          <p:cNvSpPr>
            <a:spLocks noGrp="1"/>
          </p:cNvSpPr>
          <p:nvPr>
            <p:ph type="body" sz="quarter" idx="13"/>
          </p:nvPr>
        </p:nvSpPr>
        <p:spPr/>
        <p:txBody>
          <a:bodyPr/>
          <a:lstStyle/>
          <a:p>
            <a:endParaRPr lang="it-IT"/>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2" name="Segnaposto numero diapositiva 1"/>
          <p:cNvSpPr>
            <a:spLocks noGrp="1"/>
          </p:cNvSpPr>
          <p:nvPr>
            <p:ph type="sldNum" sz="quarter" idx="4"/>
          </p:nvPr>
        </p:nvSpPr>
        <p:spPr/>
        <p:txBody>
          <a:bodyPr/>
          <a:lstStyle/>
          <a:p>
            <a:r>
              <a:rPr lang="it-IT" smtClean="0"/>
              <a:t>8</a:t>
            </a:r>
            <a:endParaRPr lang="it-IT" dirty="0"/>
          </a:p>
        </p:txBody>
      </p:sp>
    </p:spTree>
    <p:extLst>
      <p:ext uri="{BB962C8B-B14F-4D97-AF65-F5344CB8AC3E}">
        <p14:creationId xmlns:p14="http://schemas.microsoft.com/office/powerpoint/2010/main" val="40234966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contenuto 4"/>
          <p:cNvSpPr>
            <a:spLocks noGrp="1"/>
          </p:cNvSpPr>
          <p:nvPr>
            <p:ph idx="1"/>
          </p:nvPr>
        </p:nvSpPr>
        <p:spPr>
          <a:xfrm>
            <a:off x="550862" y="1224000"/>
            <a:ext cx="11090275" cy="4806748"/>
          </a:xfrm>
        </p:spPr>
        <p:txBody>
          <a:bodyPr/>
          <a:lstStyle/>
          <a:p>
            <a:pPr marL="457200" indent="-457200">
              <a:buFont typeface="+mj-lt"/>
              <a:buAutoNum type="arabicPeriod"/>
            </a:pPr>
            <a:r>
              <a:rPr lang="de-DE" sz="2000" b="1" dirty="0" smtClean="0"/>
              <a:t>Planung / 3D-Modellierung von Elementen</a:t>
            </a:r>
            <a:br>
              <a:rPr lang="de-DE" sz="2000" b="1" dirty="0" smtClean="0"/>
            </a:br>
            <a:r>
              <a:rPr lang="de-DE" sz="2000" dirty="0" smtClean="0"/>
              <a:t>Die Qualität und der Detaillierungsgrad sind wesentlich höher als bei der traditionellen Planung</a:t>
            </a:r>
            <a:endParaRPr lang="it-IT" sz="2000" dirty="0" smtClean="0"/>
          </a:p>
          <a:p>
            <a:pPr marL="457200" indent="-457200">
              <a:buFont typeface="+mj-lt"/>
              <a:buAutoNum type="arabicPeriod"/>
            </a:pPr>
            <a:r>
              <a:rPr lang="de-DE" sz="2000" b="1" dirty="0" smtClean="0"/>
              <a:t>Verifizierung der Norm (Codeprüfung)</a:t>
            </a:r>
            <a:br>
              <a:rPr lang="de-DE" sz="2000" b="1" dirty="0" smtClean="0"/>
            </a:br>
            <a:r>
              <a:rPr lang="de-DE" sz="2000" dirty="0" smtClean="0"/>
              <a:t>Die Überprüfung der Norm ist für die Planung und geometrische Modellierung von wesentlicher Bedeutung</a:t>
            </a:r>
            <a:endParaRPr lang="it-IT" sz="2000" dirty="0"/>
          </a:p>
          <a:p>
            <a:pPr marL="457200" indent="-457200">
              <a:buFont typeface="+mj-lt"/>
              <a:buAutoNum type="arabicPeriod"/>
            </a:pPr>
            <a:r>
              <a:rPr lang="de-DE" sz="2000" b="1" dirty="0" smtClean="0"/>
              <a:t>Informationsaustausch und Verknüpfung von Modellen</a:t>
            </a:r>
            <a:br>
              <a:rPr lang="de-DE" sz="2000" b="1" dirty="0" smtClean="0"/>
            </a:br>
            <a:r>
              <a:rPr lang="de-DE" sz="2000" dirty="0" smtClean="0"/>
              <a:t>Interoperabilität zwischen unterschiedlicher Planungssoftware (Straßen, Eisenbahnen, Hydraulik, Brücken, Tunnel, ...)</a:t>
            </a:r>
            <a:endParaRPr lang="it-IT" sz="2000" dirty="0" smtClean="0"/>
          </a:p>
          <a:p>
            <a:pPr marL="457200" indent="-457200">
              <a:buFont typeface="+mj-lt"/>
              <a:buAutoNum type="arabicPeriod"/>
            </a:pPr>
            <a:r>
              <a:rPr lang="de-DE" sz="2000" b="1" dirty="0" smtClean="0"/>
              <a:t>Analyse und Kontrolle von Informationsmodellen</a:t>
            </a:r>
            <a:br>
              <a:rPr lang="de-DE" sz="2000" b="1" dirty="0" smtClean="0"/>
            </a:br>
            <a:r>
              <a:rPr lang="de-DE" sz="2000" dirty="0" smtClean="0"/>
              <a:t>Wird in der Phase der Planung der Straßen durchgeführt</a:t>
            </a:r>
            <a:endParaRPr lang="it-IT" sz="2000" dirty="0" smtClean="0"/>
          </a:p>
          <a:p>
            <a:pPr marL="457200" indent="-457200">
              <a:buFont typeface="+mj-lt"/>
              <a:buAutoNum type="arabicPeriod"/>
            </a:pPr>
            <a:r>
              <a:rPr lang="de-DE" sz="2000" b="1" dirty="0" smtClean="0"/>
              <a:t>Örtliche Aufteilung und Generierung von Elementen</a:t>
            </a:r>
            <a:endParaRPr lang="it-IT" sz="2000" b="1" dirty="0" smtClean="0"/>
          </a:p>
          <a:p>
            <a:pPr marL="457200" indent="-457200">
              <a:buFont typeface="+mj-lt"/>
              <a:buAutoNum type="arabicPeriod"/>
            </a:pPr>
            <a:r>
              <a:rPr lang="de-DE" sz="2000" b="1" dirty="0" smtClean="0"/>
              <a:t>Verwaltung der Eigenschaften der Modellelemente</a:t>
            </a:r>
            <a:endParaRPr lang="it-IT" sz="2000" b="1" dirty="0" smtClean="0"/>
          </a:p>
          <a:p>
            <a:pPr marL="457200" indent="-457200">
              <a:buFont typeface="+mj-lt"/>
              <a:buAutoNum type="arabicPeriod"/>
            </a:pPr>
            <a:r>
              <a:rPr lang="it-IT" sz="2000" b="1" dirty="0" err="1" smtClean="0"/>
              <a:t>Entitätszuordnung</a:t>
            </a:r>
            <a:r>
              <a:rPr lang="it-IT" sz="2000" b="1" dirty="0" smtClean="0"/>
              <a:t> in IFC</a:t>
            </a:r>
          </a:p>
          <a:p>
            <a:endParaRPr lang="it-IT" sz="2000" b="1" dirty="0"/>
          </a:p>
        </p:txBody>
      </p:sp>
      <p:sp>
        <p:nvSpPr>
          <p:cNvPr id="2" name="Segnaposto testo 1"/>
          <p:cNvSpPr>
            <a:spLocks noGrp="1"/>
          </p:cNvSpPr>
          <p:nvPr>
            <p:ph type="body" sz="quarter" idx="10"/>
          </p:nvPr>
        </p:nvSpPr>
        <p:spPr>
          <a:xfrm>
            <a:off x="550863" y="259200"/>
            <a:ext cx="11090275" cy="584775"/>
          </a:xfrm>
        </p:spPr>
        <p:txBody>
          <a:bodyPr/>
          <a:lstStyle/>
          <a:p>
            <a:r>
              <a:rPr lang="de-DE" smtClean="0"/>
              <a:t>Planung und Informationsmodellierung mit IFC</a:t>
            </a:r>
            <a:endParaRPr lang="it-IT" dirty="0"/>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7" name="Ovale 6"/>
          <p:cNvSpPr/>
          <p:nvPr/>
        </p:nvSpPr>
        <p:spPr>
          <a:xfrm>
            <a:off x="6062344" y="6102000"/>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8" name="Segnaposto numero diapositiva 7"/>
          <p:cNvSpPr>
            <a:spLocks noGrp="1"/>
          </p:cNvSpPr>
          <p:nvPr>
            <p:ph type="sldNum" sz="quarter" idx="4"/>
          </p:nvPr>
        </p:nvSpPr>
        <p:spPr/>
        <p:txBody>
          <a:bodyPr/>
          <a:lstStyle/>
          <a:p>
            <a:r>
              <a:rPr lang="it-IT" smtClean="0"/>
              <a:t>9</a:t>
            </a:r>
            <a:endParaRPr lang="it-IT" dirty="0"/>
          </a:p>
        </p:txBody>
      </p:sp>
      <p:sp>
        <p:nvSpPr>
          <p:cNvPr id="9" name="Triangolo rettangolo 8"/>
          <p:cNvSpPr/>
          <p:nvPr/>
        </p:nvSpPr>
        <p:spPr>
          <a:xfrm rot="10800000">
            <a:off x="11836489" y="0"/>
            <a:ext cx="360000" cy="360000"/>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spTree>
    <p:extLst>
      <p:ext uri="{BB962C8B-B14F-4D97-AF65-F5344CB8AC3E}">
        <p14:creationId xmlns:p14="http://schemas.microsoft.com/office/powerpoint/2010/main" val="3669863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fade">
                                      <p:cBhvr>
                                        <p:cTn id="37" dur="500"/>
                                        <p:tgtEl>
                                          <p:spTgt spid="5">
                                            <p:txEl>
                                              <p:pRg st="6" end="6"/>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igura a mano libera 3"/>
          <p:cNvSpPr/>
          <p:nvPr/>
        </p:nvSpPr>
        <p:spPr>
          <a:xfrm>
            <a:off x="6547754" y="3307305"/>
            <a:ext cx="1371631" cy="1371631"/>
          </a:xfrm>
          <a:custGeom>
            <a:avLst/>
            <a:gdLst>
              <a:gd name="connsiteX0" fmla="*/ 973590 w 1371631"/>
              <a:gd name="connsiteY0" fmla="*/ 218691 h 1371631"/>
              <a:gd name="connsiteX1" fmla="*/ 1080281 w 1371631"/>
              <a:gd name="connsiteY1" fmla="*/ 129161 h 1371631"/>
              <a:gd name="connsiteX2" fmla="*/ 1165515 w 1371631"/>
              <a:gd name="connsiteY2" fmla="*/ 200681 h 1371631"/>
              <a:gd name="connsiteX3" fmla="*/ 1095872 w 1371631"/>
              <a:gd name="connsiteY3" fmla="*/ 321298 h 1371631"/>
              <a:gd name="connsiteX4" fmla="*/ 1206525 w 1371631"/>
              <a:gd name="connsiteY4" fmla="*/ 512955 h 1371631"/>
              <a:gd name="connsiteX5" fmla="*/ 1345804 w 1371631"/>
              <a:gd name="connsiteY5" fmla="*/ 512951 h 1371631"/>
              <a:gd name="connsiteX6" fmla="*/ 1365125 w 1371631"/>
              <a:gd name="connsiteY6" fmla="*/ 622526 h 1371631"/>
              <a:gd name="connsiteX7" fmla="*/ 1234244 w 1371631"/>
              <a:gd name="connsiteY7" fmla="*/ 670158 h 1371631"/>
              <a:gd name="connsiteX8" fmla="*/ 1195815 w 1371631"/>
              <a:gd name="connsiteY8" fmla="*/ 888102 h 1371631"/>
              <a:gd name="connsiteX9" fmla="*/ 1302511 w 1371631"/>
              <a:gd name="connsiteY9" fmla="*/ 977626 h 1371631"/>
              <a:gd name="connsiteX10" fmla="*/ 1246878 w 1371631"/>
              <a:gd name="connsiteY10" fmla="*/ 1073984 h 1371631"/>
              <a:gd name="connsiteX11" fmla="*/ 1116001 w 1371631"/>
              <a:gd name="connsiteY11" fmla="*/ 1026345 h 1371631"/>
              <a:gd name="connsiteX12" fmla="*/ 946471 w 1371631"/>
              <a:gd name="connsiteY12" fmla="*/ 1168598 h 1371631"/>
              <a:gd name="connsiteX13" fmla="*/ 970659 w 1371631"/>
              <a:gd name="connsiteY13" fmla="*/ 1305759 h 1371631"/>
              <a:gd name="connsiteX14" fmla="*/ 866105 w 1371631"/>
              <a:gd name="connsiteY14" fmla="*/ 1343814 h 1371631"/>
              <a:gd name="connsiteX15" fmla="*/ 796469 w 1371631"/>
              <a:gd name="connsiteY15" fmla="*/ 1223194 h 1371631"/>
              <a:gd name="connsiteX16" fmla="*/ 575163 w 1371631"/>
              <a:gd name="connsiteY16" fmla="*/ 1223194 h 1371631"/>
              <a:gd name="connsiteX17" fmla="*/ 505526 w 1371631"/>
              <a:gd name="connsiteY17" fmla="*/ 1343814 h 1371631"/>
              <a:gd name="connsiteX18" fmla="*/ 400972 w 1371631"/>
              <a:gd name="connsiteY18" fmla="*/ 1305759 h 1371631"/>
              <a:gd name="connsiteX19" fmla="*/ 425161 w 1371631"/>
              <a:gd name="connsiteY19" fmla="*/ 1168598 h 1371631"/>
              <a:gd name="connsiteX20" fmla="*/ 255631 w 1371631"/>
              <a:gd name="connsiteY20" fmla="*/ 1026345 h 1371631"/>
              <a:gd name="connsiteX21" fmla="*/ 124753 w 1371631"/>
              <a:gd name="connsiteY21" fmla="*/ 1073984 h 1371631"/>
              <a:gd name="connsiteX22" fmla="*/ 69120 w 1371631"/>
              <a:gd name="connsiteY22" fmla="*/ 977626 h 1371631"/>
              <a:gd name="connsiteX23" fmla="*/ 175816 w 1371631"/>
              <a:gd name="connsiteY23" fmla="*/ 888102 h 1371631"/>
              <a:gd name="connsiteX24" fmla="*/ 137387 w 1371631"/>
              <a:gd name="connsiteY24" fmla="*/ 670158 h 1371631"/>
              <a:gd name="connsiteX25" fmla="*/ 6506 w 1371631"/>
              <a:gd name="connsiteY25" fmla="*/ 622526 h 1371631"/>
              <a:gd name="connsiteX26" fmla="*/ 25827 w 1371631"/>
              <a:gd name="connsiteY26" fmla="*/ 512951 h 1371631"/>
              <a:gd name="connsiteX27" fmla="*/ 165106 w 1371631"/>
              <a:gd name="connsiteY27" fmla="*/ 512955 h 1371631"/>
              <a:gd name="connsiteX28" fmla="*/ 275759 w 1371631"/>
              <a:gd name="connsiteY28" fmla="*/ 321298 h 1371631"/>
              <a:gd name="connsiteX29" fmla="*/ 206116 w 1371631"/>
              <a:gd name="connsiteY29" fmla="*/ 200681 h 1371631"/>
              <a:gd name="connsiteX30" fmla="*/ 291350 w 1371631"/>
              <a:gd name="connsiteY30" fmla="*/ 129161 h 1371631"/>
              <a:gd name="connsiteX31" fmla="*/ 398041 w 1371631"/>
              <a:gd name="connsiteY31" fmla="*/ 218691 h 1371631"/>
              <a:gd name="connsiteX32" fmla="*/ 606001 w 1371631"/>
              <a:gd name="connsiteY32" fmla="*/ 143000 h 1371631"/>
              <a:gd name="connsiteX33" fmla="*/ 630183 w 1371631"/>
              <a:gd name="connsiteY33" fmla="*/ 5836 h 1371631"/>
              <a:gd name="connsiteX34" fmla="*/ 741448 w 1371631"/>
              <a:gd name="connsiteY34" fmla="*/ 5836 h 1371631"/>
              <a:gd name="connsiteX35" fmla="*/ 765630 w 1371631"/>
              <a:gd name="connsiteY35" fmla="*/ 143000 h 1371631"/>
              <a:gd name="connsiteX36" fmla="*/ 973590 w 1371631"/>
              <a:gd name="connsiteY36" fmla="*/ 218691 h 1371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371631" h="1371631">
                <a:moveTo>
                  <a:pt x="973590" y="218691"/>
                </a:moveTo>
                <a:lnTo>
                  <a:pt x="1080281" y="129161"/>
                </a:lnTo>
                <a:lnTo>
                  <a:pt x="1165515" y="200681"/>
                </a:lnTo>
                <a:lnTo>
                  <a:pt x="1095872" y="321298"/>
                </a:lnTo>
                <a:cubicBezTo>
                  <a:pt x="1145392" y="377004"/>
                  <a:pt x="1183042" y="442216"/>
                  <a:pt x="1206525" y="512955"/>
                </a:cubicBezTo>
                <a:lnTo>
                  <a:pt x="1345804" y="512951"/>
                </a:lnTo>
                <a:lnTo>
                  <a:pt x="1365125" y="622526"/>
                </a:lnTo>
                <a:lnTo>
                  <a:pt x="1234244" y="670158"/>
                </a:lnTo>
                <a:cubicBezTo>
                  <a:pt x="1236371" y="744662"/>
                  <a:pt x="1223295" y="818818"/>
                  <a:pt x="1195815" y="888102"/>
                </a:cubicBezTo>
                <a:lnTo>
                  <a:pt x="1302511" y="977626"/>
                </a:lnTo>
                <a:lnTo>
                  <a:pt x="1246878" y="1073984"/>
                </a:lnTo>
                <a:lnTo>
                  <a:pt x="1116001" y="1026345"/>
                </a:lnTo>
                <a:cubicBezTo>
                  <a:pt x="1069740" y="1084786"/>
                  <a:pt x="1012057" y="1133188"/>
                  <a:pt x="946471" y="1168598"/>
                </a:cubicBezTo>
                <a:lnTo>
                  <a:pt x="970659" y="1305759"/>
                </a:lnTo>
                <a:lnTo>
                  <a:pt x="866105" y="1343814"/>
                </a:lnTo>
                <a:lnTo>
                  <a:pt x="796469" y="1223194"/>
                </a:lnTo>
                <a:cubicBezTo>
                  <a:pt x="723466" y="1238226"/>
                  <a:pt x="648166" y="1238226"/>
                  <a:pt x="575163" y="1223194"/>
                </a:cubicBezTo>
                <a:lnTo>
                  <a:pt x="505526" y="1343814"/>
                </a:lnTo>
                <a:lnTo>
                  <a:pt x="400972" y="1305759"/>
                </a:lnTo>
                <a:lnTo>
                  <a:pt x="425161" y="1168598"/>
                </a:lnTo>
                <a:cubicBezTo>
                  <a:pt x="359575" y="1133188"/>
                  <a:pt x="301892" y="1084786"/>
                  <a:pt x="255631" y="1026345"/>
                </a:cubicBezTo>
                <a:lnTo>
                  <a:pt x="124753" y="1073984"/>
                </a:lnTo>
                <a:lnTo>
                  <a:pt x="69120" y="977626"/>
                </a:lnTo>
                <a:lnTo>
                  <a:pt x="175816" y="888102"/>
                </a:lnTo>
                <a:cubicBezTo>
                  <a:pt x="148335" y="818819"/>
                  <a:pt x="135260" y="744662"/>
                  <a:pt x="137387" y="670158"/>
                </a:cubicBezTo>
                <a:lnTo>
                  <a:pt x="6506" y="622526"/>
                </a:lnTo>
                <a:lnTo>
                  <a:pt x="25827" y="512951"/>
                </a:lnTo>
                <a:lnTo>
                  <a:pt x="165106" y="512955"/>
                </a:lnTo>
                <a:cubicBezTo>
                  <a:pt x="188589" y="442217"/>
                  <a:pt x="226239" y="377005"/>
                  <a:pt x="275759" y="321298"/>
                </a:cubicBezTo>
                <a:lnTo>
                  <a:pt x="206116" y="200681"/>
                </a:lnTo>
                <a:lnTo>
                  <a:pt x="291350" y="129161"/>
                </a:lnTo>
                <a:lnTo>
                  <a:pt x="398041" y="218691"/>
                </a:lnTo>
                <a:cubicBezTo>
                  <a:pt x="461500" y="179597"/>
                  <a:pt x="532259" y="153843"/>
                  <a:pt x="606001" y="143000"/>
                </a:cubicBezTo>
                <a:lnTo>
                  <a:pt x="630183" y="5836"/>
                </a:lnTo>
                <a:lnTo>
                  <a:pt x="741448" y="5836"/>
                </a:lnTo>
                <a:lnTo>
                  <a:pt x="765630" y="143000"/>
                </a:lnTo>
                <a:cubicBezTo>
                  <a:pt x="839372" y="153843"/>
                  <a:pt x="910131" y="179597"/>
                  <a:pt x="973590" y="218691"/>
                </a:cubicBezTo>
                <a:close/>
              </a:path>
            </a:pathLst>
          </a:cu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5919" tIns="331458" rIns="285919" bIns="355446" numCol="1" spcCol="1270" anchor="ctr" anchorCtr="0">
            <a:noAutofit/>
          </a:bodyPr>
          <a:lstStyle/>
          <a:p>
            <a:pPr lvl="0" algn="ctr" defTabSz="355600">
              <a:lnSpc>
                <a:spcPct val="90000"/>
              </a:lnSpc>
              <a:spcBef>
                <a:spcPct val="0"/>
              </a:spcBef>
              <a:spcAft>
                <a:spcPct val="35000"/>
              </a:spcAft>
            </a:pPr>
            <a:r>
              <a:rPr lang="it-IT" sz="1000" b="1" kern="1200" smtClean="0">
                <a:latin typeface="+mj-lt"/>
              </a:rPr>
              <a:t>SOFTWARE</a:t>
            </a:r>
            <a:endParaRPr lang="it-IT" sz="1000" b="1" kern="1200" dirty="0">
              <a:latin typeface="+mj-lt"/>
            </a:endParaRPr>
          </a:p>
        </p:txBody>
      </p:sp>
      <p:sp>
        <p:nvSpPr>
          <p:cNvPr id="6" name="Figura a mano libera 5"/>
          <p:cNvSpPr/>
          <p:nvPr/>
        </p:nvSpPr>
        <p:spPr>
          <a:xfrm>
            <a:off x="5749714" y="2983102"/>
            <a:ext cx="997550" cy="997550"/>
          </a:xfrm>
          <a:custGeom>
            <a:avLst/>
            <a:gdLst>
              <a:gd name="connsiteX0" fmla="*/ 746414 w 997550"/>
              <a:gd name="connsiteY0" fmla="*/ 252654 h 997550"/>
              <a:gd name="connsiteX1" fmla="*/ 893586 w 997550"/>
              <a:gd name="connsiteY1" fmla="*/ 208299 h 997550"/>
              <a:gd name="connsiteX2" fmla="*/ 947740 w 997550"/>
              <a:gd name="connsiteY2" fmla="*/ 302096 h 997550"/>
              <a:gd name="connsiteX3" fmla="*/ 835741 w 997550"/>
              <a:gd name="connsiteY3" fmla="*/ 407374 h 997550"/>
              <a:gd name="connsiteX4" fmla="*/ 835741 w 997550"/>
              <a:gd name="connsiteY4" fmla="*/ 590176 h 997550"/>
              <a:gd name="connsiteX5" fmla="*/ 947740 w 997550"/>
              <a:gd name="connsiteY5" fmla="*/ 695454 h 997550"/>
              <a:gd name="connsiteX6" fmla="*/ 893586 w 997550"/>
              <a:gd name="connsiteY6" fmla="*/ 789251 h 997550"/>
              <a:gd name="connsiteX7" fmla="*/ 746414 w 997550"/>
              <a:gd name="connsiteY7" fmla="*/ 744896 h 997550"/>
              <a:gd name="connsiteX8" fmla="*/ 588103 w 997550"/>
              <a:gd name="connsiteY8" fmla="*/ 836297 h 997550"/>
              <a:gd name="connsiteX9" fmla="*/ 552929 w 997550"/>
              <a:gd name="connsiteY9" fmla="*/ 985929 h 997550"/>
              <a:gd name="connsiteX10" fmla="*/ 444621 w 997550"/>
              <a:gd name="connsiteY10" fmla="*/ 985929 h 997550"/>
              <a:gd name="connsiteX11" fmla="*/ 409447 w 997550"/>
              <a:gd name="connsiteY11" fmla="*/ 836297 h 997550"/>
              <a:gd name="connsiteX12" fmla="*/ 251136 w 997550"/>
              <a:gd name="connsiteY12" fmla="*/ 744896 h 997550"/>
              <a:gd name="connsiteX13" fmla="*/ 103964 w 997550"/>
              <a:gd name="connsiteY13" fmla="*/ 789251 h 997550"/>
              <a:gd name="connsiteX14" fmla="*/ 49810 w 997550"/>
              <a:gd name="connsiteY14" fmla="*/ 695454 h 997550"/>
              <a:gd name="connsiteX15" fmla="*/ 161809 w 997550"/>
              <a:gd name="connsiteY15" fmla="*/ 590176 h 997550"/>
              <a:gd name="connsiteX16" fmla="*/ 161809 w 997550"/>
              <a:gd name="connsiteY16" fmla="*/ 407374 h 997550"/>
              <a:gd name="connsiteX17" fmla="*/ 49810 w 997550"/>
              <a:gd name="connsiteY17" fmla="*/ 302096 h 997550"/>
              <a:gd name="connsiteX18" fmla="*/ 103964 w 997550"/>
              <a:gd name="connsiteY18" fmla="*/ 208299 h 997550"/>
              <a:gd name="connsiteX19" fmla="*/ 251136 w 997550"/>
              <a:gd name="connsiteY19" fmla="*/ 252654 h 997550"/>
              <a:gd name="connsiteX20" fmla="*/ 409447 w 997550"/>
              <a:gd name="connsiteY20" fmla="*/ 161253 h 997550"/>
              <a:gd name="connsiteX21" fmla="*/ 444621 w 997550"/>
              <a:gd name="connsiteY21" fmla="*/ 11621 h 997550"/>
              <a:gd name="connsiteX22" fmla="*/ 552929 w 997550"/>
              <a:gd name="connsiteY22" fmla="*/ 11621 h 997550"/>
              <a:gd name="connsiteX23" fmla="*/ 588103 w 997550"/>
              <a:gd name="connsiteY23" fmla="*/ 161253 h 997550"/>
              <a:gd name="connsiteX24" fmla="*/ 746414 w 997550"/>
              <a:gd name="connsiteY24" fmla="*/ 252654 h 99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97550" h="997550">
                <a:moveTo>
                  <a:pt x="746414" y="252654"/>
                </a:moveTo>
                <a:lnTo>
                  <a:pt x="893586" y="208299"/>
                </a:lnTo>
                <a:lnTo>
                  <a:pt x="947740" y="302096"/>
                </a:lnTo>
                <a:lnTo>
                  <a:pt x="835741" y="407374"/>
                </a:lnTo>
                <a:cubicBezTo>
                  <a:pt x="851976" y="467227"/>
                  <a:pt x="851976" y="530324"/>
                  <a:pt x="835741" y="590176"/>
                </a:cubicBezTo>
                <a:lnTo>
                  <a:pt x="947740" y="695454"/>
                </a:lnTo>
                <a:lnTo>
                  <a:pt x="893586" y="789251"/>
                </a:lnTo>
                <a:lnTo>
                  <a:pt x="746414" y="744896"/>
                </a:lnTo>
                <a:cubicBezTo>
                  <a:pt x="702697" y="788882"/>
                  <a:pt x="648054" y="820431"/>
                  <a:pt x="588103" y="836297"/>
                </a:cubicBezTo>
                <a:lnTo>
                  <a:pt x="552929" y="985929"/>
                </a:lnTo>
                <a:lnTo>
                  <a:pt x="444621" y="985929"/>
                </a:lnTo>
                <a:lnTo>
                  <a:pt x="409447" y="836297"/>
                </a:lnTo>
                <a:cubicBezTo>
                  <a:pt x="349496" y="820430"/>
                  <a:pt x="294852" y="788882"/>
                  <a:pt x="251136" y="744896"/>
                </a:cubicBezTo>
                <a:lnTo>
                  <a:pt x="103964" y="789251"/>
                </a:lnTo>
                <a:lnTo>
                  <a:pt x="49810" y="695454"/>
                </a:lnTo>
                <a:lnTo>
                  <a:pt x="161809" y="590176"/>
                </a:lnTo>
                <a:cubicBezTo>
                  <a:pt x="145574" y="530323"/>
                  <a:pt x="145574" y="467226"/>
                  <a:pt x="161809" y="407374"/>
                </a:cubicBezTo>
                <a:lnTo>
                  <a:pt x="49810" y="302096"/>
                </a:lnTo>
                <a:lnTo>
                  <a:pt x="103964" y="208299"/>
                </a:lnTo>
                <a:lnTo>
                  <a:pt x="251136" y="252654"/>
                </a:lnTo>
                <a:cubicBezTo>
                  <a:pt x="294853" y="208668"/>
                  <a:pt x="349496" y="177119"/>
                  <a:pt x="409447" y="161253"/>
                </a:cubicBezTo>
                <a:lnTo>
                  <a:pt x="444621" y="11621"/>
                </a:lnTo>
                <a:lnTo>
                  <a:pt x="552929" y="11621"/>
                </a:lnTo>
                <a:lnTo>
                  <a:pt x="588103" y="161253"/>
                </a:lnTo>
                <a:cubicBezTo>
                  <a:pt x="648054" y="177120"/>
                  <a:pt x="702698" y="208668"/>
                  <a:pt x="746414" y="252654"/>
                </a:cubicBezTo>
                <a:close/>
              </a:path>
            </a:pathLst>
          </a:cu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61296" tIns="262814" rIns="261296" bIns="262814" numCol="1" spcCol="1270" anchor="ctr" anchorCtr="0">
            <a:noAutofit/>
          </a:bodyPr>
          <a:lstStyle/>
          <a:p>
            <a:pPr lvl="0" algn="ctr" defTabSz="355600">
              <a:lnSpc>
                <a:spcPct val="90000"/>
              </a:lnSpc>
              <a:spcBef>
                <a:spcPct val="0"/>
              </a:spcBef>
              <a:spcAft>
                <a:spcPct val="35000"/>
              </a:spcAft>
            </a:pPr>
            <a:r>
              <a:rPr lang="it-IT" sz="600" b="1" kern="1200" smtClean="0">
                <a:latin typeface="+mj-lt"/>
              </a:rPr>
              <a:t>PROZESSE</a:t>
            </a:r>
            <a:endParaRPr lang="it-IT" sz="600" b="1" kern="1200" dirty="0">
              <a:latin typeface="+mj-lt"/>
            </a:endParaRPr>
          </a:p>
        </p:txBody>
      </p:sp>
      <p:sp>
        <p:nvSpPr>
          <p:cNvPr id="9" name="Figura a mano libera 8"/>
          <p:cNvSpPr/>
          <p:nvPr/>
        </p:nvSpPr>
        <p:spPr>
          <a:xfrm>
            <a:off x="6198611" y="2185061"/>
            <a:ext cx="1197061" cy="1197061"/>
          </a:xfrm>
          <a:custGeom>
            <a:avLst/>
            <a:gdLst>
              <a:gd name="connsiteX0" fmla="*/ 731333 w 977395"/>
              <a:gd name="connsiteY0" fmla="*/ 247549 h 977395"/>
              <a:gd name="connsiteX1" fmla="*/ 875532 w 977395"/>
              <a:gd name="connsiteY1" fmla="*/ 204090 h 977395"/>
              <a:gd name="connsiteX2" fmla="*/ 928592 w 977395"/>
              <a:gd name="connsiteY2" fmla="*/ 295993 h 977395"/>
              <a:gd name="connsiteX3" fmla="*/ 818856 w 977395"/>
              <a:gd name="connsiteY3" fmla="*/ 399143 h 977395"/>
              <a:gd name="connsiteX4" fmla="*/ 818856 w 977395"/>
              <a:gd name="connsiteY4" fmla="*/ 578252 h 977395"/>
              <a:gd name="connsiteX5" fmla="*/ 928592 w 977395"/>
              <a:gd name="connsiteY5" fmla="*/ 681402 h 977395"/>
              <a:gd name="connsiteX6" fmla="*/ 875532 w 977395"/>
              <a:gd name="connsiteY6" fmla="*/ 773305 h 977395"/>
              <a:gd name="connsiteX7" fmla="*/ 731333 w 977395"/>
              <a:gd name="connsiteY7" fmla="*/ 729846 h 977395"/>
              <a:gd name="connsiteX8" fmla="*/ 576220 w 977395"/>
              <a:gd name="connsiteY8" fmla="*/ 819400 h 977395"/>
              <a:gd name="connsiteX9" fmla="*/ 541757 w 977395"/>
              <a:gd name="connsiteY9" fmla="*/ 966009 h 977395"/>
              <a:gd name="connsiteX10" fmla="*/ 435638 w 977395"/>
              <a:gd name="connsiteY10" fmla="*/ 966009 h 977395"/>
              <a:gd name="connsiteX11" fmla="*/ 401175 w 977395"/>
              <a:gd name="connsiteY11" fmla="*/ 819400 h 977395"/>
              <a:gd name="connsiteX12" fmla="*/ 246062 w 977395"/>
              <a:gd name="connsiteY12" fmla="*/ 729846 h 977395"/>
              <a:gd name="connsiteX13" fmla="*/ 101863 w 977395"/>
              <a:gd name="connsiteY13" fmla="*/ 773305 h 977395"/>
              <a:gd name="connsiteX14" fmla="*/ 48803 w 977395"/>
              <a:gd name="connsiteY14" fmla="*/ 681402 h 977395"/>
              <a:gd name="connsiteX15" fmla="*/ 158539 w 977395"/>
              <a:gd name="connsiteY15" fmla="*/ 578252 h 977395"/>
              <a:gd name="connsiteX16" fmla="*/ 158539 w 977395"/>
              <a:gd name="connsiteY16" fmla="*/ 399143 h 977395"/>
              <a:gd name="connsiteX17" fmla="*/ 48803 w 977395"/>
              <a:gd name="connsiteY17" fmla="*/ 295993 h 977395"/>
              <a:gd name="connsiteX18" fmla="*/ 101863 w 977395"/>
              <a:gd name="connsiteY18" fmla="*/ 204090 h 977395"/>
              <a:gd name="connsiteX19" fmla="*/ 246062 w 977395"/>
              <a:gd name="connsiteY19" fmla="*/ 247549 h 977395"/>
              <a:gd name="connsiteX20" fmla="*/ 401175 w 977395"/>
              <a:gd name="connsiteY20" fmla="*/ 157995 h 977395"/>
              <a:gd name="connsiteX21" fmla="*/ 435638 w 977395"/>
              <a:gd name="connsiteY21" fmla="*/ 11386 h 977395"/>
              <a:gd name="connsiteX22" fmla="*/ 541757 w 977395"/>
              <a:gd name="connsiteY22" fmla="*/ 11386 h 977395"/>
              <a:gd name="connsiteX23" fmla="*/ 576220 w 977395"/>
              <a:gd name="connsiteY23" fmla="*/ 157995 h 977395"/>
              <a:gd name="connsiteX24" fmla="*/ 731333 w 977395"/>
              <a:gd name="connsiteY24" fmla="*/ 247549 h 977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77395" h="977395">
                <a:moveTo>
                  <a:pt x="629097" y="247235"/>
                </a:moveTo>
                <a:lnTo>
                  <a:pt x="733639" y="182487"/>
                </a:lnTo>
                <a:lnTo>
                  <a:pt x="794908" y="243756"/>
                </a:lnTo>
                <a:lnTo>
                  <a:pt x="730160" y="348298"/>
                </a:lnTo>
                <a:cubicBezTo>
                  <a:pt x="755098" y="391186"/>
                  <a:pt x="768163" y="439944"/>
                  <a:pt x="768010" y="489556"/>
                </a:cubicBezTo>
                <a:lnTo>
                  <a:pt x="876354" y="547718"/>
                </a:lnTo>
                <a:lnTo>
                  <a:pt x="853928" y="631412"/>
                </a:lnTo>
                <a:lnTo>
                  <a:pt x="731018" y="627610"/>
                </a:lnTo>
                <a:cubicBezTo>
                  <a:pt x="706345" y="670651"/>
                  <a:pt x="670651" y="706344"/>
                  <a:pt x="627610" y="731018"/>
                </a:cubicBezTo>
                <a:lnTo>
                  <a:pt x="631412" y="853928"/>
                </a:lnTo>
                <a:lnTo>
                  <a:pt x="547719" y="876354"/>
                </a:lnTo>
                <a:lnTo>
                  <a:pt x="489556" y="768010"/>
                </a:lnTo>
                <a:cubicBezTo>
                  <a:pt x="439944" y="768162"/>
                  <a:pt x="391187" y="755098"/>
                  <a:pt x="348298" y="730160"/>
                </a:cubicBezTo>
                <a:lnTo>
                  <a:pt x="243756" y="794908"/>
                </a:lnTo>
                <a:lnTo>
                  <a:pt x="182487" y="733639"/>
                </a:lnTo>
                <a:lnTo>
                  <a:pt x="247235" y="629097"/>
                </a:lnTo>
                <a:cubicBezTo>
                  <a:pt x="222297" y="586209"/>
                  <a:pt x="209232" y="537451"/>
                  <a:pt x="209385" y="487839"/>
                </a:cubicBezTo>
                <a:lnTo>
                  <a:pt x="101041" y="429677"/>
                </a:lnTo>
                <a:lnTo>
                  <a:pt x="123467" y="345983"/>
                </a:lnTo>
                <a:lnTo>
                  <a:pt x="246377" y="349785"/>
                </a:lnTo>
                <a:cubicBezTo>
                  <a:pt x="271050" y="306744"/>
                  <a:pt x="306744" y="271051"/>
                  <a:pt x="349785" y="246377"/>
                </a:cubicBezTo>
                <a:lnTo>
                  <a:pt x="345983" y="123467"/>
                </a:lnTo>
                <a:lnTo>
                  <a:pt x="429676" y="101041"/>
                </a:lnTo>
                <a:lnTo>
                  <a:pt x="487839" y="209385"/>
                </a:lnTo>
                <a:cubicBezTo>
                  <a:pt x="537451" y="209233"/>
                  <a:pt x="586208" y="222297"/>
                  <a:pt x="629097" y="247235"/>
                </a:cubicBezTo>
                <a:close/>
              </a:path>
            </a:pathLst>
          </a:cu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34365" tIns="334364" rIns="334364" bIns="334365" numCol="1" spcCol="1270" anchor="ctr" anchorCtr="0">
            <a:noAutofit/>
          </a:bodyPr>
          <a:lstStyle/>
          <a:p>
            <a:pPr lvl="0" algn="ctr" defTabSz="355600">
              <a:lnSpc>
                <a:spcPct val="90000"/>
              </a:lnSpc>
              <a:spcBef>
                <a:spcPct val="0"/>
              </a:spcBef>
              <a:spcAft>
                <a:spcPct val="35000"/>
              </a:spcAft>
            </a:pPr>
            <a:r>
              <a:rPr lang="it-IT" sz="700" b="1" kern="1200" dirty="0" smtClean="0">
                <a:latin typeface="+mj-lt"/>
              </a:rPr>
              <a:t>MENSCHEN</a:t>
            </a:r>
            <a:endParaRPr lang="it-IT" sz="700" b="1" kern="1200" dirty="0">
              <a:latin typeface="+mj-lt"/>
            </a:endParaRPr>
          </a:p>
        </p:txBody>
      </p:sp>
      <p:grpSp>
        <p:nvGrpSpPr>
          <p:cNvPr id="15" name="Gruppo 14"/>
          <p:cNvGrpSpPr/>
          <p:nvPr/>
        </p:nvGrpSpPr>
        <p:grpSpPr>
          <a:xfrm>
            <a:off x="5573050" y="2088106"/>
            <a:ext cx="2607315" cy="2777729"/>
            <a:chOff x="5573050" y="2088106"/>
            <a:chExt cx="2607315" cy="2777729"/>
          </a:xfrm>
        </p:grpSpPr>
        <p:sp>
          <p:nvSpPr>
            <p:cNvPr id="10" name="Freccia ad arco 9"/>
            <p:cNvSpPr/>
            <p:nvPr/>
          </p:nvSpPr>
          <p:spPr>
            <a:xfrm>
              <a:off x="6424677" y="3110147"/>
              <a:ext cx="1755688" cy="1755688"/>
            </a:xfrm>
            <a:prstGeom prst="circularArrow">
              <a:avLst>
                <a:gd name="adj1" fmla="val 4688"/>
                <a:gd name="adj2" fmla="val 299029"/>
                <a:gd name="adj3" fmla="val 2454186"/>
                <a:gd name="adj4" fmla="val 16001912"/>
                <a:gd name="adj5" fmla="val 5469"/>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2" name="Forma 11"/>
            <p:cNvSpPr/>
            <p:nvPr/>
          </p:nvSpPr>
          <p:spPr>
            <a:xfrm>
              <a:off x="5573050" y="2769679"/>
              <a:ext cx="1275617" cy="1275617"/>
            </a:xfrm>
            <a:prstGeom prst="leftCircularArrow">
              <a:avLst>
                <a:gd name="adj1" fmla="val 6452"/>
                <a:gd name="adj2" fmla="val 429999"/>
                <a:gd name="adj3" fmla="val 10489124"/>
                <a:gd name="adj4" fmla="val 14837806"/>
                <a:gd name="adj5" fmla="val 7527"/>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4" name="Freccia ad arco 13"/>
            <p:cNvSpPr/>
            <p:nvPr/>
          </p:nvSpPr>
          <p:spPr>
            <a:xfrm>
              <a:off x="6082362" y="2088106"/>
              <a:ext cx="1375372" cy="1375372"/>
            </a:xfrm>
            <a:prstGeom prst="circularArrow">
              <a:avLst>
                <a:gd name="adj1" fmla="val 5984"/>
                <a:gd name="adj2" fmla="val 394124"/>
                <a:gd name="adj3" fmla="val 13313824"/>
                <a:gd name="adj4" fmla="val 10508221"/>
                <a:gd name="adj5" fmla="val 6981"/>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cxnSp>
        <p:nvCxnSpPr>
          <p:cNvPr id="41" name="Connettore 1 40"/>
          <p:cNvCxnSpPr/>
          <p:nvPr/>
        </p:nvCxnSpPr>
        <p:spPr>
          <a:xfrm flipV="1">
            <a:off x="4124385" y="3426137"/>
            <a:ext cx="5139967" cy="6839"/>
          </a:xfrm>
          <a:prstGeom prst="line">
            <a:avLst/>
          </a:prstGeom>
          <a:ln w="187325" cap="rnd">
            <a:solidFill>
              <a:srgbClr val="FF0000"/>
            </a:solidFill>
            <a:prstDash val="sysDot"/>
          </a:ln>
        </p:spPr>
        <p:style>
          <a:lnRef idx="1">
            <a:schemeClr val="accent1"/>
          </a:lnRef>
          <a:fillRef idx="0">
            <a:schemeClr val="accent1"/>
          </a:fillRef>
          <a:effectRef idx="0">
            <a:schemeClr val="accent1"/>
          </a:effectRef>
          <a:fontRef idx="minor">
            <a:schemeClr val="tx1"/>
          </a:fontRef>
        </p:style>
      </p:cxnSp>
      <p:sp>
        <p:nvSpPr>
          <p:cNvPr id="7" name="Segnaposto testo 6"/>
          <p:cNvSpPr>
            <a:spLocks noGrp="1"/>
          </p:cNvSpPr>
          <p:nvPr>
            <p:ph type="body" sz="quarter" idx="10"/>
          </p:nvPr>
        </p:nvSpPr>
        <p:spPr>
          <a:xfrm>
            <a:off x="550863" y="259200"/>
            <a:ext cx="11090275" cy="584775"/>
          </a:xfrm>
        </p:spPr>
        <p:txBody>
          <a:bodyPr/>
          <a:lstStyle/>
          <a:p>
            <a:r>
              <a:rPr lang="it-IT" smtClean="0"/>
              <a:t>Vom Projekt zu IFC</a:t>
            </a:r>
            <a:endParaRPr lang="it-IT" dirty="0"/>
          </a:p>
        </p:txBody>
      </p:sp>
      <p:sp>
        <p:nvSpPr>
          <p:cNvPr id="5" name="Segnaposto piè di pagina 4"/>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13" name="Figura a mano libera 12"/>
          <p:cNvSpPr>
            <a:spLocks noChangeAspect="1"/>
          </p:cNvSpPr>
          <p:nvPr/>
        </p:nvSpPr>
        <p:spPr>
          <a:xfrm>
            <a:off x="1575987" y="2356200"/>
            <a:ext cx="2145791" cy="2145600"/>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accent1"/>
          </a:solidFill>
          <a:ln w="117475">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it-IT" sz="1400" b="1" kern="1200" smtClean="0">
                <a:latin typeface="Segoe UI" panose="020B0502040204020203" pitchFamily="34" charset="0"/>
                <a:cs typeface="Segoe UI" panose="020B0502040204020203" pitchFamily="34" charset="0"/>
              </a:rPr>
              <a:t>DESIGN</a:t>
            </a:r>
            <a:endParaRPr lang="it-IT" sz="1400" b="1" kern="1200" dirty="0" smtClean="0">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de-DE" sz="1400" smtClean="0">
                <a:latin typeface="Segoe UI" panose="020B0502040204020203" pitchFamily="34" charset="0"/>
                <a:cs typeface="Segoe UI" panose="020B0502040204020203" pitchFamily="34" charset="0"/>
              </a:rPr>
              <a:t>Planung von Straßen und Schienenwegen</a:t>
            </a:r>
            <a:endParaRPr lang="it-IT" sz="1400" kern="1200" dirty="0" smtClean="0">
              <a:latin typeface="Segoe UI" panose="020B0502040204020203" pitchFamily="34" charset="0"/>
              <a:cs typeface="Segoe UI" panose="020B0502040204020203" pitchFamily="34" charset="0"/>
            </a:endParaRPr>
          </a:p>
        </p:txBody>
      </p:sp>
      <p:pic>
        <p:nvPicPr>
          <p:cNvPr id="19" name="Immagin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59426" y="2915599"/>
            <a:ext cx="784046" cy="955385"/>
          </a:xfrm>
          <a:prstGeom prst="rect">
            <a:avLst/>
          </a:prstGeom>
        </p:spPr>
      </p:pic>
      <p:sp>
        <p:nvSpPr>
          <p:cNvPr id="20" name="Rettangolo 19"/>
          <p:cNvSpPr/>
          <p:nvPr/>
        </p:nvSpPr>
        <p:spPr>
          <a:xfrm>
            <a:off x="4265919" y="2185062"/>
            <a:ext cx="54000" cy="25056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1" name="Rettangolo 20"/>
          <p:cNvSpPr/>
          <p:nvPr/>
        </p:nvSpPr>
        <p:spPr>
          <a:xfrm>
            <a:off x="9011627" y="2177270"/>
            <a:ext cx="54000" cy="25128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22" name="Immagine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15215" y="2583000"/>
            <a:ext cx="1377329" cy="1692000"/>
          </a:xfrm>
          <a:prstGeom prst="rect">
            <a:avLst/>
          </a:prstGeom>
        </p:spPr>
      </p:pic>
      <p:sp>
        <p:nvSpPr>
          <p:cNvPr id="24" name="Ovale 23"/>
          <p:cNvSpPr/>
          <p:nvPr/>
        </p:nvSpPr>
        <p:spPr>
          <a:xfrm>
            <a:off x="6062344" y="6102000"/>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26" name="Immagine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064552" y="3080809"/>
            <a:ext cx="586800" cy="696383"/>
          </a:xfrm>
          <a:prstGeom prst="rect">
            <a:avLst/>
          </a:prstGeom>
        </p:spPr>
      </p:pic>
      <p:sp>
        <p:nvSpPr>
          <p:cNvPr id="8" name="Freccia a destra 7"/>
          <p:cNvSpPr/>
          <p:nvPr/>
        </p:nvSpPr>
        <p:spPr>
          <a:xfrm>
            <a:off x="9229685" y="3243600"/>
            <a:ext cx="351069" cy="370800"/>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6" name="Freccia a destra 35"/>
          <p:cNvSpPr/>
          <p:nvPr/>
        </p:nvSpPr>
        <p:spPr>
          <a:xfrm>
            <a:off x="3764985" y="3252463"/>
            <a:ext cx="351069" cy="370800"/>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 name="Segnaposto numero diapositiva 1"/>
          <p:cNvSpPr>
            <a:spLocks noGrp="1"/>
          </p:cNvSpPr>
          <p:nvPr>
            <p:ph type="sldNum" sz="quarter" idx="4"/>
          </p:nvPr>
        </p:nvSpPr>
        <p:spPr/>
        <p:txBody>
          <a:bodyPr/>
          <a:lstStyle/>
          <a:p>
            <a:r>
              <a:rPr lang="it-IT" smtClean="0"/>
              <a:t>10</a:t>
            </a:r>
            <a:endParaRPr lang="it-IT" dirty="0"/>
          </a:p>
        </p:txBody>
      </p:sp>
      <p:sp>
        <p:nvSpPr>
          <p:cNvPr id="11" name="Rettangolo 10"/>
          <p:cNvSpPr/>
          <p:nvPr/>
        </p:nvSpPr>
        <p:spPr>
          <a:xfrm>
            <a:off x="4320000" y="2185200"/>
            <a:ext cx="4691708" cy="249387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3900" b="1" dirty="0" smtClean="0">
                <a:latin typeface="Segoe UI" panose="020B0502040204020203" pitchFamily="34" charset="0"/>
                <a:cs typeface="Segoe UI" panose="020B0502040204020203" pitchFamily="34" charset="0"/>
              </a:rPr>
              <a:t>?</a:t>
            </a:r>
            <a:endParaRPr lang="it-IT" sz="23900" b="1" dirty="0">
              <a:latin typeface="Segoe UI" panose="020B0502040204020203" pitchFamily="34" charset="0"/>
              <a:cs typeface="Segoe UI" panose="020B0502040204020203" pitchFamily="34" charset="0"/>
            </a:endParaRPr>
          </a:p>
        </p:txBody>
      </p:sp>
      <p:sp>
        <p:nvSpPr>
          <p:cNvPr id="23" name="Triangolo rettangolo 22"/>
          <p:cNvSpPr/>
          <p:nvPr/>
        </p:nvSpPr>
        <p:spPr>
          <a:xfrm rot="10800000">
            <a:off x="11836489" y="0"/>
            <a:ext cx="360000" cy="360000"/>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spTree>
    <p:extLst>
      <p:ext uri="{BB962C8B-B14F-4D97-AF65-F5344CB8AC3E}">
        <p14:creationId xmlns:p14="http://schemas.microsoft.com/office/powerpoint/2010/main" val="265571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500"/>
                                        <p:tgtEl>
                                          <p:spTgt spid="4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10" presetClass="entr" presetSubtype="0"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500"/>
                                        <p:tgtEl>
                                          <p:spTgt spid="2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nodeType="clickEffect">
                                  <p:stCondLst>
                                    <p:cond delay="0"/>
                                  </p:stCondLst>
                                  <p:childTnLst>
                                    <p:animEffect transition="out" filter="fade">
                                      <p:cBhvr>
                                        <p:cTn id="28" dur="500"/>
                                        <p:tgtEl>
                                          <p:spTgt spid="41"/>
                                        </p:tgtEl>
                                      </p:cBhvr>
                                    </p:animEffect>
                                    <p:set>
                                      <p:cBhvr>
                                        <p:cTn id="29" dur="1" fill="hold">
                                          <p:stCondLst>
                                            <p:cond delay="499"/>
                                          </p:stCondLst>
                                        </p:cTn>
                                        <p:tgtEl>
                                          <p:spTgt spid="41"/>
                                        </p:tgtEl>
                                        <p:attrNameLst>
                                          <p:attrName>style.visibility</p:attrName>
                                        </p:attrNameLst>
                                      </p:cBhvr>
                                      <p:to>
                                        <p:strVal val="hidden"/>
                                      </p:to>
                                    </p:set>
                                  </p:childTnLst>
                                </p:cTn>
                              </p:par>
                              <p:par>
                                <p:cTn id="30" presetID="10" presetClass="entr" presetSubtype="0" fill="hold" grpId="0" nodeType="with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grpId="1" nodeType="clickEffect">
                                  <p:stCondLst>
                                    <p:cond delay="0"/>
                                  </p:stCondLst>
                                  <p:childTnLst>
                                    <p:animEffect transition="out" filter="fade">
                                      <p:cBhvr>
                                        <p:cTn id="45" dur="500"/>
                                        <p:tgtEl>
                                          <p:spTgt spid="11"/>
                                        </p:tgtEl>
                                      </p:cBhvr>
                                    </p:animEffect>
                                    <p:set>
                                      <p:cBhvr>
                                        <p:cTn id="46" dur="1" fill="hold">
                                          <p:stCondLst>
                                            <p:cond delay="499"/>
                                          </p:stCondLst>
                                        </p:cTn>
                                        <p:tgtEl>
                                          <p:spTgt spid="11"/>
                                        </p:tgtEl>
                                        <p:attrNameLst>
                                          <p:attrName>style.visibility</p:attrName>
                                        </p:attrNameLst>
                                      </p:cBhvr>
                                      <p:to>
                                        <p:strVal val="hidden"/>
                                      </p:to>
                                    </p:set>
                                  </p:childTnLst>
                                </p:cTn>
                              </p:par>
                              <p:par>
                                <p:cTn id="47" presetID="10" presetClass="entr" presetSubtype="0"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500"/>
                                        <p:tgtEl>
                                          <p:spTgt spid="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fade">
                                      <p:cBhvr>
                                        <p:cTn id="52" dur="500"/>
                                        <p:tgtEl>
                                          <p:spTgt spid="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500"/>
                                        <p:tgtEl>
                                          <p:spTgt spid="6"/>
                                        </p:tgtEl>
                                      </p:cBhvr>
                                    </p:animEffect>
                                  </p:childTnLst>
                                </p:cTn>
                              </p:par>
                              <p:par>
                                <p:cTn id="56" presetID="10" presetClass="entr" presetSubtype="0"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500"/>
                                        <p:tgtEl>
                                          <p:spTgt spid="1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9" grpId="0" animBg="1"/>
      <p:bldP spid="13" grpId="0" animBg="1"/>
      <p:bldP spid="20" grpId="0" animBg="1"/>
      <p:bldP spid="21" grpId="0" animBg="1"/>
      <p:bldP spid="24" grpId="0" animBg="1"/>
      <p:bldP spid="8" grpId="0" animBg="1"/>
      <p:bldP spid="36" grpId="0" animBg="1"/>
      <p:bldP spid="11" grpId="0" animBg="1"/>
      <p:bldP spid="11"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contenuto 4"/>
          <p:cNvSpPr>
            <a:spLocks noGrp="1"/>
          </p:cNvSpPr>
          <p:nvPr>
            <p:ph idx="1"/>
          </p:nvPr>
        </p:nvSpPr>
        <p:spPr>
          <a:xfrm>
            <a:off x="550862" y="1224000"/>
            <a:ext cx="11090275" cy="4806748"/>
          </a:xfrm>
        </p:spPr>
        <p:txBody>
          <a:bodyPr/>
          <a:lstStyle/>
          <a:p>
            <a:pPr marL="457200" indent="-457200">
              <a:buFont typeface="+mj-lt"/>
              <a:buAutoNum type="arabicPeriod"/>
            </a:pPr>
            <a:r>
              <a:rPr lang="de-DE" b="1" dirty="0" smtClean="0"/>
              <a:t>Bessere Zusammenarbeit</a:t>
            </a:r>
            <a:br>
              <a:rPr lang="de-DE" b="1" dirty="0" smtClean="0"/>
            </a:br>
            <a:r>
              <a:rPr lang="de-DE" dirty="0" smtClean="0"/>
              <a:t>Verbesserung der Teamarbeit, integrierte Planung, Zusammenarbeit, gemeinsame Nutzung, Interoperabilität, Zuständigkeit.</a:t>
            </a:r>
            <a:endParaRPr lang="it-IT" dirty="0"/>
          </a:p>
          <a:p>
            <a:pPr marL="457200" indent="-457200">
              <a:buFont typeface="+mj-lt"/>
              <a:buAutoNum type="arabicPeriod"/>
            </a:pPr>
            <a:r>
              <a:rPr lang="de-DE" b="1" dirty="0" smtClean="0"/>
              <a:t>Optimierung von Kosten und Ressourcen</a:t>
            </a:r>
            <a:br>
              <a:rPr lang="de-DE" b="1" dirty="0" smtClean="0"/>
            </a:br>
            <a:r>
              <a:rPr lang="de-DE" dirty="0" smtClean="0"/>
              <a:t>Optimierung von Arbeitsabläufen, Kosten, Zeit und Ressourcen.</a:t>
            </a:r>
            <a:endParaRPr lang="it-IT" dirty="0"/>
          </a:p>
          <a:p>
            <a:pPr marL="457200" indent="-457200">
              <a:buFont typeface="+mj-lt"/>
              <a:buAutoNum type="arabicPeriod"/>
            </a:pPr>
            <a:r>
              <a:rPr lang="de-DE" b="1" dirty="0" smtClean="0"/>
              <a:t>Bessere Qualität der Projekte</a:t>
            </a:r>
            <a:br>
              <a:rPr lang="de-DE" b="1" dirty="0" smtClean="0"/>
            </a:br>
            <a:r>
              <a:rPr lang="de-DE" dirty="0" smtClean="0"/>
              <a:t>Verbesserung der Prüfungen (Eingriffe), Verringerung der Fehler bei der Konstruktion und Planung.</a:t>
            </a:r>
            <a:endParaRPr lang="it-IT" dirty="0" smtClean="0"/>
          </a:p>
          <a:p>
            <a:pPr marL="457200" indent="-457200">
              <a:buFont typeface="+mj-lt"/>
              <a:buAutoNum type="arabicPeriod"/>
            </a:pPr>
            <a:r>
              <a:rPr lang="de-DE" b="1" dirty="0" smtClean="0"/>
              <a:t>Bessere Verwaltung der Strukturen (Wartung)</a:t>
            </a:r>
            <a:br>
              <a:rPr lang="de-DE" b="1" dirty="0" smtClean="0"/>
            </a:br>
            <a:r>
              <a:rPr lang="de-DE" dirty="0" smtClean="0"/>
              <a:t>Informationen für die Verwaltung und Instandhaltung des Projekts.</a:t>
            </a:r>
            <a:endParaRPr lang="it-IT" dirty="0">
              <a:solidFill>
                <a:srgbClr val="FF0000"/>
              </a:solidFill>
            </a:endParaRPr>
          </a:p>
        </p:txBody>
      </p:sp>
      <p:sp>
        <p:nvSpPr>
          <p:cNvPr id="2" name="Segnaposto testo 1"/>
          <p:cNvSpPr>
            <a:spLocks noGrp="1"/>
          </p:cNvSpPr>
          <p:nvPr>
            <p:ph type="body" sz="quarter" idx="10"/>
          </p:nvPr>
        </p:nvSpPr>
        <p:spPr>
          <a:xfrm>
            <a:off x="550863" y="259200"/>
            <a:ext cx="11090275" cy="584775"/>
          </a:xfrm>
        </p:spPr>
        <p:txBody>
          <a:bodyPr/>
          <a:lstStyle/>
          <a:p>
            <a:r>
              <a:rPr lang="de-DE" smtClean="0"/>
              <a:t>Die Vorteile der Einführung von BIM</a:t>
            </a:r>
            <a:endParaRPr lang="it-IT" dirty="0"/>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7" name="Ovale 6"/>
          <p:cNvSpPr/>
          <p:nvPr/>
        </p:nvSpPr>
        <p:spPr>
          <a:xfrm>
            <a:off x="6062344" y="6102000"/>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6" name="Segnaposto numero diapositiva 5"/>
          <p:cNvSpPr>
            <a:spLocks noGrp="1"/>
          </p:cNvSpPr>
          <p:nvPr>
            <p:ph type="sldNum" sz="quarter" idx="4"/>
          </p:nvPr>
        </p:nvSpPr>
        <p:spPr/>
        <p:txBody>
          <a:bodyPr/>
          <a:lstStyle/>
          <a:p>
            <a:r>
              <a:rPr lang="it-IT" smtClean="0"/>
              <a:t>11</a:t>
            </a:r>
            <a:endParaRPr lang="it-IT" dirty="0"/>
          </a:p>
        </p:txBody>
      </p:sp>
      <p:sp>
        <p:nvSpPr>
          <p:cNvPr id="8" name="Triangolo rettangolo 7"/>
          <p:cNvSpPr/>
          <p:nvPr/>
        </p:nvSpPr>
        <p:spPr>
          <a:xfrm rot="10800000">
            <a:off x="11836489" y="0"/>
            <a:ext cx="360000" cy="360000"/>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spTree>
    <p:extLst>
      <p:ext uri="{BB962C8B-B14F-4D97-AF65-F5344CB8AC3E}">
        <p14:creationId xmlns:p14="http://schemas.microsoft.com/office/powerpoint/2010/main" val="2804922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igura a mano libera 3"/>
          <p:cNvSpPr/>
          <p:nvPr/>
        </p:nvSpPr>
        <p:spPr>
          <a:xfrm>
            <a:off x="6547754" y="3307305"/>
            <a:ext cx="1371631" cy="1371631"/>
          </a:xfrm>
          <a:custGeom>
            <a:avLst/>
            <a:gdLst>
              <a:gd name="connsiteX0" fmla="*/ 973590 w 1371631"/>
              <a:gd name="connsiteY0" fmla="*/ 218691 h 1371631"/>
              <a:gd name="connsiteX1" fmla="*/ 1080281 w 1371631"/>
              <a:gd name="connsiteY1" fmla="*/ 129161 h 1371631"/>
              <a:gd name="connsiteX2" fmla="*/ 1165515 w 1371631"/>
              <a:gd name="connsiteY2" fmla="*/ 200681 h 1371631"/>
              <a:gd name="connsiteX3" fmla="*/ 1095872 w 1371631"/>
              <a:gd name="connsiteY3" fmla="*/ 321298 h 1371631"/>
              <a:gd name="connsiteX4" fmla="*/ 1206525 w 1371631"/>
              <a:gd name="connsiteY4" fmla="*/ 512955 h 1371631"/>
              <a:gd name="connsiteX5" fmla="*/ 1345804 w 1371631"/>
              <a:gd name="connsiteY5" fmla="*/ 512951 h 1371631"/>
              <a:gd name="connsiteX6" fmla="*/ 1365125 w 1371631"/>
              <a:gd name="connsiteY6" fmla="*/ 622526 h 1371631"/>
              <a:gd name="connsiteX7" fmla="*/ 1234244 w 1371631"/>
              <a:gd name="connsiteY7" fmla="*/ 670158 h 1371631"/>
              <a:gd name="connsiteX8" fmla="*/ 1195815 w 1371631"/>
              <a:gd name="connsiteY8" fmla="*/ 888102 h 1371631"/>
              <a:gd name="connsiteX9" fmla="*/ 1302511 w 1371631"/>
              <a:gd name="connsiteY9" fmla="*/ 977626 h 1371631"/>
              <a:gd name="connsiteX10" fmla="*/ 1246878 w 1371631"/>
              <a:gd name="connsiteY10" fmla="*/ 1073984 h 1371631"/>
              <a:gd name="connsiteX11" fmla="*/ 1116001 w 1371631"/>
              <a:gd name="connsiteY11" fmla="*/ 1026345 h 1371631"/>
              <a:gd name="connsiteX12" fmla="*/ 946471 w 1371631"/>
              <a:gd name="connsiteY12" fmla="*/ 1168598 h 1371631"/>
              <a:gd name="connsiteX13" fmla="*/ 970659 w 1371631"/>
              <a:gd name="connsiteY13" fmla="*/ 1305759 h 1371631"/>
              <a:gd name="connsiteX14" fmla="*/ 866105 w 1371631"/>
              <a:gd name="connsiteY14" fmla="*/ 1343814 h 1371631"/>
              <a:gd name="connsiteX15" fmla="*/ 796469 w 1371631"/>
              <a:gd name="connsiteY15" fmla="*/ 1223194 h 1371631"/>
              <a:gd name="connsiteX16" fmla="*/ 575163 w 1371631"/>
              <a:gd name="connsiteY16" fmla="*/ 1223194 h 1371631"/>
              <a:gd name="connsiteX17" fmla="*/ 505526 w 1371631"/>
              <a:gd name="connsiteY17" fmla="*/ 1343814 h 1371631"/>
              <a:gd name="connsiteX18" fmla="*/ 400972 w 1371631"/>
              <a:gd name="connsiteY18" fmla="*/ 1305759 h 1371631"/>
              <a:gd name="connsiteX19" fmla="*/ 425161 w 1371631"/>
              <a:gd name="connsiteY19" fmla="*/ 1168598 h 1371631"/>
              <a:gd name="connsiteX20" fmla="*/ 255631 w 1371631"/>
              <a:gd name="connsiteY20" fmla="*/ 1026345 h 1371631"/>
              <a:gd name="connsiteX21" fmla="*/ 124753 w 1371631"/>
              <a:gd name="connsiteY21" fmla="*/ 1073984 h 1371631"/>
              <a:gd name="connsiteX22" fmla="*/ 69120 w 1371631"/>
              <a:gd name="connsiteY22" fmla="*/ 977626 h 1371631"/>
              <a:gd name="connsiteX23" fmla="*/ 175816 w 1371631"/>
              <a:gd name="connsiteY23" fmla="*/ 888102 h 1371631"/>
              <a:gd name="connsiteX24" fmla="*/ 137387 w 1371631"/>
              <a:gd name="connsiteY24" fmla="*/ 670158 h 1371631"/>
              <a:gd name="connsiteX25" fmla="*/ 6506 w 1371631"/>
              <a:gd name="connsiteY25" fmla="*/ 622526 h 1371631"/>
              <a:gd name="connsiteX26" fmla="*/ 25827 w 1371631"/>
              <a:gd name="connsiteY26" fmla="*/ 512951 h 1371631"/>
              <a:gd name="connsiteX27" fmla="*/ 165106 w 1371631"/>
              <a:gd name="connsiteY27" fmla="*/ 512955 h 1371631"/>
              <a:gd name="connsiteX28" fmla="*/ 275759 w 1371631"/>
              <a:gd name="connsiteY28" fmla="*/ 321298 h 1371631"/>
              <a:gd name="connsiteX29" fmla="*/ 206116 w 1371631"/>
              <a:gd name="connsiteY29" fmla="*/ 200681 h 1371631"/>
              <a:gd name="connsiteX30" fmla="*/ 291350 w 1371631"/>
              <a:gd name="connsiteY30" fmla="*/ 129161 h 1371631"/>
              <a:gd name="connsiteX31" fmla="*/ 398041 w 1371631"/>
              <a:gd name="connsiteY31" fmla="*/ 218691 h 1371631"/>
              <a:gd name="connsiteX32" fmla="*/ 606001 w 1371631"/>
              <a:gd name="connsiteY32" fmla="*/ 143000 h 1371631"/>
              <a:gd name="connsiteX33" fmla="*/ 630183 w 1371631"/>
              <a:gd name="connsiteY33" fmla="*/ 5836 h 1371631"/>
              <a:gd name="connsiteX34" fmla="*/ 741448 w 1371631"/>
              <a:gd name="connsiteY34" fmla="*/ 5836 h 1371631"/>
              <a:gd name="connsiteX35" fmla="*/ 765630 w 1371631"/>
              <a:gd name="connsiteY35" fmla="*/ 143000 h 1371631"/>
              <a:gd name="connsiteX36" fmla="*/ 973590 w 1371631"/>
              <a:gd name="connsiteY36" fmla="*/ 218691 h 1371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371631" h="1371631">
                <a:moveTo>
                  <a:pt x="973590" y="218691"/>
                </a:moveTo>
                <a:lnTo>
                  <a:pt x="1080281" y="129161"/>
                </a:lnTo>
                <a:lnTo>
                  <a:pt x="1165515" y="200681"/>
                </a:lnTo>
                <a:lnTo>
                  <a:pt x="1095872" y="321298"/>
                </a:lnTo>
                <a:cubicBezTo>
                  <a:pt x="1145392" y="377004"/>
                  <a:pt x="1183042" y="442216"/>
                  <a:pt x="1206525" y="512955"/>
                </a:cubicBezTo>
                <a:lnTo>
                  <a:pt x="1345804" y="512951"/>
                </a:lnTo>
                <a:lnTo>
                  <a:pt x="1365125" y="622526"/>
                </a:lnTo>
                <a:lnTo>
                  <a:pt x="1234244" y="670158"/>
                </a:lnTo>
                <a:cubicBezTo>
                  <a:pt x="1236371" y="744662"/>
                  <a:pt x="1223295" y="818818"/>
                  <a:pt x="1195815" y="888102"/>
                </a:cubicBezTo>
                <a:lnTo>
                  <a:pt x="1302511" y="977626"/>
                </a:lnTo>
                <a:lnTo>
                  <a:pt x="1246878" y="1073984"/>
                </a:lnTo>
                <a:lnTo>
                  <a:pt x="1116001" y="1026345"/>
                </a:lnTo>
                <a:cubicBezTo>
                  <a:pt x="1069740" y="1084786"/>
                  <a:pt x="1012057" y="1133188"/>
                  <a:pt x="946471" y="1168598"/>
                </a:cubicBezTo>
                <a:lnTo>
                  <a:pt x="970659" y="1305759"/>
                </a:lnTo>
                <a:lnTo>
                  <a:pt x="866105" y="1343814"/>
                </a:lnTo>
                <a:lnTo>
                  <a:pt x="796469" y="1223194"/>
                </a:lnTo>
                <a:cubicBezTo>
                  <a:pt x="723466" y="1238226"/>
                  <a:pt x="648166" y="1238226"/>
                  <a:pt x="575163" y="1223194"/>
                </a:cubicBezTo>
                <a:lnTo>
                  <a:pt x="505526" y="1343814"/>
                </a:lnTo>
                <a:lnTo>
                  <a:pt x="400972" y="1305759"/>
                </a:lnTo>
                <a:lnTo>
                  <a:pt x="425161" y="1168598"/>
                </a:lnTo>
                <a:cubicBezTo>
                  <a:pt x="359575" y="1133188"/>
                  <a:pt x="301892" y="1084786"/>
                  <a:pt x="255631" y="1026345"/>
                </a:cubicBezTo>
                <a:lnTo>
                  <a:pt x="124753" y="1073984"/>
                </a:lnTo>
                <a:lnTo>
                  <a:pt x="69120" y="977626"/>
                </a:lnTo>
                <a:lnTo>
                  <a:pt x="175816" y="888102"/>
                </a:lnTo>
                <a:cubicBezTo>
                  <a:pt x="148335" y="818819"/>
                  <a:pt x="135260" y="744662"/>
                  <a:pt x="137387" y="670158"/>
                </a:cubicBezTo>
                <a:lnTo>
                  <a:pt x="6506" y="622526"/>
                </a:lnTo>
                <a:lnTo>
                  <a:pt x="25827" y="512951"/>
                </a:lnTo>
                <a:lnTo>
                  <a:pt x="165106" y="512955"/>
                </a:lnTo>
                <a:cubicBezTo>
                  <a:pt x="188589" y="442217"/>
                  <a:pt x="226239" y="377005"/>
                  <a:pt x="275759" y="321298"/>
                </a:cubicBezTo>
                <a:lnTo>
                  <a:pt x="206116" y="200681"/>
                </a:lnTo>
                <a:lnTo>
                  <a:pt x="291350" y="129161"/>
                </a:lnTo>
                <a:lnTo>
                  <a:pt x="398041" y="218691"/>
                </a:lnTo>
                <a:cubicBezTo>
                  <a:pt x="461500" y="179597"/>
                  <a:pt x="532259" y="153843"/>
                  <a:pt x="606001" y="143000"/>
                </a:cubicBezTo>
                <a:lnTo>
                  <a:pt x="630183" y="5836"/>
                </a:lnTo>
                <a:lnTo>
                  <a:pt x="741448" y="5836"/>
                </a:lnTo>
                <a:lnTo>
                  <a:pt x="765630" y="143000"/>
                </a:lnTo>
                <a:cubicBezTo>
                  <a:pt x="839372" y="153843"/>
                  <a:pt x="910131" y="179597"/>
                  <a:pt x="973590" y="218691"/>
                </a:cubicBezTo>
                <a:close/>
              </a:path>
            </a:pathLst>
          </a:cu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5919" tIns="331458" rIns="285919" bIns="355446" numCol="1" spcCol="1270" anchor="ctr" anchorCtr="0">
            <a:noAutofit/>
          </a:bodyPr>
          <a:lstStyle/>
          <a:p>
            <a:pPr lvl="0" algn="ctr" defTabSz="355600">
              <a:lnSpc>
                <a:spcPct val="90000"/>
              </a:lnSpc>
              <a:spcBef>
                <a:spcPct val="0"/>
              </a:spcBef>
              <a:spcAft>
                <a:spcPct val="35000"/>
              </a:spcAft>
            </a:pPr>
            <a:r>
              <a:rPr lang="it-IT" sz="1000" b="1" kern="1200" smtClean="0">
                <a:latin typeface="+mj-lt"/>
              </a:rPr>
              <a:t>SOFTWARE</a:t>
            </a:r>
            <a:endParaRPr lang="it-IT" sz="1000" b="1" kern="1200" dirty="0">
              <a:latin typeface="+mj-lt"/>
            </a:endParaRPr>
          </a:p>
        </p:txBody>
      </p:sp>
      <p:sp>
        <p:nvSpPr>
          <p:cNvPr id="6" name="Figura a mano libera 5"/>
          <p:cNvSpPr/>
          <p:nvPr/>
        </p:nvSpPr>
        <p:spPr>
          <a:xfrm>
            <a:off x="5749714" y="2983102"/>
            <a:ext cx="997550" cy="997550"/>
          </a:xfrm>
          <a:custGeom>
            <a:avLst/>
            <a:gdLst>
              <a:gd name="connsiteX0" fmla="*/ 746414 w 997550"/>
              <a:gd name="connsiteY0" fmla="*/ 252654 h 997550"/>
              <a:gd name="connsiteX1" fmla="*/ 893586 w 997550"/>
              <a:gd name="connsiteY1" fmla="*/ 208299 h 997550"/>
              <a:gd name="connsiteX2" fmla="*/ 947740 w 997550"/>
              <a:gd name="connsiteY2" fmla="*/ 302096 h 997550"/>
              <a:gd name="connsiteX3" fmla="*/ 835741 w 997550"/>
              <a:gd name="connsiteY3" fmla="*/ 407374 h 997550"/>
              <a:gd name="connsiteX4" fmla="*/ 835741 w 997550"/>
              <a:gd name="connsiteY4" fmla="*/ 590176 h 997550"/>
              <a:gd name="connsiteX5" fmla="*/ 947740 w 997550"/>
              <a:gd name="connsiteY5" fmla="*/ 695454 h 997550"/>
              <a:gd name="connsiteX6" fmla="*/ 893586 w 997550"/>
              <a:gd name="connsiteY6" fmla="*/ 789251 h 997550"/>
              <a:gd name="connsiteX7" fmla="*/ 746414 w 997550"/>
              <a:gd name="connsiteY7" fmla="*/ 744896 h 997550"/>
              <a:gd name="connsiteX8" fmla="*/ 588103 w 997550"/>
              <a:gd name="connsiteY8" fmla="*/ 836297 h 997550"/>
              <a:gd name="connsiteX9" fmla="*/ 552929 w 997550"/>
              <a:gd name="connsiteY9" fmla="*/ 985929 h 997550"/>
              <a:gd name="connsiteX10" fmla="*/ 444621 w 997550"/>
              <a:gd name="connsiteY10" fmla="*/ 985929 h 997550"/>
              <a:gd name="connsiteX11" fmla="*/ 409447 w 997550"/>
              <a:gd name="connsiteY11" fmla="*/ 836297 h 997550"/>
              <a:gd name="connsiteX12" fmla="*/ 251136 w 997550"/>
              <a:gd name="connsiteY12" fmla="*/ 744896 h 997550"/>
              <a:gd name="connsiteX13" fmla="*/ 103964 w 997550"/>
              <a:gd name="connsiteY13" fmla="*/ 789251 h 997550"/>
              <a:gd name="connsiteX14" fmla="*/ 49810 w 997550"/>
              <a:gd name="connsiteY14" fmla="*/ 695454 h 997550"/>
              <a:gd name="connsiteX15" fmla="*/ 161809 w 997550"/>
              <a:gd name="connsiteY15" fmla="*/ 590176 h 997550"/>
              <a:gd name="connsiteX16" fmla="*/ 161809 w 997550"/>
              <a:gd name="connsiteY16" fmla="*/ 407374 h 997550"/>
              <a:gd name="connsiteX17" fmla="*/ 49810 w 997550"/>
              <a:gd name="connsiteY17" fmla="*/ 302096 h 997550"/>
              <a:gd name="connsiteX18" fmla="*/ 103964 w 997550"/>
              <a:gd name="connsiteY18" fmla="*/ 208299 h 997550"/>
              <a:gd name="connsiteX19" fmla="*/ 251136 w 997550"/>
              <a:gd name="connsiteY19" fmla="*/ 252654 h 997550"/>
              <a:gd name="connsiteX20" fmla="*/ 409447 w 997550"/>
              <a:gd name="connsiteY20" fmla="*/ 161253 h 997550"/>
              <a:gd name="connsiteX21" fmla="*/ 444621 w 997550"/>
              <a:gd name="connsiteY21" fmla="*/ 11621 h 997550"/>
              <a:gd name="connsiteX22" fmla="*/ 552929 w 997550"/>
              <a:gd name="connsiteY22" fmla="*/ 11621 h 997550"/>
              <a:gd name="connsiteX23" fmla="*/ 588103 w 997550"/>
              <a:gd name="connsiteY23" fmla="*/ 161253 h 997550"/>
              <a:gd name="connsiteX24" fmla="*/ 746414 w 997550"/>
              <a:gd name="connsiteY24" fmla="*/ 252654 h 99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97550" h="997550">
                <a:moveTo>
                  <a:pt x="746414" y="252654"/>
                </a:moveTo>
                <a:lnTo>
                  <a:pt x="893586" y="208299"/>
                </a:lnTo>
                <a:lnTo>
                  <a:pt x="947740" y="302096"/>
                </a:lnTo>
                <a:lnTo>
                  <a:pt x="835741" y="407374"/>
                </a:lnTo>
                <a:cubicBezTo>
                  <a:pt x="851976" y="467227"/>
                  <a:pt x="851976" y="530324"/>
                  <a:pt x="835741" y="590176"/>
                </a:cubicBezTo>
                <a:lnTo>
                  <a:pt x="947740" y="695454"/>
                </a:lnTo>
                <a:lnTo>
                  <a:pt x="893586" y="789251"/>
                </a:lnTo>
                <a:lnTo>
                  <a:pt x="746414" y="744896"/>
                </a:lnTo>
                <a:cubicBezTo>
                  <a:pt x="702697" y="788882"/>
                  <a:pt x="648054" y="820431"/>
                  <a:pt x="588103" y="836297"/>
                </a:cubicBezTo>
                <a:lnTo>
                  <a:pt x="552929" y="985929"/>
                </a:lnTo>
                <a:lnTo>
                  <a:pt x="444621" y="985929"/>
                </a:lnTo>
                <a:lnTo>
                  <a:pt x="409447" y="836297"/>
                </a:lnTo>
                <a:cubicBezTo>
                  <a:pt x="349496" y="820430"/>
                  <a:pt x="294852" y="788882"/>
                  <a:pt x="251136" y="744896"/>
                </a:cubicBezTo>
                <a:lnTo>
                  <a:pt x="103964" y="789251"/>
                </a:lnTo>
                <a:lnTo>
                  <a:pt x="49810" y="695454"/>
                </a:lnTo>
                <a:lnTo>
                  <a:pt x="161809" y="590176"/>
                </a:lnTo>
                <a:cubicBezTo>
                  <a:pt x="145574" y="530323"/>
                  <a:pt x="145574" y="467226"/>
                  <a:pt x="161809" y="407374"/>
                </a:cubicBezTo>
                <a:lnTo>
                  <a:pt x="49810" y="302096"/>
                </a:lnTo>
                <a:lnTo>
                  <a:pt x="103964" y="208299"/>
                </a:lnTo>
                <a:lnTo>
                  <a:pt x="251136" y="252654"/>
                </a:lnTo>
                <a:cubicBezTo>
                  <a:pt x="294853" y="208668"/>
                  <a:pt x="349496" y="177119"/>
                  <a:pt x="409447" y="161253"/>
                </a:cubicBezTo>
                <a:lnTo>
                  <a:pt x="444621" y="11621"/>
                </a:lnTo>
                <a:lnTo>
                  <a:pt x="552929" y="11621"/>
                </a:lnTo>
                <a:lnTo>
                  <a:pt x="588103" y="161253"/>
                </a:lnTo>
                <a:cubicBezTo>
                  <a:pt x="648054" y="177120"/>
                  <a:pt x="702698" y="208668"/>
                  <a:pt x="746414" y="252654"/>
                </a:cubicBezTo>
                <a:close/>
              </a:path>
            </a:pathLst>
          </a:cu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61296" tIns="262814" rIns="261296" bIns="262814" numCol="1" spcCol="1270" anchor="ctr" anchorCtr="0">
            <a:noAutofit/>
          </a:bodyPr>
          <a:lstStyle/>
          <a:p>
            <a:pPr lvl="0" algn="ctr" defTabSz="355600">
              <a:lnSpc>
                <a:spcPct val="90000"/>
              </a:lnSpc>
              <a:spcBef>
                <a:spcPct val="0"/>
              </a:spcBef>
              <a:spcAft>
                <a:spcPct val="35000"/>
              </a:spcAft>
            </a:pPr>
            <a:r>
              <a:rPr lang="it-IT" sz="600" b="1" kern="1200" smtClean="0">
                <a:latin typeface="+mj-lt"/>
              </a:rPr>
              <a:t>PROZESSE</a:t>
            </a:r>
            <a:endParaRPr lang="it-IT" sz="600" b="1" kern="1200" dirty="0">
              <a:latin typeface="+mj-lt"/>
            </a:endParaRPr>
          </a:p>
        </p:txBody>
      </p:sp>
      <p:sp>
        <p:nvSpPr>
          <p:cNvPr id="9" name="Figura a mano libera 8"/>
          <p:cNvSpPr/>
          <p:nvPr/>
        </p:nvSpPr>
        <p:spPr>
          <a:xfrm>
            <a:off x="6198611" y="2185061"/>
            <a:ext cx="1197061" cy="1197061"/>
          </a:xfrm>
          <a:custGeom>
            <a:avLst/>
            <a:gdLst>
              <a:gd name="connsiteX0" fmla="*/ 731333 w 977395"/>
              <a:gd name="connsiteY0" fmla="*/ 247549 h 977395"/>
              <a:gd name="connsiteX1" fmla="*/ 875532 w 977395"/>
              <a:gd name="connsiteY1" fmla="*/ 204090 h 977395"/>
              <a:gd name="connsiteX2" fmla="*/ 928592 w 977395"/>
              <a:gd name="connsiteY2" fmla="*/ 295993 h 977395"/>
              <a:gd name="connsiteX3" fmla="*/ 818856 w 977395"/>
              <a:gd name="connsiteY3" fmla="*/ 399143 h 977395"/>
              <a:gd name="connsiteX4" fmla="*/ 818856 w 977395"/>
              <a:gd name="connsiteY4" fmla="*/ 578252 h 977395"/>
              <a:gd name="connsiteX5" fmla="*/ 928592 w 977395"/>
              <a:gd name="connsiteY5" fmla="*/ 681402 h 977395"/>
              <a:gd name="connsiteX6" fmla="*/ 875532 w 977395"/>
              <a:gd name="connsiteY6" fmla="*/ 773305 h 977395"/>
              <a:gd name="connsiteX7" fmla="*/ 731333 w 977395"/>
              <a:gd name="connsiteY7" fmla="*/ 729846 h 977395"/>
              <a:gd name="connsiteX8" fmla="*/ 576220 w 977395"/>
              <a:gd name="connsiteY8" fmla="*/ 819400 h 977395"/>
              <a:gd name="connsiteX9" fmla="*/ 541757 w 977395"/>
              <a:gd name="connsiteY9" fmla="*/ 966009 h 977395"/>
              <a:gd name="connsiteX10" fmla="*/ 435638 w 977395"/>
              <a:gd name="connsiteY10" fmla="*/ 966009 h 977395"/>
              <a:gd name="connsiteX11" fmla="*/ 401175 w 977395"/>
              <a:gd name="connsiteY11" fmla="*/ 819400 h 977395"/>
              <a:gd name="connsiteX12" fmla="*/ 246062 w 977395"/>
              <a:gd name="connsiteY12" fmla="*/ 729846 h 977395"/>
              <a:gd name="connsiteX13" fmla="*/ 101863 w 977395"/>
              <a:gd name="connsiteY13" fmla="*/ 773305 h 977395"/>
              <a:gd name="connsiteX14" fmla="*/ 48803 w 977395"/>
              <a:gd name="connsiteY14" fmla="*/ 681402 h 977395"/>
              <a:gd name="connsiteX15" fmla="*/ 158539 w 977395"/>
              <a:gd name="connsiteY15" fmla="*/ 578252 h 977395"/>
              <a:gd name="connsiteX16" fmla="*/ 158539 w 977395"/>
              <a:gd name="connsiteY16" fmla="*/ 399143 h 977395"/>
              <a:gd name="connsiteX17" fmla="*/ 48803 w 977395"/>
              <a:gd name="connsiteY17" fmla="*/ 295993 h 977395"/>
              <a:gd name="connsiteX18" fmla="*/ 101863 w 977395"/>
              <a:gd name="connsiteY18" fmla="*/ 204090 h 977395"/>
              <a:gd name="connsiteX19" fmla="*/ 246062 w 977395"/>
              <a:gd name="connsiteY19" fmla="*/ 247549 h 977395"/>
              <a:gd name="connsiteX20" fmla="*/ 401175 w 977395"/>
              <a:gd name="connsiteY20" fmla="*/ 157995 h 977395"/>
              <a:gd name="connsiteX21" fmla="*/ 435638 w 977395"/>
              <a:gd name="connsiteY21" fmla="*/ 11386 h 977395"/>
              <a:gd name="connsiteX22" fmla="*/ 541757 w 977395"/>
              <a:gd name="connsiteY22" fmla="*/ 11386 h 977395"/>
              <a:gd name="connsiteX23" fmla="*/ 576220 w 977395"/>
              <a:gd name="connsiteY23" fmla="*/ 157995 h 977395"/>
              <a:gd name="connsiteX24" fmla="*/ 731333 w 977395"/>
              <a:gd name="connsiteY24" fmla="*/ 247549 h 977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77395" h="977395">
                <a:moveTo>
                  <a:pt x="629097" y="247235"/>
                </a:moveTo>
                <a:lnTo>
                  <a:pt x="733639" y="182487"/>
                </a:lnTo>
                <a:lnTo>
                  <a:pt x="794908" y="243756"/>
                </a:lnTo>
                <a:lnTo>
                  <a:pt x="730160" y="348298"/>
                </a:lnTo>
                <a:cubicBezTo>
                  <a:pt x="755098" y="391186"/>
                  <a:pt x="768163" y="439944"/>
                  <a:pt x="768010" y="489556"/>
                </a:cubicBezTo>
                <a:lnTo>
                  <a:pt x="876354" y="547718"/>
                </a:lnTo>
                <a:lnTo>
                  <a:pt x="853928" y="631412"/>
                </a:lnTo>
                <a:lnTo>
                  <a:pt x="731018" y="627610"/>
                </a:lnTo>
                <a:cubicBezTo>
                  <a:pt x="706345" y="670651"/>
                  <a:pt x="670651" y="706344"/>
                  <a:pt x="627610" y="731018"/>
                </a:cubicBezTo>
                <a:lnTo>
                  <a:pt x="631412" y="853928"/>
                </a:lnTo>
                <a:lnTo>
                  <a:pt x="547719" y="876354"/>
                </a:lnTo>
                <a:lnTo>
                  <a:pt x="489556" y="768010"/>
                </a:lnTo>
                <a:cubicBezTo>
                  <a:pt x="439944" y="768162"/>
                  <a:pt x="391187" y="755098"/>
                  <a:pt x="348298" y="730160"/>
                </a:cubicBezTo>
                <a:lnTo>
                  <a:pt x="243756" y="794908"/>
                </a:lnTo>
                <a:lnTo>
                  <a:pt x="182487" y="733639"/>
                </a:lnTo>
                <a:lnTo>
                  <a:pt x="247235" y="629097"/>
                </a:lnTo>
                <a:cubicBezTo>
                  <a:pt x="222297" y="586209"/>
                  <a:pt x="209232" y="537451"/>
                  <a:pt x="209385" y="487839"/>
                </a:cubicBezTo>
                <a:lnTo>
                  <a:pt x="101041" y="429677"/>
                </a:lnTo>
                <a:lnTo>
                  <a:pt x="123467" y="345983"/>
                </a:lnTo>
                <a:lnTo>
                  <a:pt x="246377" y="349785"/>
                </a:lnTo>
                <a:cubicBezTo>
                  <a:pt x="271050" y="306744"/>
                  <a:pt x="306744" y="271051"/>
                  <a:pt x="349785" y="246377"/>
                </a:cubicBezTo>
                <a:lnTo>
                  <a:pt x="345983" y="123467"/>
                </a:lnTo>
                <a:lnTo>
                  <a:pt x="429676" y="101041"/>
                </a:lnTo>
                <a:lnTo>
                  <a:pt x="487839" y="209385"/>
                </a:lnTo>
                <a:cubicBezTo>
                  <a:pt x="537451" y="209233"/>
                  <a:pt x="586208" y="222297"/>
                  <a:pt x="629097" y="247235"/>
                </a:cubicBezTo>
                <a:close/>
              </a:path>
            </a:pathLst>
          </a:cu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34365" tIns="334364" rIns="334364" bIns="334365" numCol="1" spcCol="1270" anchor="ctr" anchorCtr="0">
            <a:noAutofit/>
          </a:bodyPr>
          <a:lstStyle/>
          <a:p>
            <a:pPr lvl="0" algn="ctr" defTabSz="355600">
              <a:lnSpc>
                <a:spcPct val="90000"/>
              </a:lnSpc>
              <a:spcBef>
                <a:spcPct val="0"/>
              </a:spcBef>
              <a:spcAft>
                <a:spcPct val="35000"/>
              </a:spcAft>
            </a:pPr>
            <a:r>
              <a:rPr lang="it-IT" sz="700" b="1" kern="1200" smtClean="0">
                <a:latin typeface="+mj-lt"/>
              </a:rPr>
              <a:t>MENSCHEN</a:t>
            </a:r>
            <a:endParaRPr lang="it-IT" sz="700" b="1" kern="1200" dirty="0">
              <a:latin typeface="+mj-lt"/>
            </a:endParaRPr>
          </a:p>
        </p:txBody>
      </p:sp>
      <p:grpSp>
        <p:nvGrpSpPr>
          <p:cNvPr id="14" name="Gruppo 13"/>
          <p:cNvGrpSpPr/>
          <p:nvPr/>
        </p:nvGrpSpPr>
        <p:grpSpPr>
          <a:xfrm>
            <a:off x="5573050" y="2088106"/>
            <a:ext cx="2607315" cy="2777729"/>
            <a:chOff x="5573050" y="2088106"/>
            <a:chExt cx="2607315" cy="2777729"/>
          </a:xfrm>
        </p:grpSpPr>
        <p:sp>
          <p:nvSpPr>
            <p:cNvPr id="10" name="Freccia ad arco 9"/>
            <p:cNvSpPr/>
            <p:nvPr/>
          </p:nvSpPr>
          <p:spPr>
            <a:xfrm>
              <a:off x="6424677" y="3110147"/>
              <a:ext cx="1755688" cy="1755688"/>
            </a:xfrm>
            <a:prstGeom prst="circularArrow">
              <a:avLst>
                <a:gd name="adj1" fmla="val 4688"/>
                <a:gd name="adj2" fmla="val 299029"/>
                <a:gd name="adj3" fmla="val 2454186"/>
                <a:gd name="adj4" fmla="val 16001912"/>
                <a:gd name="adj5" fmla="val 5469"/>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1" name="Forma 10"/>
            <p:cNvSpPr/>
            <p:nvPr/>
          </p:nvSpPr>
          <p:spPr>
            <a:xfrm>
              <a:off x="5573050" y="2769679"/>
              <a:ext cx="1275617" cy="1275617"/>
            </a:xfrm>
            <a:prstGeom prst="leftCircularArrow">
              <a:avLst>
                <a:gd name="adj1" fmla="val 6452"/>
                <a:gd name="adj2" fmla="val 429999"/>
                <a:gd name="adj3" fmla="val 10489124"/>
                <a:gd name="adj4" fmla="val 14837806"/>
                <a:gd name="adj5" fmla="val 7527"/>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2" name="Freccia ad arco 11"/>
            <p:cNvSpPr/>
            <p:nvPr/>
          </p:nvSpPr>
          <p:spPr>
            <a:xfrm>
              <a:off x="6082362" y="2088106"/>
              <a:ext cx="1375372" cy="1375372"/>
            </a:xfrm>
            <a:prstGeom prst="circularArrow">
              <a:avLst>
                <a:gd name="adj1" fmla="val 5984"/>
                <a:gd name="adj2" fmla="val 394124"/>
                <a:gd name="adj3" fmla="val 13313824"/>
                <a:gd name="adj4" fmla="val 10508221"/>
                <a:gd name="adj5" fmla="val 6981"/>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sp>
        <p:nvSpPr>
          <p:cNvPr id="7" name="Segnaposto testo 6"/>
          <p:cNvSpPr>
            <a:spLocks noGrp="1"/>
          </p:cNvSpPr>
          <p:nvPr>
            <p:ph type="body" sz="quarter" idx="10"/>
          </p:nvPr>
        </p:nvSpPr>
        <p:spPr>
          <a:xfrm>
            <a:off x="550863" y="259200"/>
            <a:ext cx="11090275" cy="584775"/>
          </a:xfrm>
        </p:spPr>
        <p:txBody>
          <a:bodyPr/>
          <a:lstStyle/>
          <a:p>
            <a:r>
              <a:rPr lang="it-IT" smtClean="0"/>
              <a:t>Welche Lösung</a:t>
            </a:r>
            <a:endParaRPr lang="it-IT" dirty="0"/>
          </a:p>
        </p:txBody>
      </p:sp>
      <p:sp>
        <p:nvSpPr>
          <p:cNvPr id="5" name="Segnaposto piè di pagina 4"/>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13" name="Figura a mano libera 12"/>
          <p:cNvSpPr>
            <a:spLocks noChangeAspect="1"/>
          </p:cNvSpPr>
          <p:nvPr/>
        </p:nvSpPr>
        <p:spPr>
          <a:xfrm>
            <a:off x="1575987" y="2356200"/>
            <a:ext cx="2145791" cy="2145600"/>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accent1"/>
          </a:solidFill>
          <a:ln w="117475">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it-IT" sz="1400" b="1" kern="1200" smtClean="0">
                <a:latin typeface="Segoe UI" panose="020B0502040204020203" pitchFamily="34" charset="0"/>
                <a:cs typeface="Segoe UI" panose="020B0502040204020203" pitchFamily="34" charset="0"/>
              </a:rPr>
              <a:t>DESIGN</a:t>
            </a:r>
            <a:endParaRPr lang="it-IT" sz="1400" b="1" kern="1200" dirty="0" smtClean="0">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de-DE" sz="1400" smtClean="0">
                <a:latin typeface="Segoe UI" panose="020B0502040204020203" pitchFamily="34" charset="0"/>
                <a:cs typeface="Segoe UI" panose="020B0502040204020203" pitchFamily="34" charset="0"/>
              </a:rPr>
              <a:t>Planung von Straßen und Schienenwegen</a:t>
            </a:r>
            <a:endParaRPr lang="it-IT" sz="1400" kern="1200" dirty="0" smtClean="0">
              <a:latin typeface="Segoe UI" panose="020B0502040204020203" pitchFamily="34" charset="0"/>
              <a:cs typeface="Segoe UI" panose="020B0502040204020203" pitchFamily="34" charset="0"/>
            </a:endParaRPr>
          </a:p>
        </p:txBody>
      </p:sp>
      <p:pic>
        <p:nvPicPr>
          <p:cNvPr id="19" name="Immagin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59426" y="2915599"/>
            <a:ext cx="784046" cy="955385"/>
          </a:xfrm>
          <a:prstGeom prst="rect">
            <a:avLst/>
          </a:prstGeom>
        </p:spPr>
      </p:pic>
      <p:sp>
        <p:nvSpPr>
          <p:cNvPr id="20" name="Rettangolo 19"/>
          <p:cNvSpPr/>
          <p:nvPr/>
        </p:nvSpPr>
        <p:spPr>
          <a:xfrm>
            <a:off x="4265919" y="2185062"/>
            <a:ext cx="54000" cy="25056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1" name="Rettangolo 20"/>
          <p:cNvSpPr/>
          <p:nvPr/>
        </p:nvSpPr>
        <p:spPr>
          <a:xfrm>
            <a:off x="9011627" y="2177270"/>
            <a:ext cx="54000" cy="25128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22" name="Immagine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15215" y="2583000"/>
            <a:ext cx="1377329" cy="1692000"/>
          </a:xfrm>
          <a:prstGeom prst="rect">
            <a:avLst/>
          </a:prstGeom>
        </p:spPr>
      </p:pic>
      <p:sp>
        <p:nvSpPr>
          <p:cNvPr id="24" name="Ovale 23"/>
          <p:cNvSpPr/>
          <p:nvPr/>
        </p:nvSpPr>
        <p:spPr>
          <a:xfrm>
            <a:off x="6062344" y="6102000"/>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26" name="Immagine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064552" y="3080809"/>
            <a:ext cx="586800" cy="696383"/>
          </a:xfrm>
          <a:prstGeom prst="rect">
            <a:avLst/>
          </a:prstGeom>
        </p:spPr>
      </p:pic>
      <p:sp>
        <p:nvSpPr>
          <p:cNvPr id="8" name="Freccia a destra 7"/>
          <p:cNvSpPr/>
          <p:nvPr/>
        </p:nvSpPr>
        <p:spPr>
          <a:xfrm>
            <a:off x="9229685" y="3243600"/>
            <a:ext cx="351069" cy="370800"/>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6" name="Freccia a destra 35"/>
          <p:cNvSpPr/>
          <p:nvPr/>
        </p:nvSpPr>
        <p:spPr>
          <a:xfrm>
            <a:off x="3764985" y="3252463"/>
            <a:ext cx="351069" cy="370800"/>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 name="Segnaposto numero diapositiva 1"/>
          <p:cNvSpPr>
            <a:spLocks noGrp="1"/>
          </p:cNvSpPr>
          <p:nvPr>
            <p:ph type="sldNum" sz="quarter" idx="4"/>
          </p:nvPr>
        </p:nvSpPr>
        <p:spPr/>
        <p:txBody>
          <a:bodyPr/>
          <a:lstStyle/>
          <a:p>
            <a:r>
              <a:rPr lang="it-IT" smtClean="0"/>
              <a:t>12</a:t>
            </a:r>
            <a:endParaRPr lang="it-IT" dirty="0"/>
          </a:p>
        </p:txBody>
      </p:sp>
      <p:sp>
        <p:nvSpPr>
          <p:cNvPr id="23" name="Triangolo rettangolo 22"/>
          <p:cNvSpPr/>
          <p:nvPr/>
        </p:nvSpPr>
        <p:spPr>
          <a:xfrm rot="10800000">
            <a:off x="11836489" y="0"/>
            <a:ext cx="360000" cy="360000"/>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spTree>
    <p:extLst>
      <p:ext uri="{BB962C8B-B14F-4D97-AF65-F5344CB8AC3E}">
        <p14:creationId xmlns:p14="http://schemas.microsoft.com/office/powerpoint/2010/main" val="1572494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contenuto 6"/>
          <p:cNvSpPr>
            <a:spLocks noGrp="1"/>
          </p:cNvSpPr>
          <p:nvPr>
            <p:ph idx="1"/>
          </p:nvPr>
        </p:nvSpPr>
        <p:spPr/>
        <p:txBody>
          <a:bodyPr/>
          <a:lstStyle/>
          <a:p>
            <a:r>
              <a:rPr lang="de-DE" dirty="0" smtClean="0"/>
              <a:t>Wir analysieren drei BIM-Workflows in der Infrastrukturplanung.</a:t>
            </a:r>
            <a:endParaRPr lang="it-IT" dirty="0" smtClean="0"/>
          </a:p>
          <a:p>
            <a:pPr marL="457200" indent="-457200">
              <a:buFont typeface="+mj-lt"/>
              <a:buAutoNum type="arabicPeriod"/>
            </a:pPr>
            <a:r>
              <a:rPr lang="de-DE" b="1" dirty="0" smtClean="0"/>
              <a:t>Externe </a:t>
            </a:r>
            <a:r>
              <a:rPr lang="de-DE" b="1" dirty="0" err="1" smtClean="0"/>
              <a:t>BIMization</a:t>
            </a:r>
            <a:r>
              <a:rPr lang="de-DE" b="1" dirty="0" smtClean="0"/>
              <a:t>: BIM wird extern vorgenommen</a:t>
            </a:r>
            <a:br>
              <a:rPr lang="de-DE" b="1" dirty="0" smtClean="0"/>
            </a:br>
            <a:r>
              <a:rPr lang="de-DE" dirty="0" smtClean="0"/>
              <a:t>Aus den Projektunterlagen erstellt eine außenstehende Person das Informationsmodell.</a:t>
            </a:r>
            <a:br>
              <a:rPr lang="de-DE" dirty="0" smtClean="0"/>
            </a:br>
            <a:r>
              <a:rPr lang="de-DE" dirty="0" smtClean="0"/>
              <a:t>Die Informationsmodellierung wird von der Planung getrennt und ausgelagert.</a:t>
            </a:r>
            <a:endParaRPr lang="it-IT" dirty="0" smtClean="0"/>
          </a:p>
          <a:p>
            <a:pPr marL="457200" indent="-457200">
              <a:buFont typeface="+mj-lt"/>
              <a:buAutoNum type="arabicPeriod"/>
            </a:pPr>
            <a:r>
              <a:rPr lang="de-DE" b="1" dirty="0" smtClean="0"/>
              <a:t>Interne </a:t>
            </a:r>
            <a:r>
              <a:rPr lang="de-DE" b="1" dirty="0" err="1" smtClean="0"/>
              <a:t>BIMization</a:t>
            </a:r>
            <a:r>
              <a:rPr lang="de-DE" b="1" dirty="0" smtClean="0"/>
              <a:t>: BIM wird separat durchgeführt</a:t>
            </a:r>
            <a:br>
              <a:rPr lang="de-DE" b="1" dirty="0" smtClean="0"/>
            </a:br>
            <a:r>
              <a:rPr lang="de-DE" dirty="0" smtClean="0"/>
              <a:t>Das Informationsmodell wird separat mit einer unterschiedlichen Software, z.B. für Architektur, erstellt. </a:t>
            </a:r>
            <a:br>
              <a:rPr lang="de-DE" dirty="0" smtClean="0"/>
            </a:br>
            <a:r>
              <a:rPr lang="de-DE" dirty="0" smtClean="0"/>
              <a:t>Die Informationsmodellierung ist von der Planung getrennt und wird hausintern durchgeführt.</a:t>
            </a:r>
            <a:endParaRPr lang="it-IT" dirty="0"/>
          </a:p>
          <a:p>
            <a:pPr marL="457200" indent="-457200">
              <a:buFont typeface="+mj-lt"/>
              <a:buAutoNum type="arabicPeriod"/>
            </a:pPr>
            <a:r>
              <a:rPr lang="de-DE" b="1" dirty="0" smtClean="0"/>
              <a:t>Planung in </a:t>
            </a:r>
            <a:r>
              <a:rPr lang="de-DE" b="1" dirty="0" err="1" smtClean="0"/>
              <a:t>openBIM</a:t>
            </a:r>
            <a:r>
              <a:rPr lang="de-DE" b="1" dirty="0" smtClean="0"/>
              <a:t>: Planung findet in BIM mit IFC statt</a:t>
            </a:r>
            <a:br>
              <a:rPr lang="de-DE" b="1" dirty="0" smtClean="0"/>
            </a:br>
            <a:r>
              <a:rPr lang="de-DE" dirty="0" smtClean="0"/>
              <a:t>Die Software für die Planung ist eine BIM-Software zur Erstellung von IFC</a:t>
            </a:r>
            <a:br>
              <a:rPr lang="de-DE" dirty="0" smtClean="0"/>
            </a:br>
            <a:r>
              <a:rPr lang="de-DE" dirty="0" smtClean="0"/>
              <a:t>Planung und Informationsmodellierung werden im selben Prozess durchgeführt.</a:t>
            </a:r>
            <a:endParaRPr lang="it-IT" dirty="0"/>
          </a:p>
        </p:txBody>
      </p:sp>
      <p:sp>
        <p:nvSpPr>
          <p:cNvPr id="8" name="Segnaposto testo 7"/>
          <p:cNvSpPr>
            <a:spLocks noGrp="1"/>
          </p:cNvSpPr>
          <p:nvPr>
            <p:ph type="body" sz="quarter" idx="10"/>
          </p:nvPr>
        </p:nvSpPr>
        <p:spPr>
          <a:xfrm>
            <a:off x="550863" y="260350"/>
            <a:ext cx="11090275" cy="584775"/>
          </a:xfrm>
        </p:spPr>
        <p:txBody>
          <a:bodyPr/>
          <a:lstStyle/>
          <a:p>
            <a:r>
              <a:rPr lang="de-DE" smtClean="0"/>
              <a:t>Die 3 Workflows für Infrastrukturplanungen</a:t>
            </a:r>
            <a:endParaRPr lang="it-IT" dirty="0"/>
          </a:p>
        </p:txBody>
      </p:sp>
      <p:sp>
        <p:nvSpPr>
          <p:cNvPr id="5" name="Segnaposto piè di pagina 4"/>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9" name="Ovale 8"/>
          <p:cNvSpPr/>
          <p:nvPr/>
        </p:nvSpPr>
        <p:spPr>
          <a:xfrm>
            <a:off x="6062344" y="6103166"/>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 name="Segnaposto numero diapositiva 2"/>
          <p:cNvSpPr>
            <a:spLocks noGrp="1"/>
          </p:cNvSpPr>
          <p:nvPr>
            <p:ph type="sldNum" sz="quarter" idx="4"/>
          </p:nvPr>
        </p:nvSpPr>
        <p:spPr/>
        <p:txBody>
          <a:bodyPr/>
          <a:lstStyle/>
          <a:p>
            <a:r>
              <a:rPr lang="it-IT" smtClean="0"/>
              <a:t>13</a:t>
            </a:r>
            <a:endParaRPr lang="it-IT" dirty="0"/>
          </a:p>
        </p:txBody>
      </p:sp>
      <p:sp>
        <p:nvSpPr>
          <p:cNvPr id="10" name="Triangolo rettangolo 9"/>
          <p:cNvSpPr/>
          <p:nvPr/>
        </p:nvSpPr>
        <p:spPr>
          <a:xfrm rot="10800000">
            <a:off x="11836489" y="0"/>
            <a:ext cx="360000" cy="360000"/>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spTree>
    <p:extLst>
      <p:ext uri="{BB962C8B-B14F-4D97-AF65-F5344CB8AC3E}">
        <p14:creationId xmlns:p14="http://schemas.microsoft.com/office/powerpoint/2010/main" val="3534958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fade">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Effect transition="in" filter="fade">
                                      <p:cBhvr>
                                        <p:cTn id="17" dur="500"/>
                                        <p:tgtEl>
                                          <p:spTgt spid="7">
                                            <p:txEl>
                                              <p:pRg st="3" end="3"/>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testo 5"/>
          <p:cNvSpPr>
            <a:spLocks noGrp="1"/>
          </p:cNvSpPr>
          <p:nvPr>
            <p:ph type="body" sz="quarter" idx="10"/>
          </p:nvPr>
        </p:nvSpPr>
        <p:spPr>
          <a:xfrm>
            <a:off x="550863" y="260350"/>
            <a:ext cx="11090275" cy="584775"/>
          </a:xfrm>
        </p:spPr>
        <p:txBody>
          <a:bodyPr/>
          <a:lstStyle/>
          <a:p>
            <a:r>
              <a:rPr lang="de-DE" smtClean="0"/>
              <a:t>Auf externe BIMization ausgerichteter Workflow</a:t>
            </a:r>
            <a:endParaRPr lang="it-IT" dirty="0"/>
          </a:p>
        </p:txBody>
      </p:sp>
      <p:sp>
        <p:nvSpPr>
          <p:cNvPr id="4" name="Segnaposto piè di pagina 3"/>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7" name="Oval 22"/>
          <p:cNvSpPr/>
          <p:nvPr/>
        </p:nvSpPr>
        <p:spPr>
          <a:xfrm>
            <a:off x="2944800" y="2649600"/>
            <a:ext cx="944566" cy="9445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800" dirty="0">
              <a:solidFill>
                <a:schemeClr val="tx1"/>
              </a:solidFill>
              <a:latin typeface="Segoe UI" panose="020B0502040204020203" pitchFamily="34" charset="0"/>
              <a:cs typeface="Segoe UI" panose="020B0502040204020203" pitchFamily="34" charset="0"/>
            </a:endParaRPr>
          </a:p>
        </p:txBody>
      </p:sp>
      <p:sp>
        <p:nvSpPr>
          <p:cNvPr id="8" name="Oval 22"/>
          <p:cNvSpPr/>
          <p:nvPr/>
        </p:nvSpPr>
        <p:spPr>
          <a:xfrm>
            <a:off x="5335200" y="2649600"/>
            <a:ext cx="944566" cy="9445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800" dirty="0">
              <a:solidFill>
                <a:schemeClr val="tx1"/>
              </a:solidFill>
              <a:latin typeface="Segoe UI" panose="020B0502040204020203" pitchFamily="34" charset="0"/>
              <a:cs typeface="Segoe UI" panose="020B0502040204020203" pitchFamily="34" charset="0"/>
            </a:endParaRPr>
          </a:p>
        </p:txBody>
      </p:sp>
      <p:sp>
        <p:nvSpPr>
          <p:cNvPr id="10" name="Oval 22"/>
          <p:cNvSpPr/>
          <p:nvPr/>
        </p:nvSpPr>
        <p:spPr>
          <a:xfrm>
            <a:off x="10119600" y="2649600"/>
            <a:ext cx="944566" cy="9445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800" dirty="0">
              <a:solidFill>
                <a:schemeClr val="tx1"/>
              </a:solidFill>
              <a:latin typeface="Segoe UI" panose="020B0502040204020203" pitchFamily="34" charset="0"/>
              <a:cs typeface="Segoe UI" panose="020B0502040204020203" pitchFamily="34" charset="0"/>
            </a:endParaRPr>
          </a:p>
        </p:txBody>
      </p:sp>
      <p:sp>
        <p:nvSpPr>
          <p:cNvPr id="11" name="Oval 22"/>
          <p:cNvSpPr/>
          <p:nvPr/>
        </p:nvSpPr>
        <p:spPr>
          <a:xfrm>
            <a:off x="550800" y="2649600"/>
            <a:ext cx="944566" cy="9445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800" dirty="0">
              <a:solidFill>
                <a:schemeClr val="tx1"/>
              </a:solidFill>
              <a:latin typeface="Segoe UI" panose="020B0502040204020203" pitchFamily="34" charset="0"/>
              <a:cs typeface="Segoe UI" panose="020B0502040204020203" pitchFamily="34" charset="0"/>
            </a:endParaRPr>
          </a:p>
        </p:txBody>
      </p:sp>
      <p:grpSp>
        <p:nvGrpSpPr>
          <p:cNvPr id="12" name="Group 1"/>
          <p:cNvGrpSpPr/>
          <p:nvPr/>
        </p:nvGrpSpPr>
        <p:grpSpPr>
          <a:xfrm>
            <a:off x="2943349" y="2650931"/>
            <a:ext cx="944566" cy="944566"/>
            <a:chOff x="3173014" y="2956717"/>
            <a:chExt cx="944566" cy="944566"/>
          </a:xfrm>
        </p:grpSpPr>
        <p:sp>
          <p:nvSpPr>
            <p:cNvPr id="13" name="Oval 18"/>
            <p:cNvSpPr/>
            <p:nvPr/>
          </p:nvSpPr>
          <p:spPr>
            <a:xfrm>
              <a:off x="3290491" y="3074194"/>
              <a:ext cx="709612" cy="70961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4" name="Oval 22"/>
            <p:cNvSpPr/>
            <p:nvPr/>
          </p:nvSpPr>
          <p:spPr>
            <a:xfrm>
              <a:off x="3173014" y="2956717"/>
              <a:ext cx="944566" cy="944566"/>
            </a:xfrm>
            <a:prstGeom prst="ellipse">
              <a:avLst/>
            </a:prstGeom>
            <a:solidFill>
              <a:schemeClr val="bg1">
                <a:lumMod val="85000"/>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tx1"/>
                  </a:solidFill>
                  <a:latin typeface="Segoe UI" panose="020B0502040204020203" pitchFamily="34" charset="0"/>
                  <a:cs typeface="Segoe UI" panose="020B0502040204020203" pitchFamily="34" charset="0"/>
                </a:rPr>
                <a:t>2</a:t>
              </a:r>
            </a:p>
          </p:txBody>
        </p:sp>
      </p:grpSp>
      <p:grpSp>
        <p:nvGrpSpPr>
          <p:cNvPr id="15" name="Group 24"/>
          <p:cNvGrpSpPr/>
          <p:nvPr/>
        </p:nvGrpSpPr>
        <p:grpSpPr>
          <a:xfrm>
            <a:off x="551384" y="2650931"/>
            <a:ext cx="944566" cy="944566"/>
            <a:chOff x="3173014" y="2956717"/>
            <a:chExt cx="944566" cy="944566"/>
          </a:xfrm>
        </p:grpSpPr>
        <p:sp>
          <p:nvSpPr>
            <p:cNvPr id="16" name="Oval 25"/>
            <p:cNvSpPr/>
            <p:nvPr/>
          </p:nvSpPr>
          <p:spPr>
            <a:xfrm>
              <a:off x="3290491" y="3074194"/>
              <a:ext cx="709612" cy="70961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Oval 26"/>
            <p:cNvSpPr/>
            <p:nvPr/>
          </p:nvSpPr>
          <p:spPr>
            <a:xfrm>
              <a:off x="3173014" y="2956717"/>
              <a:ext cx="944566" cy="944566"/>
            </a:xfrm>
            <a:prstGeom prst="ellipse">
              <a:avLst/>
            </a:prstGeom>
            <a:solidFill>
              <a:schemeClr val="bg1">
                <a:lumMod val="85000"/>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tx1"/>
                  </a:solidFill>
                  <a:latin typeface="Segoe UI" panose="020B0502040204020203" pitchFamily="34" charset="0"/>
                  <a:cs typeface="Segoe UI" panose="020B0502040204020203" pitchFamily="34" charset="0"/>
                </a:rPr>
                <a:t>1</a:t>
              </a:r>
            </a:p>
          </p:txBody>
        </p:sp>
      </p:grpSp>
      <p:grpSp>
        <p:nvGrpSpPr>
          <p:cNvPr id="18" name="Group 27"/>
          <p:cNvGrpSpPr/>
          <p:nvPr/>
        </p:nvGrpSpPr>
        <p:grpSpPr>
          <a:xfrm>
            <a:off x="5335314" y="2650931"/>
            <a:ext cx="944566" cy="944566"/>
            <a:chOff x="3173014" y="2956717"/>
            <a:chExt cx="944566" cy="944566"/>
          </a:xfrm>
        </p:grpSpPr>
        <p:sp>
          <p:nvSpPr>
            <p:cNvPr id="19" name="Oval 28"/>
            <p:cNvSpPr/>
            <p:nvPr/>
          </p:nvSpPr>
          <p:spPr>
            <a:xfrm>
              <a:off x="3290491" y="3074194"/>
              <a:ext cx="709612" cy="70961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Oval 29"/>
            <p:cNvSpPr/>
            <p:nvPr/>
          </p:nvSpPr>
          <p:spPr>
            <a:xfrm>
              <a:off x="3173014" y="2956717"/>
              <a:ext cx="944566" cy="944566"/>
            </a:xfrm>
            <a:prstGeom prst="ellipse">
              <a:avLst/>
            </a:prstGeom>
            <a:solidFill>
              <a:schemeClr val="bg1">
                <a:lumMod val="85000"/>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tx1"/>
                  </a:solidFill>
                  <a:latin typeface="Segoe UI" panose="020B0502040204020203" pitchFamily="34" charset="0"/>
                  <a:cs typeface="Segoe UI" panose="020B0502040204020203" pitchFamily="34" charset="0"/>
                </a:rPr>
                <a:t>3</a:t>
              </a:r>
            </a:p>
          </p:txBody>
        </p:sp>
      </p:grpSp>
      <p:grpSp>
        <p:nvGrpSpPr>
          <p:cNvPr id="24" name="Group 33"/>
          <p:cNvGrpSpPr/>
          <p:nvPr/>
        </p:nvGrpSpPr>
        <p:grpSpPr>
          <a:xfrm>
            <a:off x="10119244" y="2650931"/>
            <a:ext cx="944566" cy="944566"/>
            <a:chOff x="3173014" y="2956717"/>
            <a:chExt cx="944566" cy="944566"/>
          </a:xfrm>
        </p:grpSpPr>
        <p:sp>
          <p:nvSpPr>
            <p:cNvPr id="25" name="Oval 34"/>
            <p:cNvSpPr/>
            <p:nvPr/>
          </p:nvSpPr>
          <p:spPr>
            <a:xfrm>
              <a:off x="3290491" y="3074194"/>
              <a:ext cx="709612" cy="70961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Oval 35"/>
            <p:cNvSpPr/>
            <p:nvPr/>
          </p:nvSpPr>
          <p:spPr>
            <a:xfrm>
              <a:off x="3173014" y="2956717"/>
              <a:ext cx="944566" cy="944566"/>
            </a:xfrm>
            <a:prstGeom prst="ellipse">
              <a:avLst/>
            </a:prstGeom>
            <a:solidFill>
              <a:schemeClr val="bg1">
                <a:lumMod val="85000"/>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smtClean="0">
                  <a:solidFill>
                    <a:schemeClr val="tx1"/>
                  </a:solidFill>
                  <a:latin typeface="Segoe UI" panose="020B0502040204020203" pitchFamily="34" charset="0"/>
                  <a:cs typeface="Segoe UI" panose="020B0502040204020203" pitchFamily="34" charset="0"/>
                </a:rPr>
                <a:t>4</a:t>
              </a:r>
              <a:endParaRPr lang="fr-FR" sz="2800" dirty="0">
                <a:solidFill>
                  <a:schemeClr val="tx1"/>
                </a:solidFill>
                <a:latin typeface="Segoe UI" panose="020B0502040204020203" pitchFamily="34" charset="0"/>
                <a:cs typeface="Segoe UI" panose="020B0502040204020203" pitchFamily="34" charset="0"/>
              </a:endParaRPr>
            </a:p>
          </p:txBody>
        </p:sp>
      </p:grpSp>
      <p:cxnSp>
        <p:nvCxnSpPr>
          <p:cNvPr id="27" name="Straight Connector 13"/>
          <p:cNvCxnSpPr>
            <a:stCxn id="17" idx="6"/>
            <a:endCxn id="14" idx="2"/>
          </p:cNvCxnSpPr>
          <p:nvPr/>
        </p:nvCxnSpPr>
        <p:spPr>
          <a:xfrm>
            <a:off x="1495950" y="3123214"/>
            <a:ext cx="1447399" cy="0"/>
          </a:xfrm>
          <a:prstGeom prst="line">
            <a:avLst/>
          </a:prstGeom>
          <a:ln w="28575">
            <a:solidFill>
              <a:srgbClr val="EDECEC"/>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28" name="Straight Connector 48"/>
          <p:cNvCxnSpPr>
            <a:stCxn id="7" idx="6"/>
            <a:endCxn id="20" idx="2"/>
          </p:cNvCxnSpPr>
          <p:nvPr/>
        </p:nvCxnSpPr>
        <p:spPr>
          <a:xfrm>
            <a:off x="3889366" y="3121883"/>
            <a:ext cx="1445948" cy="1331"/>
          </a:xfrm>
          <a:prstGeom prst="line">
            <a:avLst/>
          </a:prstGeom>
          <a:ln w="28575">
            <a:solidFill>
              <a:srgbClr val="EDECE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31" name="Segnaposto testo 11"/>
          <p:cNvSpPr txBox="1">
            <a:spLocks/>
          </p:cNvSpPr>
          <p:nvPr/>
        </p:nvSpPr>
        <p:spPr>
          <a:xfrm>
            <a:off x="565032" y="4059044"/>
            <a:ext cx="1548000" cy="1593301"/>
          </a:xfrm>
          <a:prstGeom prst="rect">
            <a:avLst/>
          </a:prstGeom>
        </p:spPr>
        <p:txBody>
          <a:bodyPr lIns="0"/>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buNone/>
            </a:pPr>
            <a:r>
              <a:rPr lang="it-IT" sz="1800" smtClean="0">
                <a:latin typeface="+mj-lt"/>
              </a:rPr>
              <a:t>Vermessung, </a:t>
            </a:r>
            <a:br>
              <a:rPr lang="it-IT" sz="1800" smtClean="0">
                <a:latin typeface="+mj-lt"/>
              </a:rPr>
            </a:br>
            <a:r>
              <a:rPr lang="it-IT" sz="1800" smtClean="0">
                <a:latin typeface="+mj-lt"/>
              </a:rPr>
              <a:t>Traditionell As-Found.</a:t>
            </a:r>
            <a:endParaRPr lang="it-IT" sz="1800" dirty="0">
              <a:solidFill>
                <a:srgbClr val="FF0000"/>
              </a:solidFill>
              <a:latin typeface="+mj-lt"/>
            </a:endParaRPr>
          </a:p>
        </p:txBody>
      </p:sp>
      <p:sp>
        <p:nvSpPr>
          <p:cNvPr id="32" name="Segnaposto testo 12"/>
          <p:cNvSpPr txBox="1">
            <a:spLocks/>
          </p:cNvSpPr>
          <p:nvPr/>
        </p:nvSpPr>
        <p:spPr>
          <a:xfrm>
            <a:off x="2951916" y="4059044"/>
            <a:ext cx="1548000" cy="1595189"/>
          </a:xfrm>
          <a:prstGeom prst="rect">
            <a:avLst/>
          </a:prstGeom>
        </p:spPr>
        <p:txBody>
          <a:bodyPr lIns="0"/>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buNone/>
            </a:pPr>
            <a:r>
              <a:rPr lang="it-IT" sz="1800" smtClean="0">
                <a:latin typeface="+mj-lt"/>
              </a:rPr>
              <a:t>Traditionelle Planung.</a:t>
            </a:r>
            <a:endParaRPr lang="it-IT" sz="1800" dirty="0">
              <a:latin typeface="+mj-lt"/>
            </a:endParaRPr>
          </a:p>
        </p:txBody>
      </p:sp>
      <p:sp>
        <p:nvSpPr>
          <p:cNvPr id="33" name="Segnaposto testo 13"/>
          <p:cNvSpPr txBox="1">
            <a:spLocks/>
          </p:cNvSpPr>
          <p:nvPr/>
        </p:nvSpPr>
        <p:spPr>
          <a:xfrm>
            <a:off x="5345577" y="4059045"/>
            <a:ext cx="1548000" cy="1593300"/>
          </a:xfrm>
          <a:prstGeom prst="rect">
            <a:avLst/>
          </a:prstGeom>
        </p:spPr>
        <p:txBody>
          <a:bodyPr lIns="0"/>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buNone/>
            </a:pPr>
            <a:r>
              <a:rPr lang="it-IT" sz="1800" smtClean="0"/>
              <a:t>Traditionelle Konstruktion</a:t>
            </a:r>
            <a:endParaRPr lang="it-IT" sz="1800" dirty="0">
              <a:latin typeface="+mj-lt"/>
            </a:endParaRPr>
          </a:p>
        </p:txBody>
      </p:sp>
      <p:sp>
        <p:nvSpPr>
          <p:cNvPr id="35" name="Segnaposto testo 15"/>
          <p:cNvSpPr txBox="1">
            <a:spLocks/>
          </p:cNvSpPr>
          <p:nvPr/>
        </p:nvSpPr>
        <p:spPr>
          <a:xfrm>
            <a:off x="10132879" y="4067780"/>
            <a:ext cx="1548000" cy="1584564"/>
          </a:xfrm>
          <a:prstGeom prst="rect">
            <a:avLst/>
          </a:prstGeom>
        </p:spPr>
        <p:txBody>
          <a:bodyPr lIns="0"/>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buNone/>
            </a:pPr>
            <a:r>
              <a:rPr lang="it-IT" sz="1800" smtClean="0">
                <a:latin typeface="+mj-lt"/>
              </a:rPr>
              <a:t>Modell,</a:t>
            </a:r>
            <a:endParaRPr lang="it-IT" sz="1800" dirty="0" smtClean="0">
              <a:latin typeface="+mj-lt"/>
            </a:endParaRPr>
          </a:p>
          <a:p>
            <a:pPr marL="0" indent="0">
              <a:spcBef>
                <a:spcPts val="600"/>
              </a:spcBef>
              <a:buNone/>
            </a:pPr>
            <a:r>
              <a:rPr lang="it-IT" sz="1800" smtClean="0">
                <a:latin typeface="+mj-lt"/>
              </a:rPr>
              <a:t>Keine Modellierung.</a:t>
            </a:r>
            <a:endParaRPr lang="it-IT" sz="1800" dirty="0">
              <a:latin typeface="+mj-lt"/>
            </a:endParaRPr>
          </a:p>
        </p:txBody>
      </p:sp>
      <p:sp>
        <p:nvSpPr>
          <p:cNvPr id="38" name="Rettangolo 37"/>
          <p:cNvSpPr/>
          <p:nvPr/>
        </p:nvSpPr>
        <p:spPr>
          <a:xfrm>
            <a:off x="2204386" y="3700893"/>
            <a:ext cx="2386884" cy="35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700" b="1" smtClean="0">
                <a:latin typeface="+mj-lt"/>
              </a:rPr>
              <a:t>DESIGN</a:t>
            </a:r>
            <a:endParaRPr lang="it-IT" sz="1700" b="1" dirty="0">
              <a:latin typeface="+mj-lt"/>
            </a:endParaRPr>
          </a:p>
        </p:txBody>
      </p:sp>
      <p:sp>
        <p:nvSpPr>
          <p:cNvPr id="39" name="Rettangolo 38"/>
          <p:cNvSpPr/>
          <p:nvPr/>
        </p:nvSpPr>
        <p:spPr>
          <a:xfrm>
            <a:off x="4591269" y="3699005"/>
            <a:ext cx="2402282" cy="3600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it-IT" sz="1700" b="1" smtClean="0">
                <a:cs typeface="Segoe UI Light" panose="020B0502040204020203" pitchFamily="34" charset="0"/>
              </a:rPr>
              <a:t>KONSTRUKTION</a:t>
            </a:r>
            <a:endParaRPr lang="it-IT" sz="1700" b="1" dirty="0">
              <a:cs typeface="Segoe UI Light" panose="020B0502040204020203" pitchFamily="34" charset="0"/>
            </a:endParaRPr>
          </a:p>
        </p:txBody>
      </p:sp>
      <p:sp>
        <p:nvSpPr>
          <p:cNvPr id="40" name="Rettangolo 39"/>
          <p:cNvSpPr/>
          <p:nvPr/>
        </p:nvSpPr>
        <p:spPr>
          <a:xfrm>
            <a:off x="550863" y="3699005"/>
            <a:ext cx="1653522" cy="358152"/>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it-IT" sz="1700" b="1" smtClean="0">
                <a:latin typeface="+mj-lt"/>
                <a:cs typeface="Segoe UI Light" panose="020B0502040204020203" pitchFamily="34" charset="0"/>
              </a:rPr>
              <a:t>VERMESSUNG</a:t>
            </a:r>
            <a:endParaRPr lang="it-IT" sz="1700" b="1" dirty="0">
              <a:latin typeface="+mj-lt"/>
              <a:cs typeface="Segoe UI Light" panose="020B0502040204020203" pitchFamily="34" charset="0"/>
            </a:endParaRPr>
          </a:p>
        </p:txBody>
      </p:sp>
      <p:sp>
        <p:nvSpPr>
          <p:cNvPr id="41" name="Rettangolo 40"/>
          <p:cNvSpPr/>
          <p:nvPr/>
        </p:nvSpPr>
        <p:spPr>
          <a:xfrm>
            <a:off x="9385513" y="3699005"/>
            <a:ext cx="2255625" cy="358152"/>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it-IT" sz="1700" b="1" smtClean="0">
                <a:latin typeface="+mj-lt"/>
                <a:cs typeface="Segoe UI Light" panose="020B0502040204020203" pitchFamily="34" charset="0"/>
              </a:rPr>
              <a:t>BIM</a:t>
            </a:r>
            <a:endParaRPr lang="it-IT" sz="1700" b="1" dirty="0">
              <a:latin typeface="+mj-lt"/>
              <a:cs typeface="Segoe UI Light" panose="020B0502040204020203" pitchFamily="34" charset="0"/>
            </a:endParaRPr>
          </a:p>
        </p:txBody>
      </p:sp>
      <p:sp>
        <p:nvSpPr>
          <p:cNvPr id="42" name="Arco 41"/>
          <p:cNvSpPr/>
          <p:nvPr/>
        </p:nvSpPr>
        <p:spPr>
          <a:xfrm flipH="1">
            <a:off x="3397377" y="2475036"/>
            <a:ext cx="2421209" cy="1953341"/>
          </a:xfrm>
          <a:prstGeom prst="arc">
            <a:avLst>
              <a:gd name="adj1" fmla="val 13093689"/>
              <a:gd name="adj2" fmla="val 19122703"/>
            </a:avLst>
          </a:prstGeom>
          <a:ln w="53975" cap="sq">
            <a:solidFill>
              <a:schemeClr val="accent1"/>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sp>
        <p:nvSpPr>
          <p:cNvPr id="44" name="Arco 43"/>
          <p:cNvSpPr/>
          <p:nvPr/>
        </p:nvSpPr>
        <p:spPr>
          <a:xfrm flipH="1">
            <a:off x="3446586" y="1170929"/>
            <a:ext cx="7113910" cy="3122167"/>
          </a:xfrm>
          <a:prstGeom prst="arc">
            <a:avLst>
              <a:gd name="adj1" fmla="val 10863185"/>
              <a:gd name="adj2" fmla="val 21499797"/>
            </a:avLst>
          </a:prstGeom>
          <a:ln w="53975" cap="sq">
            <a:solidFill>
              <a:schemeClr val="accent2"/>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sp>
        <p:nvSpPr>
          <p:cNvPr id="46" name="Arco 45"/>
          <p:cNvSpPr/>
          <p:nvPr/>
        </p:nvSpPr>
        <p:spPr>
          <a:xfrm flipH="1">
            <a:off x="962670" y="2452329"/>
            <a:ext cx="2421209" cy="1953341"/>
          </a:xfrm>
          <a:prstGeom prst="arc">
            <a:avLst>
              <a:gd name="adj1" fmla="val 13093689"/>
              <a:gd name="adj2" fmla="val 19122703"/>
            </a:avLst>
          </a:prstGeom>
          <a:noFill/>
          <a:ln w="53975" cap="sq">
            <a:solidFill>
              <a:srgbClr val="00B050"/>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sp>
        <p:nvSpPr>
          <p:cNvPr id="48" name="Ovale 47"/>
          <p:cNvSpPr/>
          <p:nvPr/>
        </p:nvSpPr>
        <p:spPr>
          <a:xfrm>
            <a:off x="6062344" y="6103166"/>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nvGrpSpPr>
          <p:cNvPr id="55" name="Gruppo 54"/>
          <p:cNvGrpSpPr/>
          <p:nvPr/>
        </p:nvGrpSpPr>
        <p:grpSpPr>
          <a:xfrm>
            <a:off x="7172415" y="1025626"/>
            <a:ext cx="2014324" cy="4275582"/>
            <a:chOff x="7172415" y="911045"/>
            <a:chExt cx="2014324" cy="4390163"/>
          </a:xfrm>
        </p:grpSpPr>
        <p:sp>
          <p:nvSpPr>
            <p:cNvPr id="3" name="Rettangolo 2"/>
            <p:cNvSpPr/>
            <p:nvPr/>
          </p:nvSpPr>
          <p:spPr>
            <a:xfrm>
              <a:off x="7172415" y="911046"/>
              <a:ext cx="72000" cy="43901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3" name="Rettangolo 52"/>
            <p:cNvSpPr/>
            <p:nvPr/>
          </p:nvSpPr>
          <p:spPr>
            <a:xfrm>
              <a:off x="9114739" y="911045"/>
              <a:ext cx="72000" cy="43901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7244415" y="922918"/>
              <a:ext cx="1871924" cy="437828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sp>
        <p:nvSpPr>
          <p:cNvPr id="49" name="Per 48"/>
          <p:cNvSpPr/>
          <p:nvPr/>
        </p:nvSpPr>
        <p:spPr>
          <a:xfrm>
            <a:off x="-4417168" y="1"/>
            <a:ext cx="21026336" cy="6858000"/>
          </a:xfrm>
          <a:prstGeom prst="mathMultiply">
            <a:avLst>
              <a:gd name="adj1" fmla="val 806"/>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 name="Segnaposto numero diapositiva 8"/>
          <p:cNvSpPr>
            <a:spLocks noGrp="1"/>
          </p:cNvSpPr>
          <p:nvPr>
            <p:ph type="sldNum" sz="quarter" idx="4"/>
          </p:nvPr>
        </p:nvSpPr>
        <p:spPr/>
        <p:txBody>
          <a:bodyPr/>
          <a:lstStyle/>
          <a:p>
            <a:r>
              <a:rPr lang="it-IT" smtClean="0"/>
              <a:t>14</a:t>
            </a:r>
            <a:endParaRPr lang="it-IT" dirty="0"/>
          </a:p>
        </p:txBody>
      </p:sp>
      <p:sp>
        <p:nvSpPr>
          <p:cNvPr id="45" name="Segnaposto contenuto 4"/>
          <p:cNvSpPr>
            <a:spLocks noGrp="1"/>
          </p:cNvSpPr>
          <p:nvPr/>
        </p:nvSpPr>
        <p:spPr>
          <a:xfrm>
            <a:off x="550862" y="1026000"/>
            <a:ext cx="11090275" cy="4806748"/>
          </a:xfrm>
          <a:prstGeom prst="rect">
            <a:avLst/>
          </a:prstGeom>
          <a:solidFill>
            <a:srgbClr val="F7F7F7">
              <a:alpha val="95000"/>
            </a:srgbClr>
          </a:solidFill>
        </p:spPr>
        <p:txBody>
          <a:bodyPr lIns="0" anchor="ctr"/>
          <a:lstStyle>
            <a:lvl1pPr marL="0" indent="0" algn="l" defTabSz="914400" rtl="0" eaLnBrk="1" latinLnBrk="0" hangingPunct="1">
              <a:spcBef>
                <a:spcPts val="600"/>
              </a:spcBef>
              <a:buFont typeface="Arial" pitchFamily="34" charset="0"/>
              <a:buNone/>
              <a:defRPr sz="2200" kern="1200">
                <a:solidFill>
                  <a:schemeClr val="tx1"/>
                </a:solidFill>
                <a:latin typeface="+mn-lt"/>
                <a:ea typeface="+mn-ea"/>
                <a:cs typeface="+mn-cs"/>
              </a:defRPr>
            </a:lvl1pPr>
            <a:lvl2pPr marL="742950" indent="-285750" algn="l" defTabSz="914400" rtl="0" eaLnBrk="1" latinLnBrk="0" hangingPunct="1">
              <a:spcBef>
                <a:spcPts val="6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ts val="6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ts val="6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ts val="6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806450" indent="-458788">
              <a:buFont typeface="Wingdings" panose="05000000000000000000" pitchFamily="2" charset="2"/>
              <a:buChar char="Ø"/>
            </a:pPr>
            <a:r>
              <a:rPr lang="it-IT" sz="2400" b="1" dirty="0" smtClean="0"/>
              <a:t>HERKÖMMLICHE PLANUNG + INFORMATIONSMODELL</a:t>
            </a:r>
            <a:endParaRPr lang="it-IT" sz="1600" b="1" dirty="0"/>
          </a:p>
          <a:p>
            <a:pPr marL="801688" indent="-441325">
              <a:buFont typeface="Segoe UI Symbol" panose="020B0502040204020203" pitchFamily="34" charset="0"/>
              <a:buChar char="☒"/>
            </a:pPr>
            <a:r>
              <a:rPr lang="it-IT" b="1" strike="sngStrike" dirty="0" err="1" smtClean="0">
                <a:solidFill>
                  <a:srgbClr val="FF0000"/>
                </a:solidFill>
              </a:rPr>
              <a:t>Bessere</a:t>
            </a:r>
            <a:r>
              <a:rPr lang="it-IT" b="1" strike="sngStrike" dirty="0" smtClean="0">
                <a:solidFill>
                  <a:srgbClr val="FF0000"/>
                </a:solidFill>
              </a:rPr>
              <a:t> </a:t>
            </a:r>
            <a:r>
              <a:rPr lang="it-IT" b="1" strike="sngStrike" dirty="0" err="1" smtClean="0">
                <a:solidFill>
                  <a:srgbClr val="FF0000"/>
                </a:solidFill>
              </a:rPr>
              <a:t>Zusammenarbeit</a:t>
            </a:r>
            <a:endParaRPr lang="it-IT" b="1" strike="sngStrike" dirty="0" smtClean="0">
              <a:solidFill>
                <a:srgbClr val="FF0000"/>
              </a:solidFill>
            </a:endParaRPr>
          </a:p>
          <a:p>
            <a:pPr marL="801688" indent="-441325">
              <a:buFont typeface="Segoe UI Symbol" panose="020B0502040204020203" pitchFamily="34" charset="0"/>
              <a:buChar char="☒"/>
            </a:pPr>
            <a:r>
              <a:rPr lang="de-DE" b="1" strike="sngStrike" dirty="0" smtClean="0">
                <a:solidFill>
                  <a:srgbClr val="FF0000"/>
                </a:solidFill>
              </a:rPr>
              <a:t>Optimierung von Kosten und Ressourcen</a:t>
            </a:r>
            <a:endParaRPr lang="it-IT" b="1" strike="sngStrike" dirty="0">
              <a:solidFill>
                <a:srgbClr val="FF0000"/>
              </a:solidFill>
            </a:endParaRPr>
          </a:p>
          <a:p>
            <a:pPr marL="801688" indent="-441325">
              <a:buFont typeface="Segoe UI Symbol" panose="020B0502040204020203" pitchFamily="34" charset="0"/>
              <a:buChar char="☒"/>
            </a:pPr>
            <a:r>
              <a:rPr lang="it-IT" b="1" strike="sngStrike" dirty="0" err="1" smtClean="0">
                <a:solidFill>
                  <a:srgbClr val="FF0000"/>
                </a:solidFill>
              </a:rPr>
              <a:t>Bessere</a:t>
            </a:r>
            <a:r>
              <a:rPr lang="it-IT" b="1" strike="sngStrike" dirty="0" smtClean="0">
                <a:solidFill>
                  <a:srgbClr val="FF0000"/>
                </a:solidFill>
              </a:rPr>
              <a:t> </a:t>
            </a:r>
            <a:r>
              <a:rPr lang="it-IT" b="1" strike="sngStrike" dirty="0" err="1" smtClean="0">
                <a:solidFill>
                  <a:srgbClr val="FF0000"/>
                </a:solidFill>
              </a:rPr>
              <a:t>Qualität</a:t>
            </a:r>
            <a:r>
              <a:rPr lang="it-IT" b="1" strike="sngStrike" dirty="0" smtClean="0">
                <a:solidFill>
                  <a:srgbClr val="FF0000"/>
                </a:solidFill>
              </a:rPr>
              <a:t> </a:t>
            </a:r>
            <a:r>
              <a:rPr lang="it-IT" b="1" strike="sngStrike" dirty="0" err="1" smtClean="0">
                <a:solidFill>
                  <a:srgbClr val="FF0000"/>
                </a:solidFill>
              </a:rPr>
              <a:t>der</a:t>
            </a:r>
            <a:r>
              <a:rPr lang="it-IT" b="1" strike="sngStrike" dirty="0" smtClean="0">
                <a:solidFill>
                  <a:srgbClr val="FF0000"/>
                </a:solidFill>
              </a:rPr>
              <a:t> </a:t>
            </a:r>
            <a:r>
              <a:rPr lang="it-IT" b="1" strike="sngStrike" dirty="0" err="1" smtClean="0">
                <a:solidFill>
                  <a:srgbClr val="FF0000"/>
                </a:solidFill>
              </a:rPr>
              <a:t>Projekte</a:t>
            </a:r>
            <a:endParaRPr lang="it-IT" b="1" strike="sngStrike" dirty="0">
              <a:solidFill>
                <a:srgbClr val="FF0000"/>
              </a:solidFill>
            </a:endParaRPr>
          </a:p>
          <a:p>
            <a:pPr marL="801688" indent="-441325">
              <a:buFont typeface="Segoe UI Symbol" panose="020B0502040204020203" pitchFamily="34" charset="0"/>
              <a:buChar char="☒"/>
            </a:pPr>
            <a:r>
              <a:rPr lang="de-DE" b="1" strike="sngStrike" dirty="0" smtClean="0">
                <a:solidFill>
                  <a:srgbClr val="FF0000"/>
                </a:solidFill>
              </a:rPr>
              <a:t>Verbesserung der Prüfungen (Eingriffe), Verringerung der Fehler bei der Konstruktion und Planung.</a:t>
            </a:r>
            <a:endParaRPr lang="it-IT" b="1" strike="sngStrike" dirty="0">
              <a:solidFill>
                <a:srgbClr val="FF0000"/>
              </a:solidFill>
            </a:endParaRPr>
          </a:p>
          <a:p>
            <a:pPr marL="801688" indent="-441325">
              <a:buFont typeface="Segoe UI Symbol" panose="020B0502040204020203" pitchFamily="34" charset="0"/>
              <a:buChar char="☒"/>
            </a:pPr>
            <a:r>
              <a:rPr lang="de-DE" b="1" strike="sngStrike" dirty="0" smtClean="0">
                <a:solidFill>
                  <a:srgbClr val="FF0000"/>
                </a:solidFill>
              </a:rPr>
              <a:t>Bessere Verwaltung der Strukturen (Wartung)</a:t>
            </a:r>
            <a:endParaRPr lang="it-IT" b="1" strike="sngStrike" dirty="0" smtClean="0">
              <a:solidFill>
                <a:srgbClr val="FF0000"/>
              </a:solidFill>
            </a:endParaRPr>
          </a:p>
          <a:p>
            <a:pPr marL="347663"/>
            <a:endParaRPr lang="it-IT" sz="1600" b="1" dirty="0"/>
          </a:p>
          <a:p>
            <a:pPr marL="804863" indent="-457200">
              <a:buFont typeface="Wingdings" panose="05000000000000000000" pitchFamily="2" charset="2"/>
              <a:buChar char="Ø"/>
            </a:pPr>
            <a:r>
              <a:rPr lang="de-DE" sz="2400" b="1" dirty="0" smtClean="0"/>
              <a:t>Erforderliche Zeit für die Aktualisierung des Informationsmodells aufgrund von Projektänderungen: WOCHEN</a:t>
            </a:r>
            <a:endParaRPr lang="it-IT" sz="2400" b="1" dirty="0"/>
          </a:p>
          <a:p>
            <a:pPr marL="804863" indent="-457200">
              <a:buFont typeface="Wingdings" panose="05000000000000000000" pitchFamily="2" charset="2"/>
              <a:buChar char="Ø"/>
            </a:pPr>
            <a:r>
              <a:rPr lang="it-IT" sz="2400" b="1" dirty="0" smtClean="0"/>
              <a:t>VERBESSERT DIE PLANUNG NICHT</a:t>
            </a:r>
            <a:endParaRPr lang="it-IT" sz="2400" b="1" dirty="0"/>
          </a:p>
        </p:txBody>
      </p:sp>
      <p:sp>
        <p:nvSpPr>
          <p:cNvPr id="43" name="Triangolo rettangolo 42"/>
          <p:cNvSpPr/>
          <p:nvPr/>
        </p:nvSpPr>
        <p:spPr>
          <a:xfrm rot="10800000">
            <a:off x="11836489" y="0"/>
            <a:ext cx="360000" cy="360000"/>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spTree>
    <p:extLst>
      <p:ext uri="{BB962C8B-B14F-4D97-AF65-F5344CB8AC3E}">
        <p14:creationId xmlns:p14="http://schemas.microsoft.com/office/powerpoint/2010/main" val="2129932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fade">
                                      <p:cBhvr>
                                        <p:cTn id="15" dur="500"/>
                                        <p:tgtEl>
                                          <p:spTgt spid="3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7"/>
                                        </p:tgtEl>
                                      </p:cBhvr>
                                    </p:animEffect>
                                    <p:set>
                                      <p:cBhvr>
                                        <p:cTn id="20" dur="1" fill="hold">
                                          <p:stCondLst>
                                            <p:cond delay="499"/>
                                          </p:stCondLst>
                                        </p:cTn>
                                        <p:tgtEl>
                                          <p:spTgt spid="7"/>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500"/>
                                        <p:tgtEl>
                                          <p:spTgt spid="4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fade">
                                      <p:cBhvr>
                                        <p:cTn id="29" dur="500"/>
                                        <p:tgtEl>
                                          <p:spTgt spid="4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10"/>
                                        </p:tgtEl>
                                      </p:cBhvr>
                                    </p:animEffect>
                                    <p:set>
                                      <p:cBhvr>
                                        <p:cTn id="34" dur="1" fill="hold">
                                          <p:stCondLst>
                                            <p:cond delay="499"/>
                                          </p:stCondLst>
                                        </p:cTn>
                                        <p:tgtEl>
                                          <p:spTgt spid="10"/>
                                        </p:tgtEl>
                                        <p:attrNameLst>
                                          <p:attrName>style.visibility</p:attrName>
                                        </p:attrNameLst>
                                      </p:cBhvr>
                                      <p:to>
                                        <p:strVal val="hidden"/>
                                      </p:to>
                                    </p:set>
                                  </p:childTnLst>
                                </p:cTn>
                              </p:par>
                              <p:par>
                                <p:cTn id="35" presetID="10"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500"/>
                                        <p:tgtEl>
                                          <p:spTgt spid="40"/>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500"/>
                                        <p:tgtEl>
                                          <p:spTgt spid="11"/>
                                        </p:tgtEl>
                                      </p:cBhvr>
                                    </p:animEffect>
                                    <p:set>
                                      <p:cBhvr>
                                        <p:cTn id="45" dur="1" fill="hold">
                                          <p:stCondLst>
                                            <p:cond delay="499"/>
                                          </p:stCondLst>
                                        </p:cTn>
                                        <p:tgtEl>
                                          <p:spTgt spid="11"/>
                                        </p:tgtEl>
                                        <p:attrNameLst>
                                          <p:attrName>style.visibility</p:attrName>
                                        </p:attrNameLst>
                                      </p:cBhvr>
                                      <p:to>
                                        <p:strVal val="hidden"/>
                                      </p:to>
                                    </p:set>
                                  </p:childTnLst>
                                </p:cTn>
                              </p:par>
                              <p:par>
                                <p:cTn id="46" presetID="10" presetClass="entr" presetSubtype="0"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500"/>
                                        <p:tgtEl>
                                          <p:spTgt spid="46"/>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fade">
                                      <p:cBhvr>
                                        <p:cTn id="53" dur="500"/>
                                        <p:tgtEl>
                                          <p:spTgt spid="39"/>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xit" presetSubtype="0" fill="hold" grpId="1" nodeType="clickEffect">
                                  <p:stCondLst>
                                    <p:cond delay="0"/>
                                  </p:stCondLst>
                                  <p:childTnLst>
                                    <p:animEffect transition="out" filter="fade">
                                      <p:cBhvr>
                                        <p:cTn id="60" dur="500"/>
                                        <p:tgtEl>
                                          <p:spTgt spid="8"/>
                                        </p:tgtEl>
                                      </p:cBhvr>
                                    </p:animEffect>
                                    <p:set>
                                      <p:cBhvr>
                                        <p:cTn id="61" dur="1" fill="hold">
                                          <p:stCondLst>
                                            <p:cond delay="499"/>
                                          </p:stCondLst>
                                        </p:cTn>
                                        <p:tgtEl>
                                          <p:spTgt spid="8"/>
                                        </p:tgtEl>
                                        <p:attrNameLst>
                                          <p:attrName>style.visibility</p:attrName>
                                        </p:attrNameLst>
                                      </p:cBhvr>
                                      <p:to>
                                        <p:strVal val="hidden"/>
                                      </p:to>
                                    </p:set>
                                  </p:childTnLst>
                                </p:cTn>
                              </p:par>
                              <p:par>
                                <p:cTn id="62" presetID="10" presetClass="entr" presetSubtype="0" fill="hold" grpId="0" nodeType="with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49"/>
                                        </p:tgtEl>
                                        <p:attrNameLst>
                                          <p:attrName>style.visibility</p:attrName>
                                        </p:attrNameLst>
                                      </p:cBhvr>
                                      <p:to>
                                        <p:strVal val="visible"/>
                                      </p:to>
                                    </p:set>
                                    <p:animEffect transition="in" filter="fade">
                                      <p:cBhvr>
                                        <p:cTn id="69" dur="500"/>
                                        <p:tgtEl>
                                          <p:spTgt spid="49"/>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fade">
                                      <p:cBhvr>
                                        <p:cTn id="74" dur="500"/>
                                        <p:tgtEl>
                                          <p:spTgt spid="45"/>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45">
                                            <p:txEl>
                                              <p:pRg st="0" end="0"/>
                                            </p:txEl>
                                          </p:spTgt>
                                        </p:tgtEl>
                                        <p:attrNameLst>
                                          <p:attrName>style.visibility</p:attrName>
                                        </p:attrNameLst>
                                      </p:cBhvr>
                                      <p:to>
                                        <p:strVal val="visible"/>
                                      </p:to>
                                    </p:set>
                                    <p:animEffect transition="in" filter="fade">
                                      <p:cBhvr>
                                        <p:cTn id="79" dur="500"/>
                                        <p:tgtEl>
                                          <p:spTgt spid="45">
                                            <p:txEl>
                                              <p:pRg st="0" end="0"/>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nodeType="clickEffect">
                                  <p:stCondLst>
                                    <p:cond delay="0"/>
                                  </p:stCondLst>
                                  <p:childTnLst>
                                    <p:set>
                                      <p:cBhvr>
                                        <p:cTn id="83" dur="1" fill="hold">
                                          <p:stCondLst>
                                            <p:cond delay="0"/>
                                          </p:stCondLst>
                                        </p:cTn>
                                        <p:tgtEl>
                                          <p:spTgt spid="45">
                                            <p:txEl>
                                              <p:pRg st="1" end="1"/>
                                            </p:txEl>
                                          </p:spTgt>
                                        </p:tgtEl>
                                        <p:attrNameLst>
                                          <p:attrName>style.visibility</p:attrName>
                                        </p:attrNameLst>
                                      </p:cBhvr>
                                      <p:to>
                                        <p:strVal val="visible"/>
                                      </p:to>
                                    </p:set>
                                    <p:animEffect transition="in" filter="fade">
                                      <p:cBhvr>
                                        <p:cTn id="84" dur="500"/>
                                        <p:tgtEl>
                                          <p:spTgt spid="45">
                                            <p:txEl>
                                              <p:pRg st="1" end="1"/>
                                            </p:txEl>
                                          </p:spTgt>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nodeType="clickEffect">
                                  <p:stCondLst>
                                    <p:cond delay="0"/>
                                  </p:stCondLst>
                                  <p:childTnLst>
                                    <p:set>
                                      <p:cBhvr>
                                        <p:cTn id="88" dur="1" fill="hold">
                                          <p:stCondLst>
                                            <p:cond delay="0"/>
                                          </p:stCondLst>
                                        </p:cTn>
                                        <p:tgtEl>
                                          <p:spTgt spid="45">
                                            <p:txEl>
                                              <p:pRg st="2" end="2"/>
                                            </p:txEl>
                                          </p:spTgt>
                                        </p:tgtEl>
                                        <p:attrNameLst>
                                          <p:attrName>style.visibility</p:attrName>
                                        </p:attrNameLst>
                                      </p:cBhvr>
                                      <p:to>
                                        <p:strVal val="visible"/>
                                      </p:to>
                                    </p:set>
                                    <p:animEffect transition="in" filter="fade">
                                      <p:cBhvr>
                                        <p:cTn id="89" dur="500"/>
                                        <p:tgtEl>
                                          <p:spTgt spid="45">
                                            <p:txEl>
                                              <p:pRg st="2" end="2"/>
                                            </p:txEl>
                                          </p:spTgt>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nodeType="clickEffect">
                                  <p:stCondLst>
                                    <p:cond delay="0"/>
                                  </p:stCondLst>
                                  <p:childTnLst>
                                    <p:set>
                                      <p:cBhvr>
                                        <p:cTn id="93" dur="1" fill="hold">
                                          <p:stCondLst>
                                            <p:cond delay="0"/>
                                          </p:stCondLst>
                                        </p:cTn>
                                        <p:tgtEl>
                                          <p:spTgt spid="45">
                                            <p:txEl>
                                              <p:pRg st="3" end="3"/>
                                            </p:txEl>
                                          </p:spTgt>
                                        </p:tgtEl>
                                        <p:attrNameLst>
                                          <p:attrName>style.visibility</p:attrName>
                                        </p:attrNameLst>
                                      </p:cBhvr>
                                      <p:to>
                                        <p:strVal val="visible"/>
                                      </p:to>
                                    </p:set>
                                    <p:animEffect transition="in" filter="fade">
                                      <p:cBhvr>
                                        <p:cTn id="94" dur="500"/>
                                        <p:tgtEl>
                                          <p:spTgt spid="45">
                                            <p:txEl>
                                              <p:pRg st="3" end="3"/>
                                            </p:txEl>
                                          </p:spTgt>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nodeType="clickEffect">
                                  <p:stCondLst>
                                    <p:cond delay="0"/>
                                  </p:stCondLst>
                                  <p:childTnLst>
                                    <p:set>
                                      <p:cBhvr>
                                        <p:cTn id="98" dur="1" fill="hold">
                                          <p:stCondLst>
                                            <p:cond delay="0"/>
                                          </p:stCondLst>
                                        </p:cTn>
                                        <p:tgtEl>
                                          <p:spTgt spid="45">
                                            <p:txEl>
                                              <p:pRg st="4" end="4"/>
                                            </p:txEl>
                                          </p:spTgt>
                                        </p:tgtEl>
                                        <p:attrNameLst>
                                          <p:attrName>style.visibility</p:attrName>
                                        </p:attrNameLst>
                                      </p:cBhvr>
                                      <p:to>
                                        <p:strVal val="visible"/>
                                      </p:to>
                                    </p:set>
                                    <p:animEffect transition="in" filter="fade">
                                      <p:cBhvr>
                                        <p:cTn id="99" dur="500"/>
                                        <p:tgtEl>
                                          <p:spTgt spid="45">
                                            <p:txEl>
                                              <p:pRg st="4" end="4"/>
                                            </p:txEl>
                                          </p:spTgt>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45">
                                            <p:txEl>
                                              <p:pRg st="5" end="5"/>
                                            </p:txEl>
                                          </p:spTgt>
                                        </p:tgtEl>
                                        <p:attrNameLst>
                                          <p:attrName>style.visibility</p:attrName>
                                        </p:attrNameLst>
                                      </p:cBhvr>
                                      <p:to>
                                        <p:strVal val="visible"/>
                                      </p:to>
                                    </p:set>
                                    <p:animEffect transition="in" filter="fade">
                                      <p:cBhvr>
                                        <p:cTn id="104" dur="500"/>
                                        <p:tgtEl>
                                          <p:spTgt spid="45">
                                            <p:txEl>
                                              <p:pRg st="5" end="5"/>
                                            </p:txEl>
                                          </p:spTgt>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ntr" presetSubtype="0" fill="hold" nodeType="clickEffect">
                                  <p:stCondLst>
                                    <p:cond delay="0"/>
                                  </p:stCondLst>
                                  <p:childTnLst>
                                    <p:set>
                                      <p:cBhvr>
                                        <p:cTn id="108" dur="1" fill="hold">
                                          <p:stCondLst>
                                            <p:cond delay="0"/>
                                          </p:stCondLst>
                                        </p:cTn>
                                        <p:tgtEl>
                                          <p:spTgt spid="45">
                                            <p:txEl>
                                              <p:pRg st="7" end="7"/>
                                            </p:txEl>
                                          </p:spTgt>
                                        </p:tgtEl>
                                        <p:attrNameLst>
                                          <p:attrName>style.visibility</p:attrName>
                                        </p:attrNameLst>
                                      </p:cBhvr>
                                      <p:to>
                                        <p:strVal val="visible"/>
                                      </p:to>
                                    </p:set>
                                    <p:animEffect transition="in" filter="fade">
                                      <p:cBhvr>
                                        <p:cTn id="109" dur="500"/>
                                        <p:tgtEl>
                                          <p:spTgt spid="45">
                                            <p:txEl>
                                              <p:pRg st="7" end="7"/>
                                            </p:txEl>
                                          </p:spTgt>
                                        </p:tgtEl>
                                      </p:cBhvr>
                                    </p:animEffect>
                                  </p:childTnLst>
                                </p:cTn>
                              </p:par>
                            </p:childTnLst>
                          </p:cTn>
                        </p:par>
                      </p:childTnLst>
                    </p:cTn>
                  </p:par>
                  <p:par>
                    <p:cTn id="110" fill="hold">
                      <p:stCondLst>
                        <p:cond delay="indefinite"/>
                      </p:stCondLst>
                      <p:childTnLst>
                        <p:par>
                          <p:cTn id="111" fill="hold">
                            <p:stCondLst>
                              <p:cond delay="0"/>
                            </p:stCondLst>
                            <p:childTnLst>
                              <p:par>
                                <p:cTn id="112" presetID="10" presetClass="entr" presetSubtype="0" fill="hold" nodeType="clickEffect">
                                  <p:stCondLst>
                                    <p:cond delay="0"/>
                                  </p:stCondLst>
                                  <p:childTnLst>
                                    <p:set>
                                      <p:cBhvr>
                                        <p:cTn id="113" dur="1" fill="hold">
                                          <p:stCondLst>
                                            <p:cond delay="0"/>
                                          </p:stCondLst>
                                        </p:cTn>
                                        <p:tgtEl>
                                          <p:spTgt spid="45">
                                            <p:txEl>
                                              <p:pRg st="8" end="8"/>
                                            </p:txEl>
                                          </p:spTgt>
                                        </p:tgtEl>
                                        <p:attrNameLst>
                                          <p:attrName>style.visibility</p:attrName>
                                        </p:attrNameLst>
                                      </p:cBhvr>
                                      <p:to>
                                        <p:strVal val="visible"/>
                                      </p:to>
                                    </p:set>
                                    <p:animEffect transition="in" filter="fade">
                                      <p:cBhvr>
                                        <p:cTn id="114" dur="500"/>
                                        <p:tgtEl>
                                          <p:spTgt spid="45">
                                            <p:txEl>
                                              <p:pRg st="8" end="8"/>
                                            </p:txEl>
                                          </p:spTgt>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Effect transition="in" filter="fade">
                                      <p:cBhvr>
                                        <p:cTn id="11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10" grpId="0" animBg="1"/>
      <p:bldP spid="10" grpId="1" animBg="1"/>
      <p:bldP spid="11" grpId="0" animBg="1"/>
      <p:bldP spid="11" grpId="1" animBg="1"/>
      <p:bldP spid="38" grpId="0" animBg="1"/>
      <p:bldP spid="39" grpId="0" animBg="1"/>
      <p:bldP spid="40" grpId="0" animBg="1"/>
      <p:bldP spid="41" grpId="0" animBg="1"/>
      <p:bldP spid="42" grpId="0" animBg="1"/>
      <p:bldP spid="44" grpId="0" animBg="1"/>
      <p:bldP spid="46" grpId="0" animBg="1"/>
      <p:bldP spid="48" grpId="0" animBg="1"/>
      <p:bldP spid="49" grpId="0" animBg="1"/>
      <p:bldP spid="4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testo 5"/>
          <p:cNvSpPr>
            <a:spLocks noGrp="1"/>
          </p:cNvSpPr>
          <p:nvPr>
            <p:ph type="body" sz="quarter" idx="10"/>
          </p:nvPr>
        </p:nvSpPr>
        <p:spPr>
          <a:xfrm>
            <a:off x="550863" y="260350"/>
            <a:ext cx="11090275" cy="553998"/>
          </a:xfrm>
        </p:spPr>
        <p:txBody>
          <a:bodyPr/>
          <a:lstStyle/>
          <a:p>
            <a:r>
              <a:rPr lang="de-DE" sz="3000" smtClean="0"/>
              <a:t>Auf interne BIMization ausgerichteter Arbeitsablauf</a:t>
            </a:r>
            <a:endParaRPr lang="it-IT" sz="3000" dirty="0"/>
          </a:p>
        </p:txBody>
      </p:sp>
      <p:sp>
        <p:nvSpPr>
          <p:cNvPr id="4" name="Segnaposto piè di pagina 3"/>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7" name="Oval 22"/>
          <p:cNvSpPr/>
          <p:nvPr/>
        </p:nvSpPr>
        <p:spPr>
          <a:xfrm>
            <a:off x="2944800" y="2649600"/>
            <a:ext cx="944566" cy="9445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800" dirty="0">
              <a:solidFill>
                <a:schemeClr val="tx1"/>
              </a:solidFill>
              <a:latin typeface="Segoe UI" panose="020B0502040204020203" pitchFamily="34" charset="0"/>
              <a:cs typeface="Segoe UI" panose="020B0502040204020203" pitchFamily="34" charset="0"/>
            </a:endParaRPr>
          </a:p>
        </p:txBody>
      </p:sp>
      <p:sp>
        <p:nvSpPr>
          <p:cNvPr id="8" name="Oval 22"/>
          <p:cNvSpPr/>
          <p:nvPr/>
        </p:nvSpPr>
        <p:spPr>
          <a:xfrm>
            <a:off x="5335200" y="2649600"/>
            <a:ext cx="944566" cy="9445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800" dirty="0">
              <a:solidFill>
                <a:schemeClr val="tx1"/>
              </a:solidFill>
              <a:latin typeface="Segoe UI" panose="020B0502040204020203" pitchFamily="34" charset="0"/>
              <a:cs typeface="Segoe UI" panose="020B0502040204020203" pitchFamily="34" charset="0"/>
            </a:endParaRPr>
          </a:p>
        </p:txBody>
      </p:sp>
      <p:sp>
        <p:nvSpPr>
          <p:cNvPr id="9" name="Oval 22"/>
          <p:cNvSpPr/>
          <p:nvPr/>
        </p:nvSpPr>
        <p:spPr>
          <a:xfrm>
            <a:off x="7729200" y="2649600"/>
            <a:ext cx="944566" cy="9445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800" dirty="0">
              <a:solidFill>
                <a:schemeClr val="tx1"/>
              </a:solidFill>
              <a:latin typeface="Segoe UI" panose="020B0502040204020203" pitchFamily="34" charset="0"/>
              <a:cs typeface="Segoe UI" panose="020B0502040204020203" pitchFamily="34" charset="0"/>
            </a:endParaRPr>
          </a:p>
        </p:txBody>
      </p:sp>
      <p:sp>
        <p:nvSpPr>
          <p:cNvPr id="10" name="Oval 22"/>
          <p:cNvSpPr/>
          <p:nvPr/>
        </p:nvSpPr>
        <p:spPr>
          <a:xfrm>
            <a:off x="10119600" y="2649600"/>
            <a:ext cx="944566" cy="9445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800" dirty="0">
              <a:solidFill>
                <a:schemeClr val="tx1"/>
              </a:solidFill>
              <a:latin typeface="Segoe UI" panose="020B0502040204020203" pitchFamily="34" charset="0"/>
              <a:cs typeface="Segoe UI" panose="020B0502040204020203" pitchFamily="34" charset="0"/>
            </a:endParaRPr>
          </a:p>
        </p:txBody>
      </p:sp>
      <p:sp>
        <p:nvSpPr>
          <p:cNvPr id="11" name="Oval 22"/>
          <p:cNvSpPr/>
          <p:nvPr/>
        </p:nvSpPr>
        <p:spPr>
          <a:xfrm>
            <a:off x="550800" y="2649600"/>
            <a:ext cx="944566" cy="9445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800" dirty="0">
              <a:solidFill>
                <a:schemeClr val="tx1"/>
              </a:solidFill>
              <a:latin typeface="Segoe UI" panose="020B0502040204020203" pitchFamily="34" charset="0"/>
              <a:cs typeface="Segoe UI" panose="020B0502040204020203" pitchFamily="34" charset="0"/>
            </a:endParaRPr>
          </a:p>
        </p:txBody>
      </p:sp>
      <p:grpSp>
        <p:nvGrpSpPr>
          <p:cNvPr id="12" name="Group 1"/>
          <p:cNvGrpSpPr/>
          <p:nvPr/>
        </p:nvGrpSpPr>
        <p:grpSpPr>
          <a:xfrm>
            <a:off x="2943349" y="2650931"/>
            <a:ext cx="944566" cy="944566"/>
            <a:chOff x="3173014" y="2956717"/>
            <a:chExt cx="944566" cy="944566"/>
          </a:xfrm>
        </p:grpSpPr>
        <p:sp>
          <p:nvSpPr>
            <p:cNvPr id="13" name="Oval 18"/>
            <p:cNvSpPr/>
            <p:nvPr/>
          </p:nvSpPr>
          <p:spPr>
            <a:xfrm>
              <a:off x="3290491" y="3074194"/>
              <a:ext cx="709612" cy="70961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4" name="Oval 22"/>
            <p:cNvSpPr/>
            <p:nvPr/>
          </p:nvSpPr>
          <p:spPr>
            <a:xfrm>
              <a:off x="3173014" y="2956717"/>
              <a:ext cx="944566" cy="944566"/>
            </a:xfrm>
            <a:prstGeom prst="ellipse">
              <a:avLst/>
            </a:prstGeom>
            <a:solidFill>
              <a:schemeClr val="bg1">
                <a:lumMod val="85000"/>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tx1"/>
                  </a:solidFill>
                  <a:latin typeface="Segoe UI" panose="020B0502040204020203" pitchFamily="34" charset="0"/>
                  <a:cs typeface="Segoe UI" panose="020B0502040204020203" pitchFamily="34" charset="0"/>
                </a:rPr>
                <a:t>2</a:t>
              </a:r>
            </a:p>
          </p:txBody>
        </p:sp>
      </p:grpSp>
      <p:grpSp>
        <p:nvGrpSpPr>
          <p:cNvPr id="15" name="Group 24"/>
          <p:cNvGrpSpPr/>
          <p:nvPr/>
        </p:nvGrpSpPr>
        <p:grpSpPr>
          <a:xfrm>
            <a:off x="551384" y="2650931"/>
            <a:ext cx="944566" cy="944566"/>
            <a:chOff x="3173014" y="2956717"/>
            <a:chExt cx="944566" cy="944566"/>
          </a:xfrm>
        </p:grpSpPr>
        <p:sp>
          <p:nvSpPr>
            <p:cNvPr id="16" name="Oval 25"/>
            <p:cNvSpPr/>
            <p:nvPr/>
          </p:nvSpPr>
          <p:spPr>
            <a:xfrm>
              <a:off x="3290491" y="3074194"/>
              <a:ext cx="709612" cy="70961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Oval 26"/>
            <p:cNvSpPr/>
            <p:nvPr/>
          </p:nvSpPr>
          <p:spPr>
            <a:xfrm>
              <a:off x="3173014" y="2956717"/>
              <a:ext cx="944566" cy="944566"/>
            </a:xfrm>
            <a:prstGeom prst="ellipse">
              <a:avLst/>
            </a:prstGeom>
            <a:solidFill>
              <a:schemeClr val="bg1">
                <a:lumMod val="85000"/>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tx1"/>
                  </a:solidFill>
                  <a:latin typeface="Segoe UI" panose="020B0502040204020203" pitchFamily="34" charset="0"/>
                  <a:cs typeface="Segoe UI" panose="020B0502040204020203" pitchFamily="34" charset="0"/>
                </a:rPr>
                <a:t>1</a:t>
              </a:r>
            </a:p>
          </p:txBody>
        </p:sp>
      </p:grpSp>
      <p:grpSp>
        <p:nvGrpSpPr>
          <p:cNvPr id="18" name="Group 27"/>
          <p:cNvGrpSpPr/>
          <p:nvPr/>
        </p:nvGrpSpPr>
        <p:grpSpPr>
          <a:xfrm>
            <a:off x="5335314" y="2650931"/>
            <a:ext cx="944566" cy="944566"/>
            <a:chOff x="3173014" y="2956717"/>
            <a:chExt cx="944566" cy="944566"/>
          </a:xfrm>
        </p:grpSpPr>
        <p:sp>
          <p:nvSpPr>
            <p:cNvPr id="19" name="Oval 28"/>
            <p:cNvSpPr/>
            <p:nvPr/>
          </p:nvSpPr>
          <p:spPr>
            <a:xfrm>
              <a:off x="3290491" y="3074194"/>
              <a:ext cx="709612" cy="70961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Oval 29"/>
            <p:cNvSpPr/>
            <p:nvPr/>
          </p:nvSpPr>
          <p:spPr>
            <a:xfrm>
              <a:off x="3173014" y="2956717"/>
              <a:ext cx="944566" cy="944566"/>
            </a:xfrm>
            <a:prstGeom prst="ellipse">
              <a:avLst/>
            </a:prstGeom>
            <a:solidFill>
              <a:schemeClr val="bg1">
                <a:lumMod val="85000"/>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tx1"/>
                  </a:solidFill>
                  <a:latin typeface="Segoe UI" panose="020B0502040204020203" pitchFamily="34" charset="0"/>
                  <a:cs typeface="Segoe UI" panose="020B0502040204020203" pitchFamily="34" charset="0"/>
                </a:rPr>
                <a:t>3</a:t>
              </a:r>
            </a:p>
          </p:txBody>
        </p:sp>
      </p:grpSp>
      <p:grpSp>
        <p:nvGrpSpPr>
          <p:cNvPr id="21" name="Group 30"/>
          <p:cNvGrpSpPr/>
          <p:nvPr/>
        </p:nvGrpSpPr>
        <p:grpSpPr>
          <a:xfrm>
            <a:off x="7727279" y="2650931"/>
            <a:ext cx="944566" cy="944566"/>
            <a:chOff x="3173014" y="2956717"/>
            <a:chExt cx="944566" cy="944566"/>
          </a:xfrm>
        </p:grpSpPr>
        <p:sp>
          <p:nvSpPr>
            <p:cNvPr id="22" name="Oval 31"/>
            <p:cNvSpPr/>
            <p:nvPr/>
          </p:nvSpPr>
          <p:spPr>
            <a:xfrm>
              <a:off x="3290491" y="3074194"/>
              <a:ext cx="709612" cy="70961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Oval 32"/>
            <p:cNvSpPr/>
            <p:nvPr/>
          </p:nvSpPr>
          <p:spPr>
            <a:xfrm>
              <a:off x="3173014" y="2956717"/>
              <a:ext cx="944566" cy="944566"/>
            </a:xfrm>
            <a:prstGeom prst="ellipse">
              <a:avLst/>
            </a:prstGeom>
            <a:solidFill>
              <a:schemeClr val="bg1">
                <a:lumMod val="85000"/>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tx1"/>
                  </a:solidFill>
                  <a:latin typeface="Segoe UI" panose="020B0502040204020203" pitchFamily="34" charset="0"/>
                  <a:cs typeface="Segoe UI" panose="020B0502040204020203" pitchFamily="34" charset="0"/>
                </a:rPr>
                <a:t>4</a:t>
              </a:r>
            </a:p>
          </p:txBody>
        </p:sp>
      </p:grpSp>
      <p:grpSp>
        <p:nvGrpSpPr>
          <p:cNvPr id="24" name="Group 33"/>
          <p:cNvGrpSpPr/>
          <p:nvPr/>
        </p:nvGrpSpPr>
        <p:grpSpPr>
          <a:xfrm>
            <a:off x="10119244" y="2650931"/>
            <a:ext cx="944566" cy="944566"/>
            <a:chOff x="3173014" y="2956717"/>
            <a:chExt cx="944566" cy="944566"/>
          </a:xfrm>
        </p:grpSpPr>
        <p:sp>
          <p:nvSpPr>
            <p:cNvPr id="25" name="Oval 34"/>
            <p:cNvSpPr/>
            <p:nvPr/>
          </p:nvSpPr>
          <p:spPr>
            <a:xfrm>
              <a:off x="3290491" y="3074194"/>
              <a:ext cx="709612" cy="70961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Oval 35"/>
            <p:cNvSpPr/>
            <p:nvPr/>
          </p:nvSpPr>
          <p:spPr>
            <a:xfrm>
              <a:off x="3173014" y="2956717"/>
              <a:ext cx="944566" cy="944566"/>
            </a:xfrm>
            <a:prstGeom prst="ellipse">
              <a:avLst/>
            </a:prstGeom>
            <a:solidFill>
              <a:schemeClr val="bg1">
                <a:lumMod val="85000"/>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tx1"/>
                  </a:solidFill>
                  <a:latin typeface="Segoe UI" panose="020B0502040204020203" pitchFamily="34" charset="0"/>
                  <a:cs typeface="Segoe UI" panose="020B0502040204020203" pitchFamily="34" charset="0"/>
                </a:rPr>
                <a:t>5</a:t>
              </a:r>
            </a:p>
          </p:txBody>
        </p:sp>
      </p:grpSp>
      <p:cxnSp>
        <p:nvCxnSpPr>
          <p:cNvPr id="27" name="Straight Connector 13"/>
          <p:cNvCxnSpPr>
            <a:stCxn id="17" idx="6"/>
            <a:endCxn id="14" idx="2"/>
          </p:cNvCxnSpPr>
          <p:nvPr/>
        </p:nvCxnSpPr>
        <p:spPr>
          <a:xfrm>
            <a:off x="1495950" y="3123214"/>
            <a:ext cx="1447399" cy="0"/>
          </a:xfrm>
          <a:prstGeom prst="line">
            <a:avLst/>
          </a:prstGeom>
          <a:ln w="28575">
            <a:solidFill>
              <a:srgbClr val="EDECEC"/>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28" name="Straight Connector 48"/>
          <p:cNvCxnSpPr>
            <a:stCxn id="7" idx="6"/>
            <a:endCxn id="8" idx="2"/>
          </p:cNvCxnSpPr>
          <p:nvPr/>
        </p:nvCxnSpPr>
        <p:spPr>
          <a:xfrm>
            <a:off x="3889366" y="3121883"/>
            <a:ext cx="1445834" cy="0"/>
          </a:xfrm>
          <a:prstGeom prst="line">
            <a:avLst/>
          </a:prstGeom>
          <a:ln w="28575">
            <a:solidFill>
              <a:srgbClr val="EDECEC"/>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49"/>
          <p:cNvCxnSpPr>
            <a:stCxn id="8" idx="6"/>
            <a:endCxn id="23" idx="2"/>
          </p:cNvCxnSpPr>
          <p:nvPr/>
        </p:nvCxnSpPr>
        <p:spPr>
          <a:xfrm>
            <a:off x="6279766" y="3121883"/>
            <a:ext cx="1447513" cy="1331"/>
          </a:xfrm>
          <a:prstGeom prst="line">
            <a:avLst/>
          </a:prstGeom>
          <a:ln w="28575">
            <a:solidFill>
              <a:srgbClr val="EDECEC"/>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50"/>
          <p:cNvCxnSpPr>
            <a:stCxn id="9" idx="6"/>
            <a:endCxn id="26" idx="2"/>
          </p:cNvCxnSpPr>
          <p:nvPr/>
        </p:nvCxnSpPr>
        <p:spPr>
          <a:xfrm>
            <a:off x="8673766" y="3121883"/>
            <a:ext cx="1445478" cy="1331"/>
          </a:xfrm>
          <a:prstGeom prst="line">
            <a:avLst/>
          </a:prstGeom>
          <a:ln w="28575">
            <a:solidFill>
              <a:srgbClr val="EDECE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31" name="Segnaposto testo 11"/>
          <p:cNvSpPr txBox="1">
            <a:spLocks/>
          </p:cNvSpPr>
          <p:nvPr/>
        </p:nvSpPr>
        <p:spPr>
          <a:xfrm>
            <a:off x="565032" y="4059044"/>
            <a:ext cx="1548000" cy="1593301"/>
          </a:xfrm>
          <a:prstGeom prst="rect">
            <a:avLst/>
          </a:prstGeom>
        </p:spPr>
        <p:txBody>
          <a:bodyPr lIns="0"/>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buNone/>
            </a:pPr>
            <a:r>
              <a:rPr lang="it-IT" sz="1800" smtClean="0">
                <a:latin typeface="+mj-lt"/>
              </a:rPr>
              <a:t>Vermessung, </a:t>
            </a:r>
            <a:br>
              <a:rPr lang="it-IT" sz="1800" smtClean="0">
                <a:latin typeface="+mj-lt"/>
              </a:rPr>
            </a:br>
            <a:r>
              <a:rPr lang="it-IT" sz="1800" smtClean="0">
                <a:latin typeface="+mj-lt"/>
              </a:rPr>
              <a:t>As-Found.</a:t>
            </a:r>
            <a:endParaRPr lang="it-IT" sz="1800" dirty="0">
              <a:solidFill>
                <a:srgbClr val="FF0000"/>
              </a:solidFill>
              <a:latin typeface="+mj-lt"/>
            </a:endParaRPr>
          </a:p>
        </p:txBody>
      </p:sp>
      <p:sp>
        <p:nvSpPr>
          <p:cNvPr id="32" name="Segnaposto testo 12"/>
          <p:cNvSpPr txBox="1">
            <a:spLocks/>
          </p:cNvSpPr>
          <p:nvPr/>
        </p:nvSpPr>
        <p:spPr>
          <a:xfrm>
            <a:off x="2951916" y="4059044"/>
            <a:ext cx="1548000" cy="1595189"/>
          </a:xfrm>
          <a:prstGeom prst="rect">
            <a:avLst/>
          </a:prstGeom>
        </p:spPr>
        <p:txBody>
          <a:bodyPr lIns="0"/>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buNone/>
            </a:pPr>
            <a:r>
              <a:rPr lang="it-IT" sz="1800" smtClean="0">
                <a:latin typeface="+mj-lt"/>
              </a:rPr>
              <a:t>Traditionell oder fast BIM.</a:t>
            </a:r>
            <a:endParaRPr lang="it-IT" sz="1800" dirty="0">
              <a:latin typeface="+mj-lt"/>
            </a:endParaRPr>
          </a:p>
        </p:txBody>
      </p:sp>
      <p:sp>
        <p:nvSpPr>
          <p:cNvPr id="33" name="Segnaposto testo 13"/>
          <p:cNvSpPr txBox="1">
            <a:spLocks/>
          </p:cNvSpPr>
          <p:nvPr/>
        </p:nvSpPr>
        <p:spPr>
          <a:xfrm>
            <a:off x="5345577" y="4059045"/>
            <a:ext cx="1548000" cy="1593300"/>
          </a:xfrm>
          <a:prstGeom prst="rect">
            <a:avLst/>
          </a:prstGeom>
        </p:spPr>
        <p:txBody>
          <a:bodyPr lIns="0"/>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buNone/>
            </a:pPr>
            <a:r>
              <a:rPr lang="it-IT" sz="1800" dirty="0" err="1" smtClean="0">
                <a:latin typeface="+mj-lt"/>
              </a:rPr>
              <a:t>BIMization</a:t>
            </a:r>
            <a:r>
              <a:rPr lang="it-IT" sz="1800" dirty="0" smtClean="0">
                <a:latin typeface="+mj-lt"/>
              </a:rPr>
              <a:t> </a:t>
            </a:r>
            <a:r>
              <a:rPr lang="it-IT" sz="1800" dirty="0" err="1" smtClean="0">
                <a:latin typeface="+mj-lt"/>
              </a:rPr>
              <a:t>des</a:t>
            </a:r>
            <a:r>
              <a:rPr lang="it-IT" sz="1800" dirty="0" smtClean="0">
                <a:latin typeface="+mj-lt"/>
              </a:rPr>
              <a:t> </a:t>
            </a:r>
            <a:r>
              <a:rPr lang="it-IT" sz="1800" dirty="0" err="1" smtClean="0">
                <a:latin typeface="+mj-lt"/>
              </a:rPr>
              <a:t>Projekts</a:t>
            </a:r>
            <a:r>
              <a:rPr lang="it-IT" sz="1800" dirty="0" smtClean="0">
                <a:latin typeface="+mj-lt"/>
              </a:rPr>
              <a:t>.</a:t>
            </a:r>
            <a:endParaRPr lang="it-IT" sz="1800" dirty="0">
              <a:latin typeface="+mj-lt"/>
            </a:endParaRPr>
          </a:p>
        </p:txBody>
      </p:sp>
      <p:sp>
        <p:nvSpPr>
          <p:cNvPr id="34" name="Segnaposto testo 14"/>
          <p:cNvSpPr txBox="1">
            <a:spLocks/>
          </p:cNvSpPr>
          <p:nvPr/>
        </p:nvSpPr>
        <p:spPr>
          <a:xfrm>
            <a:off x="7739228" y="4067779"/>
            <a:ext cx="1548000" cy="1584565"/>
          </a:xfrm>
          <a:prstGeom prst="rect">
            <a:avLst/>
          </a:prstGeom>
        </p:spPr>
        <p:txBody>
          <a:bodyPr lIns="0"/>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buNone/>
            </a:pPr>
            <a:r>
              <a:rPr lang="de-DE" sz="1800" smtClean="0">
                <a:latin typeface="+mj-lt"/>
              </a:rPr>
              <a:t>Analyse und Überprüfung des BIM-Modells.</a:t>
            </a:r>
            <a:endParaRPr lang="it-IT" sz="1800" dirty="0">
              <a:latin typeface="+mj-lt"/>
            </a:endParaRPr>
          </a:p>
        </p:txBody>
      </p:sp>
      <p:sp>
        <p:nvSpPr>
          <p:cNvPr id="35" name="Segnaposto testo 15"/>
          <p:cNvSpPr txBox="1">
            <a:spLocks/>
          </p:cNvSpPr>
          <p:nvPr/>
        </p:nvSpPr>
        <p:spPr>
          <a:xfrm>
            <a:off x="10132879" y="4067780"/>
            <a:ext cx="1548000" cy="1584564"/>
          </a:xfrm>
          <a:prstGeom prst="rect">
            <a:avLst/>
          </a:prstGeom>
        </p:spPr>
        <p:txBody>
          <a:bodyPr lIns="0"/>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buNone/>
            </a:pPr>
            <a:r>
              <a:rPr lang="it-IT" sz="1800" smtClean="0">
                <a:latin typeface="+mj-lt"/>
              </a:rPr>
              <a:t>Konstruktion, As-Built.</a:t>
            </a:r>
            <a:endParaRPr lang="it-IT" sz="1800" dirty="0">
              <a:latin typeface="+mj-lt"/>
            </a:endParaRPr>
          </a:p>
        </p:txBody>
      </p:sp>
      <p:sp>
        <p:nvSpPr>
          <p:cNvPr id="36" name="Arco 35"/>
          <p:cNvSpPr/>
          <p:nvPr/>
        </p:nvSpPr>
        <p:spPr>
          <a:xfrm>
            <a:off x="3431704" y="1916832"/>
            <a:ext cx="4752976" cy="2173014"/>
          </a:xfrm>
          <a:prstGeom prst="arc">
            <a:avLst>
              <a:gd name="adj1" fmla="val 11327960"/>
              <a:gd name="adj2" fmla="val 21031446"/>
            </a:avLst>
          </a:prstGeom>
          <a:ln w="53975" cap="sq">
            <a:solidFill>
              <a:srgbClr val="00B0F0"/>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r>
              <a:rPr lang="it-IT" smtClean="0">
                <a:latin typeface="+mj-lt"/>
              </a:rPr>
              <a:t>MODIFIZIERUNG</a:t>
            </a:r>
            <a:endParaRPr lang="it-IT" dirty="0">
              <a:latin typeface="+mj-lt"/>
            </a:endParaRPr>
          </a:p>
        </p:txBody>
      </p:sp>
      <p:sp>
        <p:nvSpPr>
          <p:cNvPr id="37" name="Rettangolo 36"/>
          <p:cNvSpPr/>
          <p:nvPr/>
        </p:nvSpPr>
        <p:spPr>
          <a:xfrm>
            <a:off x="6993551" y="3699005"/>
            <a:ext cx="2391962" cy="3600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700" b="1" smtClean="0">
                <a:latin typeface="+mj-lt"/>
              </a:rPr>
              <a:t>KOORDINATION</a:t>
            </a:r>
            <a:endParaRPr lang="it-IT" sz="1700" b="1" dirty="0">
              <a:latin typeface="+mj-lt"/>
            </a:endParaRPr>
          </a:p>
        </p:txBody>
      </p:sp>
      <p:sp>
        <p:nvSpPr>
          <p:cNvPr id="38" name="Rettangolo 37"/>
          <p:cNvSpPr/>
          <p:nvPr/>
        </p:nvSpPr>
        <p:spPr>
          <a:xfrm>
            <a:off x="2204386" y="3700893"/>
            <a:ext cx="2386884" cy="35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700" b="1" smtClean="0">
                <a:latin typeface="+mj-lt"/>
              </a:rPr>
              <a:t>DESIGN</a:t>
            </a:r>
            <a:endParaRPr lang="it-IT" sz="1700" b="1" dirty="0">
              <a:latin typeface="+mj-lt"/>
            </a:endParaRPr>
          </a:p>
        </p:txBody>
      </p:sp>
      <p:sp>
        <p:nvSpPr>
          <p:cNvPr id="39" name="Rettangolo 38"/>
          <p:cNvSpPr/>
          <p:nvPr/>
        </p:nvSpPr>
        <p:spPr>
          <a:xfrm>
            <a:off x="4591269" y="3699005"/>
            <a:ext cx="2402282" cy="36004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700" b="1" smtClean="0">
                <a:latin typeface="+mj-lt"/>
              </a:rPr>
              <a:t>BIM</a:t>
            </a:r>
            <a:endParaRPr lang="it-IT" sz="1700" b="1" dirty="0">
              <a:latin typeface="+mj-lt"/>
            </a:endParaRPr>
          </a:p>
        </p:txBody>
      </p:sp>
      <p:sp>
        <p:nvSpPr>
          <p:cNvPr id="40" name="Rettangolo 39"/>
          <p:cNvSpPr/>
          <p:nvPr/>
        </p:nvSpPr>
        <p:spPr>
          <a:xfrm>
            <a:off x="550863" y="3699005"/>
            <a:ext cx="1653522" cy="358152"/>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it-IT" sz="1700" b="1" smtClean="0">
                <a:latin typeface="+mj-lt"/>
                <a:cs typeface="Segoe UI Light" panose="020B0502040204020203" pitchFamily="34" charset="0"/>
              </a:rPr>
              <a:t>BIM?</a:t>
            </a:r>
            <a:endParaRPr lang="it-IT" sz="1700" b="1" dirty="0">
              <a:latin typeface="+mj-lt"/>
              <a:cs typeface="Segoe UI Light" panose="020B0502040204020203" pitchFamily="34" charset="0"/>
            </a:endParaRPr>
          </a:p>
        </p:txBody>
      </p:sp>
      <p:sp>
        <p:nvSpPr>
          <p:cNvPr id="41" name="Rettangolo 40"/>
          <p:cNvSpPr/>
          <p:nvPr/>
        </p:nvSpPr>
        <p:spPr>
          <a:xfrm>
            <a:off x="9385513" y="3699005"/>
            <a:ext cx="2255625" cy="358152"/>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it-IT" sz="1700" b="1" smtClean="0">
                <a:latin typeface="+mj-lt"/>
                <a:cs typeface="Segoe UI Light" panose="020B0502040204020203" pitchFamily="34" charset="0"/>
              </a:rPr>
              <a:t>WIE?</a:t>
            </a:r>
            <a:endParaRPr lang="it-IT" sz="1700" b="1" dirty="0">
              <a:latin typeface="+mj-lt"/>
              <a:cs typeface="Segoe UI Light" panose="020B0502040204020203" pitchFamily="34" charset="0"/>
            </a:endParaRPr>
          </a:p>
        </p:txBody>
      </p:sp>
      <p:sp>
        <p:nvSpPr>
          <p:cNvPr id="42" name="Arco 41"/>
          <p:cNvSpPr/>
          <p:nvPr/>
        </p:nvSpPr>
        <p:spPr>
          <a:xfrm flipH="1">
            <a:off x="3397377" y="2475036"/>
            <a:ext cx="2421209" cy="1953341"/>
          </a:xfrm>
          <a:prstGeom prst="arc">
            <a:avLst>
              <a:gd name="adj1" fmla="val 13093689"/>
              <a:gd name="adj2" fmla="val 19122703"/>
            </a:avLst>
          </a:prstGeom>
          <a:ln w="53975" cap="sq">
            <a:solidFill>
              <a:srgbClr val="00B0F0"/>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sp>
        <p:nvSpPr>
          <p:cNvPr id="43" name="Arco 42"/>
          <p:cNvSpPr/>
          <p:nvPr/>
        </p:nvSpPr>
        <p:spPr>
          <a:xfrm flipH="1">
            <a:off x="5770794" y="2476800"/>
            <a:ext cx="2421209" cy="1953341"/>
          </a:xfrm>
          <a:prstGeom prst="arc">
            <a:avLst>
              <a:gd name="adj1" fmla="val 13093689"/>
              <a:gd name="adj2" fmla="val 19122703"/>
            </a:avLst>
          </a:prstGeom>
          <a:ln w="53975" cap="sq">
            <a:solidFill>
              <a:srgbClr val="00B0F0"/>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sp>
        <p:nvSpPr>
          <p:cNvPr id="44" name="Arco 43"/>
          <p:cNvSpPr/>
          <p:nvPr/>
        </p:nvSpPr>
        <p:spPr>
          <a:xfrm flipH="1">
            <a:off x="3446586" y="1170929"/>
            <a:ext cx="7113910" cy="3122167"/>
          </a:xfrm>
          <a:prstGeom prst="arc">
            <a:avLst>
              <a:gd name="adj1" fmla="val 10863185"/>
              <a:gd name="adj2" fmla="val 21499797"/>
            </a:avLst>
          </a:prstGeom>
          <a:ln w="53975" cap="sq">
            <a:solidFill>
              <a:schemeClr val="accent1"/>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sp>
        <p:nvSpPr>
          <p:cNvPr id="45" name="Arco 44"/>
          <p:cNvSpPr/>
          <p:nvPr/>
        </p:nvSpPr>
        <p:spPr>
          <a:xfrm flipH="1">
            <a:off x="5760476" y="1556792"/>
            <a:ext cx="4656004" cy="2985528"/>
          </a:xfrm>
          <a:prstGeom prst="arc">
            <a:avLst>
              <a:gd name="adj1" fmla="val 11312348"/>
              <a:gd name="adj2" fmla="val 20926653"/>
            </a:avLst>
          </a:prstGeom>
          <a:ln w="53975" cap="sq">
            <a:solidFill>
              <a:schemeClr val="accent1"/>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sp>
        <p:nvSpPr>
          <p:cNvPr id="46" name="Arco 45"/>
          <p:cNvSpPr/>
          <p:nvPr/>
        </p:nvSpPr>
        <p:spPr>
          <a:xfrm flipH="1">
            <a:off x="962670" y="2452329"/>
            <a:ext cx="2421209" cy="1953341"/>
          </a:xfrm>
          <a:prstGeom prst="arc">
            <a:avLst>
              <a:gd name="adj1" fmla="val 13093689"/>
              <a:gd name="adj2" fmla="val 19122703"/>
            </a:avLst>
          </a:prstGeom>
          <a:noFill/>
          <a:ln w="53975" cap="sq">
            <a:solidFill>
              <a:srgbClr val="00B050"/>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sp>
        <p:nvSpPr>
          <p:cNvPr id="47" name="Arco 46"/>
          <p:cNvSpPr/>
          <p:nvPr/>
        </p:nvSpPr>
        <p:spPr>
          <a:xfrm flipH="1">
            <a:off x="1035306" y="1927338"/>
            <a:ext cx="4752976" cy="2173014"/>
          </a:xfrm>
          <a:prstGeom prst="arc">
            <a:avLst>
              <a:gd name="adj1" fmla="val 11327960"/>
              <a:gd name="adj2" fmla="val 21031446"/>
            </a:avLst>
          </a:prstGeom>
          <a:ln w="53975" cap="sq">
            <a:solidFill>
              <a:srgbClr val="00B050"/>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sp>
        <p:nvSpPr>
          <p:cNvPr id="48" name="Ovale 47"/>
          <p:cNvSpPr/>
          <p:nvPr/>
        </p:nvSpPr>
        <p:spPr>
          <a:xfrm>
            <a:off x="6062344" y="6103166"/>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9" name="Per 48"/>
          <p:cNvSpPr/>
          <p:nvPr/>
        </p:nvSpPr>
        <p:spPr>
          <a:xfrm>
            <a:off x="-4417168" y="1"/>
            <a:ext cx="21026336" cy="6858000"/>
          </a:xfrm>
          <a:prstGeom prst="mathMultiply">
            <a:avLst>
              <a:gd name="adj1" fmla="val 806"/>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0" name="Arco 49"/>
          <p:cNvSpPr/>
          <p:nvPr/>
        </p:nvSpPr>
        <p:spPr>
          <a:xfrm flipH="1">
            <a:off x="3398400" y="2476800"/>
            <a:ext cx="2421209" cy="1953341"/>
          </a:xfrm>
          <a:prstGeom prst="arc">
            <a:avLst>
              <a:gd name="adj1" fmla="val 13093689"/>
              <a:gd name="adj2" fmla="val 19122703"/>
            </a:avLst>
          </a:prstGeom>
          <a:ln w="53975" cap="sq">
            <a:solidFill>
              <a:schemeClr val="accent2"/>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sp>
        <p:nvSpPr>
          <p:cNvPr id="51" name="Arco 50"/>
          <p:cNvSpPr/>
          <p:nvPr/>
        </p:nvSpPr>
        <p:spPr>
          <a:xfrm flipH="1">
            <a:off x="5770800" y="2476800"/>
            <a:ext cx="2421209" cy="1953341"/>
          </a:xfrm>
          <a:prstGeom prst="arc">
            <a:avLst>
              <a:gd name="adj1" fmla="val 13093689"/>
              <a:gd name="adj2" fmla="val 19122703"/>
            </a:avLst>
          </a:prstGeom>
          <a:ln w="53975" cap="sq">
            <a:solidFill>
              <a:schemeClr val="accent2"/>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sp>
        <p:nvSpPr>
          <p:cNvPr id="3" name="Ovale 2"/>
          <p:cNvSpPr/>
          <p:nvPr/>
        </p:nvSpPr>
        <p:spPr>
          <a:xfrm>
            <a:off x="9287228" y="1498220"/>
            <a:ext cx="576000" cy="576064"/>
          </a:xfrm>
          <a:prstGeom prst="ellipse">
            <a:avLst/>
          </a:prstGeom>
          <a:noFill/>
          <a:ln w="539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7" name="Segnaposto testo 15"/>
          <p:cNvSpPr txBox="1">
            <a:spLocks/>
          </p:cNvSpPr>
          <p:nvPr/>
        </p:nvSpPr>
        <p:spPr>
          <a:xfrm>
            <a:off x="9912424" y="1095546"/>
            <a:ext cx="1887889" cy="647235"/>
          </a:xfrm>
          <a:prstGeom prst="rect">
            <a:avLst/>
          </a:prstGeom>
        </p:spPr>
        <p:txBody>
          <a:bodyPr lIns="0"/>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buNone/>
            </a:pPr>
            <a:r>
              <a:rPr lang="it-IT" sz="1700" dirty="0" err="1" smtClean="0">
                <a:latin typeface="+mj-lt"/>
              </a:rPr>
              <a:t>Inkonsistenzen</a:t>
            </a:r>
            <a:r>
              <a:rPr lang="it-IT" sz="1700" dirty="0" smtClean="0">
                <a:latin typeface="+mj-lt"/>
              </a:rPr>
              <a:t> bei </a:t>
            </a:r>
            <a:r>
              <a:rPr lang="it-IT" sz="1700" dirty="0" err="1" smtClean="0">
                <a:latin typeface="+mj-lt"/>
              </a:rPr>
              <a:t>den</a:t>
            </a:r>
            <a:r>
              <a:rPr lang="it-IT" sz="1700" dirty="0" smtClean="0">
                <a:latin typeface="+mj-lt"/>
              </a:rPr>
              <a:t> </a:t>
            </a:r>
            <a:r>
              <a:rPr lang="it-IT" sz="1700" dirty="0" err="1" smtClean="0">
                <a:latin typeface="+mj-lt"/>
              </a:rPr>
              <a:t>Informationen</a:t>
            </a:r>
            <a:endParaRPr lang="it-IT" sz="1700" dirty="0">
              <a:latin typeface="+mj-lt"/>
            </a:endParaRPr>
          </a:p>
        </p:txBody>
      </p:sp>
      <p:sp>
        <p:nvSpPr>
          <p:cNvPr id="5" name="Per 4"/>
          <p:cNvSpPr>
            <a:spLocks noChangeAspect="1"/>
          </p:cNvSpPr>
          <p:nvPr/>
        </p:nvSpPr>
        <p:spPr>
          <a:xfrm>
            <a:off x="2745904" y="1607592"/>
            <a:ext cx="685800" cy="685800"/>
          </a:xfrm>
          <a:prstGeom prst="mathMultiply">
            <a:avLst>
              <a:gd name="adj1" fmla="val 4679"/>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2" name="Segnaposto numero diapositiva 51"/>
          <p:cNvSpPr>
            <a:spLocks noGrp="1"/>
          </p:cNvSpPr>
          <p:nvPr>
            <p:ph type="sldNum" sz="quarter" idx="4"/>
          </p:nvPr>
        </p:nvSpPr>
        <p:spPr/>
        <p:txBody>
          <a:bodyPr/>
          <a:lstStyle/>
          <a:p>
            <a:r>
              <a:rPr lang="it-IT" smtClean="0"/>
              <a:t>15</a:t>
            </a:r>
            <a:endParaRPr lang="it-IT" dirty="0"/>
          </a:p>
        </p:txBody>
      </p:sp>
      <p:sp>
        <p:nvSpPr>
          <p:cNvPr id="58" name="Segnaposto contenuto 4"/>
          <p:cNvSpPr>
            <a:spLocks noGrp="1"/>
          </p:cNvSpPr>
          <p:nvPr/>
        </p:nvSpPr>
        <p:spPr>
          <a:xfrm>
            <a:off x="550862" y="1026000"/>
            <a:ext cx="11090275" cy="4806748"/>
          </a:xfrm>
          <a:prstGeom prst="rect">
            <a:avLst/>
          </a:prstGeom>
          <a:solidFill>
            <a:srgbClr val="F7F7F7">
              <a:alpha val="95000"/>
            </a:srgbClr>
          </a:solidFill>
        </p:spPr>
        <p:txBody>
          <a:bodyPr lIns="0"/>
          <a:lstStyle>
            <a:lvl1pPr marL="0" indent="0" algn="l" defTabSz="914400" rtl="0" eaLnBrk="1" latinLnBrk="0" hangingPunct="1">
              <a:spcBef>
                <a:spcPts val="600"/>
              </a:spcBef>
              <a:buFont typeface="Arial" pitchFamily="34" charset="0"/>
              <a:buNone/>
              <a:defRPr sz="2200" kern="1200">
                <a:solidFill>
                  <a:schemeClr val="tx1"/>
                </a:solidFill>
                <a:latin typeface="+mn-lt"/>
                <a:ea typeface="+mn-ea"/>
                <a:cs typeface="+mn-cs"/>
              </a:defRPr>
            </a:lvl1pPr>
            <a:lvl2pPr marL="742950" indent="-285750" algn="l" defTabSz="914400" rtl="0" eaLnBrk="1" latinLnBrk="0" hangingPunct="1">
              <a:spcBef>
                <a:spcPts val="6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ts val="6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ts val="6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ts val="6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806450" indent="-458788">
              <a:buFont typeface="Wingdings" panose="05000000000000000000" pitchFamily="2" charset="2"/>
              <a:buChar char="Ø"/>
            </a:pPr>
            <a:r>
              <a:rPr lang="de-DE" sz="2400" b="1" dirty="0" smtClean="0"/>
              <a:t>HERKÖMMLICHE PLANUNG UND BIM MIT SEPERATER SOFTWARE </a:t>
            </a:r>
            <a:endParaRPr lang="it-IT" sz="1600" b="1" dirty="0" smtClean="0"/>
          </a:p>
          <a:p>
            <a:pPr marL="804863" indent="-457200">
              <a:buFont typeface="Segoe UI Symbol" panose="020B0502040204020203" pitchFamily="34" charset="0"/>
              <a:buChar char="□"/>
            </a:pPr>
            <a:r>
              <a:rPr lang="it-IT" b="1" dirty="0" err="1" smtClean="0">
                <a:solidFill>
                  <a:srgbClr val="FFC000"/>
                </a:solidFill>
              </a:rPr>
              <a:t>Bessere</a:t>
            </a:r>
            <a:r>
              <a:rPr lang="it-IT" b="1" dirty="0" smtClean="0">
                <a:solidFill>
                  <a:srgbClr val="FFC000"/>
                </a:solidFill>
              </a:rPr>
              <a:t> </a:t>
            </a:r>
            <a:r>
              <a:rPr lang="it-IT" b="1" dirty="0" err="1" smtClean="0">
                <a:solidFill>
                  <a:srgbClr val="FFC000"/>
                </a:solidFill>
              </a:rPr>
              <a:t>Zusammenarbeit</a:t>
            </a:r>
            <a:endParaRPr lang="it-IT" b="1" dirty="0" smtClean="0">
              <a:solidFill>
                <a:srgbClr val="FFC000"/>
              </a:solidFill>
            </a:endParaRPr>
          </a:p>
          <a:p>
            <a:pPr marL="804863" indent="-457200">
              <a:buFont typeface="Segoe UI Symbol" panose="020B0502040204020203" pitchFamily="34" charset="0"/>
              <a:buChar char="☒"/>
            </a:pPr>
            <a:r>
              <a:rPr lang="de-DE" b="1" strike="sngStrike" dirty="0" smtClean="0">
                <a:solidFill>
                  <a:srgbClr val="FF0000"/>
                </a:solidFill>
              </a:rPr>
              <a:t>Optimierung von Kosten und Ressourcen</a:t>
            </a:r>
            <a:endParaRPr lang="it-IT" b="1" strike="sngStrike" dirty="0" smtClean="0">
              <a:solidFill>
                <a:srgbClr val="FF0000"/>
              </a:solidFill>
            </a:endParaRPr>
          </a:p>
          <a:p>
            <a:pPr marL="804863" indent="-457200">
              <a:buFont typeface="Segoe UI Symbol" panose="020B0502040204020203" pitchFamily="34" charset="0"/>
              <a:buChar char="☒"/>
            </a:pPr>
            <a:r>
              <a:rPr lang="it-IT" b="1" strike="sngStrike" dirty="0" err="1" smtClean="0">
                <a:solidFill>
                  <a:srgbClr val="FF0000"/>
                </a:solidFill>
              </a:rPr>
              <a:t>Bessere</a:t>
            </a:r>
            <a:r>
              <a:rPr lang="it-IT" b="1" strike="sngStrike" dirty="0" smtClean="0">
                <a:solidFill>
                  <a:srgbClr val="FF0000"/>
                </a:solidFill>
              </a:rPr>
              <a:t> </a:t>
            </a:r>
            <a:r>
              <a:rPr lang="it-IT" b="1" strike="sngStrike" dirty="0" err="1" smtClean="0">
                <a:solidFill>
                  <a:srgbClr val="FF0000"/>
                </a:solidFill>
              </a:rPr>
              <a:t>Qualität</a:t>
            </a:r>
            <a:r>
              <a:rPr lang="it-IT" b="1" strike="sngStrike" dirty="0" smtClean="0">
                <a:solidFill>
                  <a:srgbClr val="FF0000"/>
                </a:solidFill>
              </a:rPr>
              <a:t> </a:t>
            </a:r>
            <a:r>
              <a:rPr lang="it-IT" b="1" strike="sngStrike" dirty="0" err="1" smtClean="0">
                <a:solidFill>
                  <a:srgbClr val="FF0000"/>
                </a:solidFill>
              </a:rPr>
              <a:t>der</a:t>
            </a:r>
            <a:r>
              <a:rPr lang="it-IT" b="1" strike="sngStrike" dirty="0" smtClean="0">
                <a:solidFill>
                  <a:srgbClr val="FF0000"/>
                </a:solidFill>
              </a:rPr>
              <a:t> </a:t>
            </a:r>
            <a:r>
              <a:rPr lang="it-IT" b="1" strike="sngStrike" dirty="0" err="1" smtClean="0">
                <a:solidFill>
                  <a:srgbClr val="FF0000"/>
                </a:solidFill>
              </a:rPr>
              <a:t>Projekte</a:t>
            </a:r>
            <a:endParaRPr lang="it-IT" b="1" strike="sngStrike" dirty="0" smtClean="0">
              <a:solidFill>
                <a:srgbClr val="FF0000"/>
              </a:solidFill>
            </a:endParaRPr>
          </a:p>
          <a:p>
            <a:pPr marL="804863" indent="-457200">
              <a:buFont typeface="Segoe UI Symbol" panose="020B0502040204020203" pitchFamily="34" charset="0"/>
              <a:buChar char="☒"/>
            </a:pPr>
            <a:r>
              <a:rPr lang="de-DE" b="1" strike="sngStrike" dirty="0" smtClean="0">
                <a:solidFill>
                  <a:srgbClr val="FF0000"/>
                </a:solidFill>
              </a:rPr>
              <a:t>Verbesserung der Prüfungen (Eingriffe), Verringerung der Fehler bei der Konstruktion und Planung.</a:t>
            </a:r>
            <a:endParaRPr lang="it-IT" b="1" strike="sngStrike" dirty="0" smtClean="0">
              <a:solidFill>
                <a:srgbClr val="FF0000"/>
              </a:solidFill>
            </a:endParaRPr>
          </a:p>
          <a:p>
            <a:pPr marL="804863" indent="-457200">
              <a:buFont typeface="Segoe UI Symbol" panose="020B0502040204020203" pitchFamily="34" charset="0"/>
              <a:buChar char="□"/>
            </a:pPr>
            <a:r>
              <a:rPr lang="de-DE" b="1" dirty="0" smtClean="0">
                <a:solidFill>
                  <a:srgbClr val="FFC000"/>
                </a:solidFill>
              </a:rPr>
              <a:t>Bessere Verwaltung der Strukturen (Wartung)</a:t>
            </a:r>
            <a:endParaRPr lang="it-IT" b="1" dirty="0" smtClean="0">
              <a:solidFill>
                <a:srgbClr val="FFC000"/>
              </a:solidFill>
            </a:endParaRPr>
          </a:p>
          <a:p>
            <a:pPr marL="347663"/>
            <a:endParaRPr lang="it-IT" sz="1600" b="1" dirty="0" smtClean="0"/>
          </a:p>
          <a:p>
            <a:pPr marL="804863" indent="-457200">
              <a:buFont typeface="Wingdings" panose="05000000000000000000" pitchFamily="2" charset="2"/>
              <a:buChar char="Ø"/>
            </a:pPr>
            <a:r>
              <a:rPr lang="de-DE" sz="2400" b="1" dirty="0" smtClean="0"/>
              <a:t>Erforderliche Zeit für die Aktualisierung des Informationsmodells aufgrund von Projektänderungen: TAGE</a:t>
            </a:r>
            <a:endParaRPr lang="it-IT" sz="2400" b="1" dirty="0"/>
          </a:p>
          <a:p>
            <a:pPr marL="804863" indent="-457200">
              <a:buFont typeface="Wingdings" panose="05000000000000000000" pitchFamily="2" charset="2"/>
              <a:buChar char="Ø"/>
            </a:pPr>
            <a:r>
              <a:rPr lang="it-IT" sz="2400" b="1" dirty="0" smtClean="0"/>
              <a:t>VERBESSERT DIE PLANUNG NICHT</a:t>
            </a:r>
            <a:endParaRPr lang="it-IT" b="1" dirty="0" smtClean="0"/>
          </a:p>
          <a:p>
            <a:pPr marL="804863" indent="-457200">
              <a:buFont typeface="+mj-lt"/>
              <a:buAutoNum type="arabicPeriod"/>
            </a:pPr>
            <a:endParaRPr lang="it-IT" dirty="0"/>
          </a:p>
        </p:txBody>
      </p:sp>
      <p:sp>
        <p:nvSpPr>
          <p:cNvPr id="54" name="Triangolo rettangolo 53"/>
          <p:cNvSpPr/>
          <p:nvPr/>
        </p:nvSpPr>
        <p:spPr>
          <a:xfrm rot="10800000">
            <a:off x="11836489" y="0"/>
            <a:ext cx="360000" cy="360000"/>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spTree>
    <p:extLst>
      <p:ext uri="{BB962C8B-B14F-4D97-AF65-F5344CB8AC3E}">
        <p14:creationId xmlns:p14="http://schemas.microsoft.com/office/powerpoint/2010/main" val="3944178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7"/>
                                        </p:tgtEl>
                                      </p:cBhvr>
                                    </p:animEffect>
                                    <p:set>
                                      <p:cBhvr>
                                        <p:cTn id="15" dur="1" fill="hold">
                                          <p:stCondLst>
                                            <p:cond delay="499"/>
                                          </p:stCondLst>
                                        </p:cTn>
                                        <p:tgtEl>
                                          <p:spTgt spid="7"/>
                                        </p:tgtEl>
                                        <p:attrNameLst>
                                          <p:attrName>style.visibility</p:attrName>
                                        </p:attrNameLst>
                                      </p:cBhvr>
                                      <p:to>
                                        <p:strVal val="hidden"/>
                                      </p:to>
                                    </p:set>
                                  </p:childTnLst>
                                </p:cTn>
                              </p:par>
                              <p:par>
                                <p:cTn id="16" presetID="10" presetClass="entr" presetSubtype="0" fill="hold" grpId="0" nodeType="withEffect">
                                  <p:stCondLst>
                                    <p:cond delay="0"/>
                                  </p:stCondLst>
                                  <p:childTnLst>
                                    <p:set>
                                      <p:cBhvr>
                                        <p:cTn id="17" dur="1" fill="hold">
                                          <p:stCondLst>
                                            <p:cond delay="0"/>
                                          </p:stCondLst>
                                        </p:cTn>
                                        <p:tgtEl>
                                          <p:spTgt spid="50"/>
                                        </p:tgtEl>
                                        <p:attrNameLst>
                                          <p:attrName>style.visibility</p:attrName>
                                        </p:attrNameLst>
                                      </p:cBhvr>
                                      <p:to>
                                        <p:strVal val="visible"/>
                                      </p:to>
                                    </p:set>
                                    <p:animEffect transition="in" filter="fade">
                                      <p:cBhvr>
                                        <p:cTn id="18" dur="500"/>
                                        <p:tgtEl>
                                          <p:spTgt spid="5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1" nodeType="clickEffect">
                                  <p:stCondLst>
                                    <p:cond delay="0"/>
                                  </p:stCondLst>
                                  <p:childTnLst>
                                    <p:animEffect transition="out" filter="fade">
                                      <p:cBhvr>
                                        <p:cTn id="28" dur="500"/>
                                        <p:tgtEl>
                                          <p:spTgt spid="8"/>
                                        </p:tgtEl>
                                      </p:cBhvr>
                                    </p:animEffect>
                                    <p:set>
                                      <p:cBhvr>
                                        <p:cTn id="29" dur="1" fill="hold">
                                          <p:stCondLst>
                                            <p:cond delay="499"/>
                                          </p:stCondLst>
                                        </p:cTn>
                                        <p:tgtEl>
                                          <p:spTgt spid="8"/>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50"/>
                                        </p:tgtEl>
                                      </p:cBhvr>
                                    </p:animEffect>
                                    <p:set>
                                      <p:cBhvr>
                                        <p:cTn id="32" dur="1" fill="hold">
                                          <p:stCondLst>
                                            <p:cond delay="499"/>
                                          </p:stCondLst>
                                        </p:cTn>
                                        <p:tgtEl>
                                          <p:spTgt spid="50"/>
                                        </p:tgtEl>
                                        <p:attrNameLst>
                                          <p:attrName>style.visibility</p:attrName>
                                        </p:attrNameLst>
                                      </p:cBhvr>
                                      <p:to>
                                        <p:strVal val="hidden"/>
                                      </p:to>
                                    </p:set>
                                  </p:childTnLst>
                                </p:cTn>
                              </p:par>
                              <p:par>
                                <p:cTn id="33" presetID="10" presetClass="entr" presetSubtype="0" fill="hold" grpId="0" nodeType="with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500"/>
                                        <p:tgtEl>
                                          <p:spTgt spid="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grpId="1" nodeType="clickEffect">
                                  <p:stCondLst>
                                    <p:cond delay="0"/>
                                  </p:stCondLst>
                                  <p:childTnLst>
                                    <p:animEffect transition="out" filter="fade">
                                      <p:cBhvr>
                                        <p:cTn id="45" dur="500"/>
                                        <p:tgtEl>
                                          <p:spTgt spid="9"/>
                                        </p:tgtEl>
                                      </p:cBhvr>
                                    </p:animEffect>
                                    <p:set>
                                      <p:cBhvr>
                                        <p:cTn id="46" dur="1" fill="hold">
                                          <p:stCondLst>
                                            <p:cond delay="499"/>
                                          </p:stCondLst>
                                        </p:cTn>
                                        <p:tgtEl>
                                          <p:spTgt spid="9"/>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51"/>
                                        </p:tgtEl>
                                      </p:cBhvr>
                                    </p:animEffect>
                                    <p:set>
                                      <p:cBhvr>
                                        <p:cTn id="49" dur="1" fill="hold">
                                          <p:stCondLst>
                                            <p:cond delay="499"/>
                                          </p:stCondLst>
                                        </p:cTn>
                                        <p:tgtEl>
                                          <p:spTgt spid="51"/>
                                        </p:tgtEl>
                                        <p:attrNameLst>
                                          <p:attrName>style.visibility</p:attrName>
                                        </p:attrNameLst>
                                      </p:cBhvr>
                                      <p:to>
                                        <p:strVal val="hidden"/>
                                      </p:to>
                                    </p:se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fade">
                                      <p:cBhvr>
                                        <p:cTn id="54" dur="500"/>
                                        <p:tgtEl>
                                          <p:spTgt spid="36"/>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500"/>
                                        <p:tgtEl>
                                          <p:spTgt spid="42"/>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fade">
                                      <p:cBhvr>
                                        <p:cTn id="64" dur="500"/>
                                        <p:tgtEl>
                                          <p:spTgt spid="43"/>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fade">
                                      <p:cBhvr>
                                        <p:cTn id="69" dur="500"/>
                                        <p:tgtEl>
                                          <p:spTgt spid="4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fade">
                                      <p:cBhvr>
                                        <p:cTn id="72" dur="500"/>
                                        <p:tgtEl>
                                          <p:spTgt spid="11"/>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xit" presetSubtype="0" fill="hold" grpId="1" nodeType="clickEffect">
                                  <p:stCondLst>
                                    <p:cond delay="0"/>
                                  </p:stCondLst>
                                  <p:childTnLst>
                                    <p:animEffect transition="out" filter="fade">
                                      <p:cBhvr>
                                        <p:cTn id="76" dur="500"/>
                                        <p:tgtEl>
                                          <p:spTgt spid="11"/>
                                        </p:tgtEl>
                                      </p:cBhvr>
                                    </p:animEffect>
                                    <p:set>
                                      <p:cBhvr>
                                        <p:cTn id="77" dur="1" fill="hold">
                                          <p:stCondLst>
                                            <p:cond delay="499"/>
                                          </p:stCondLst>
                                        </p:cTn>
                                        <p:tgtEl>
                                          <p:spTgt spid="11"/>
                                        </p:tgtEl>
                                        <p:attrNameLst>
                                          <p:attrName>style.visibility</p:attrName>
                                        </p:attrNameLst>
                                      </p:cBhvr>
                                      <p:to>
                                        <p:strVal val="hidden"/>
                                      </p:to>
                                    </p:set>
                                  </p:childTnLst>
                                </p:cTn>
                              </p:par>
                              <p:par>
                                <p:cTn id="78" presetID="10" presetClass="entr" presetSubtype="0" fill="hold" grpId="0" nodeType="withEffect">
                                  <p:stCondLst>
                                    <p:cond delay="0"/>
                                  </p:stCondLst>
                                  <p:childTnLst>
                                    <p:set>
                                      <p:cBhvr>
                                        <p:cTn id="79" dur="1" fill="hold">
                                          <p:stCondLst>
                                            <p:cond delay="0"/>
                                          </p:stCondLst>
                                        </p:cTn>
                                        <p:tgtEl>
                                          <p:spTgt spid="47"/>
                                        </p:tgtEl>
                                        <p:attrNameLst>
                                          <p:attrName>style.visibility</p:attrName>
                                        </p:attrNameLst>
                                      </p:cBhvr>
                                      <p:to>
                                        <p:strVal val="visible"/>
                                      </p:to>
                                    </p:set>
                                    <p:animEffect transition="in" filter="fade">
                                      <p:cBhvr>
                                        <p:cTn id="80" dur="500"/>
                                        <p:tgtEl>
                                          <p:spTgt spid="47"/>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5"/>
                                        </p:tgtEl>
                                        <p:attrNameLst>
                                          <p:attrName>style.visibility</p:attrName>
                                        </p:attrNameLst>
                                      </p:cBhvr>
                                      <p:to>
                                        <p:strVal val="visible"/>
                                      </p:to>
                                    </p:set>
                                    <p:animEffect transition="in" filter="fade">
                                      <p:cBhvr>
                                        <p:cTn id="83" dur="500"/>
                                        <p:tgtEl>
                                          <p:spTgt spid="5"/>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46"/>
                                        </p:tgtEl>
                                        <p:attrNameLst>
                                          <p:attrName>style.visibility</p:attrName>
                                        </p:attrNameLst>
                                      </p:cBhvr>
                                      <p:to>
                                        <p:strVal val="visible"/>
                                      </p:to>
                                    </p:set>
                                    <p:animEffect transition="in" filter="fade">
                                      <p:cBhvr>
                                        <p:cTn id="88" dur="500"/>
                                        <p:tgtEl>
                                          <p:spTgt spid="46"/>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500"/>
                                        <p:tgtEl>
                                          <p:spTgt spid="41"/>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0"/>
                                        </p:tgtEl>
                                        <p:attrNameLst>
                                          <p:attrName>style.visibility</p:attrName>
                                        </p:attrNameLst>
                                      </p:cBhvr>
                                      <p:to>
                                        <p:strVal val="visible"/>
                                      </p:to>
                                    </p:set>
                                    <p:animEffect transition="in" filter="fade">
                                      <p:cBhvr>
                                        <p:cTn id="96" dur="500"/>
                                        <p:tgtEl>
                                          <p:spTgt spid="10"/>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xit" presetSubtype="0" fill="hold" grpId="1" nodeType="clickEffect">
                                  <p:stCondLst>
                                    <p:cond delay="0"/>
                                  </p:stCondLst>
                                  <p:childTnLst>
                                    <p:animEffect transition="out" filter="fade">
                                      <p:cBhvr>
                                        <p:cTn id="100" dur="500"/>
                                        <p:tgtEl>
                                          <p:spTgt spid="10"/>
                                        </p:tgtEl>
                                      </p:cBhvr>
                                    </p:animEffect>
                                    <p:set>
                                      <p:cBhvr>
                                        <p:cTn id="101" dur="1" fill="hold">
                                          <p:stCondLst>
                                            <p:cond delay="499"/>
                                          </p:stCondLst>
                                        </p:cTn>
                                        <p:tgtEl>
                                          <p:spTgt spid="10"/>
                                        </p:tgtEl>
                                        <p:attrNameLst>
                                          <p:attrName>style.visibility</p:attrName>
                                        </p:attrNameLst>
                                      </p:cBhvr>
                                      <p:to>
                                        <p:strVal val="hidden"/>
                                      </p:to>
                                    </p:set>
                                  </p:childTnLst>
                                </p:cTn>
                              </p:par>
                              <p:par>
                                <p:cTn id="102" presetID="10" presetClass="entr" presetSubtype="0" fill="hold" grpId="0" nodeType="withEffect">
                                  <p:stCondLst>
                                    <p:cond delay="0"/>
                                  </p:stCondLst>
                                  <p:childTnLst>
                                    <p:set>
                                      <p:cBhvr>
                                        <p:cTn id="103" dur="1" fill="hold">
                                          <p:stCondLst>
                                            <p:cond delay="0"/>
                                          </p:stCondLst>
                                        </p:cTn>
                                        <p:tgtEl>
                                          <p:spTgt spid="44"/>
                                        </p:tgtEl>
                                        <p:attrNameLst>
                                          <p:attrName>style.visibility</p:attrName>
                                        </p:attrNameLst>
                                      </p:cBhvr>
                                      <p:to>
                                        <p:strVal val="visible"/>
                                      </p:to>
                                    </p:set>
                                    <p:animEffect transition="in" filter="fade">
                                      <p:cBhvr>
                                        <p:cTn id="104" dur="500"/>
                                        <p:tgtEl>
                                          <p:spTgt spid="44"/>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ntr" presetSubtype="0" fill="hold" grpId="0" nodeType="click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fade">
                                      <p:cBhvr>
                                        <p:cTn id="109" dur="500"/>
                                        <p:tgtEl>
                                          <p:spTgt spid="45"/>
                                        </p:tgtEl>
                                      </p:cBhvr>
                                    </p:animEffect>
                                  </p:childTnLst>
                                </p:cTn>
                              </p:par>
                            </p:childTnLst>
                          </p:cTn>
                        </p:par>
                      </p:childTnLst>
                    </p:cTn>
                  </p:par>
                  <p:par>
                    <p:cTn id="110" fill="hold">
                      <p:stCondLst>
                        <p:cond delay="indefinite"/>
                      </p:stCondLst>
                      <p:childTnLst>
                        <p:par>
                          <p:cTn id="111" fill="hold">
                            <p:stCondLst>
                              <p:cond delay="0"/>
                            </p:stCondLst>
                            <p:childTnLst>
                              <p:par>
                                <p:cTn id="112" presetID="10" presetClass="entr" presetSubtype="0" fill="hold" grpId="0" nodeType="clickEffect">
                                  <p:stCondLst>
                                    <p:cond delay="0"/>
                                  </p:stCondLst>
                                  <p:childTnLst>
                                    <p:set>
                                      <p:cBhvr>
                                        <p:cTn id="113" dur="1" fill="hold">
                                          <p:stCondLst>
                                            <p:cond delay="0"/>
                                          </p:stCondLst>
                                        </p:cTn>
                                        <p:tgtEl>
                                          <p:spTgt spid="3"/>
                                        </p:tgtEl>
                                        <p:attrNameLst>
                                          <p:attrName>style.visibility</p:attrName>
                                        </p:attrNameLst>
                                      </p:cBhvr>
                                      <p:to>
                                        <p:strVal val="visible"/>
                                      </p:to>
                                    </p:set>
                                    <p:animEffect transition="in" filter="fade">
                                      <p:cBhvr>
                                        <p:cTn id="114" dur="500"/>
                                        <p:tgtEl>
                                          <p:spTgt spid="3"/>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57"/>
                                        </p:tgtEl>
                                        <p:attrNameLst>
                                          <p:attrName>style.visibility</p:attrName>
                                        </p:attrNameLst>
                                      </p:cBhvr>
                                      <p:to>
                                        <p:strVal val="visible"/>
                                      </p:to>
                                    </p:set>
                                    <p:animEffect transition="in" filter="fade">
                                      <p:cBhvr>
                                        <p:cTn id="117" dur="500"/>
                                        <p:tgtEl>
                                          <p:spTgt spid="57"/>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49"/>
                                        </p:tgtEl>
                                        <p:attrNameLst>
                                          <p:attrName>style.visibility</p:attrName>
                                        </p:attrNameLst>
                                      </p:cBhvr>
                                      <p:to>
                                        <p:strVal val="visible"/>
                                      </p:to>
                                    </p:set>
                                    <p:animEffect transition="in" filter="fade">
                                      <p:cBhvr>
                                        <p:cTn id="122" dur="500"/>
                                        <p:tgtEl>
                                          <p:spTgt spid="49"/>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58"/>
                                        </p:tgtEl>
                                        <p:attrNameLst>
                                          <p:attrName>style.visibility</p:attrName>
                                        </p:attrNameLst>
                                      </p:cBhvr>
                                      <p:to>
                                        <p:strVal val="visible"/>
                                      </p:to>
                                    </p:set>
                                    <p:animEffect transition="in" filter="fade">
                                      <p:cBhvr>
                                        <p:cTn id="127" dur="500"/>
                                        <p:tgtEl>
                                          <p:spTgt spid="58"/>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nodeType="clickEffect">
                                  <p:stCondLst>
                                    <p:cond delay="0"/>
                                  </p:stCondLst>
                                  <p:childTnLst>
                                    <p:set>
                                      <p:cBhvr>
                                        <p:cTn id="131" dur="1" fill="hold">
                                          <p:stCondLst>
                                            <p:cond delay="0"/>
                                          </p:stCondLst>
                                        </p:cTn>
                                        <p:tgtEl>
                                          <p:spTgt spid="58">
                                            <p:txEl>
                                              <p:pRg st="0" end="0"/>
                                            </p:txEl>
                                          </p:spTgt>
                                        </p:tgtEl>
                                        <p:attrNameLst>
                                          <p:attrName>style.visibility</p:attrName>
                                        </p:attrNameLst>
                                      </p:cBhvr>
                                      <p:to>
                                        <p:strVal val="visible"/>
                                      </p:to>
                                    </p:set>
                                    <p:animEffect transition="in" filter="fade">
                                      <p:cBhvr>
                                        <p:cTn id="132" dur="500"/>
                                        <p:tgtEl>
                                          <p:spTgt spid="58">
                                            <p:txEl>
                                              <p:pRg st="0" end="0"/>
                                            </p:txEl>
                                          </p:spTgt>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ntr" presetSubtype="0" fill="hold" nodeType="clickEffect">
                                  <p:stCondLst>
                                    <p:cond delay="0"/>
                                  </p:stCondLst>
                                  <p:childTnLst>
                                    <p:set>
                                      <p:cBhvr>
                                        <p:cTn id="136" dur="1" fill="hold">
                                          <p:stCondLst>
                                            <p:cond delay="0"/>
                                          </p:stCondLst>
                                        </p:cTn>
                                        <p:tgtEl>
                                          <p:spTgt spid="58">
                                            <p:txEl>
                                              <p:pRg st="1" end="1"/>
                                            </p:txEl>
                                          </p:spTgt>
                                        </p:tgtEl>
                                        <p:attrNameLst>
                                          <p:attrName>style.visibility</p:attrName>
                                        </p:attrNameLst>
                                      </p:cBhvr>
                                      <p:to>
                                        <p:strVal val="visible"/>
                                      </p:to>
                                    </p:set>
                                    <p:animEffect transition="in" filter="fade">
                                      <p:cBhvr>
                                        <p:cTn id="137" dur="500"/>
                                        <p:tgtEl>
                                          <p:spTgt spid="58">
                                            <p:txEl>
                                              <p:pRg st="1" end="1"/>
                                            </p:txEl>
                                          </p:spTgt>
                                        </p:tgtEl>
                                      </p:cBhvr>
                                    </p:animEffec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nodeType="clickEffect">
                                  <p:stCondLst>
                                    <p:cond delay="0"/>
                                  </p:stCondLst>
                                  <p:childTnLst>
                                    <p:set>
                                      <p:cBhvr>
                                        <p:cTn id="141" dur="1" fill="hold">
                                          <p:stCondLst>
                                            <p:cond delay="0"/>
                                          </p:stCondLst>
                                        </p:cTn>
                                        <p:tgtEl>
                                          <p:spTgt spid="58">
                                            <p:txEl>
                                              <p:pRg st="2" end="2"/>
                                            </p:txEl>
                                          </p:spTgt>
                                        </p:tgtEl>
                                        <p:attrNameLst>
                                          <p:attrName>style.visibility</p:attrName>
                                        </p:attrNameLst>
                                      </p:cBhvr>
                                      <p:to>
                                        <p:strVal val="visible"/>
                                      </p:to>
                                    </p:set>
                                    <p:animEffect transition="in" filter="fade">
                                      <p:cBhvr>
                                        <p:cTn id="142" dur="500"/>
                                        <p:tgtEl>
                                          <p:spTgt spid="58">
                                            <p:txEl>
                                              <p:pRg st="2" end="2"/>
                                            </p:txEl>
                                          </p:spTgt>
                                        </p:tgtEl>
                                      </p:cBhvr>
                                    </p:animEffect>
                                  </p:childTnLst>
                                </p:cTn>
                              </p:par>
                            </p:childTnLst>
                          </p:cTn>
                        </p:par>
                      </p:childTnLst>
                    </p:cTn>
                  </p:par>
                  <p:par>
                    <p:cTn id="143" fill="hold">
                      <p:stCondLst>
                        <p:cond delay="indefinite"/>
                      </p:stCondLst>
                      <p:childTnLst>
                        <p:par>
                          <p:cTn id="144" fill="hold">
                            <p:stCondLst>
                              <p:cond delay="0"/>
                            </p:stCondLst>
                            <p:childTnLst>
                              <p:par>
                                <p:cTn id="145" presetID="10" presetClass="entr" presetSubtype="0" fill="hold" nodeType="clickEffect">
                                  <p:stCondLst>
                                    <p:cond delay="0"/>
                                  </p:stCondLst>
                                  <p:childTnLst>
                                    <p:set>
                                      <p:cBhvr>
                                        <p:cTn id="146" dur="1" fill="hold">
                                          <p:stCondLst>
                                            <p:cond delay="0"/>
                                          </p:stCondLst>
                                        </p:cTn>
                                        <p:tgtEl>
                                          <p:spTgt spid="58">
                                            <p:txEl>
                                              <p:pRg st="3" end="3"/>
                                            </p:txEl>
                                          </p:spTgt>
                                        </p:tgtEl>
                                        <p:attrNameLst>
                                          <p:attrName>style.visibility</p:attrName>
                                        </p:attrNameLst>
                                      </p:cBhvr>
                                      <p:to>
                                        <p:strVal val="visible"/>
                                      </p:to>
                                    </p:set>
                                    <p:animEffect transition="in" filter="fade">
                                      <p:cBhvr>
                                        <p:cTn id="147" dur="500"/>
                                        <p:tgtEl>
                                          <p:spTgt spid="58">
                                            <p:txEl>
                                              <p:pRg st="3" end="3"/>
                                            </p:txEl>
                                          </p:spTgt>
                                        </p:tgtEl>
                                      </p:cBhvr>
                                    </p:animEffect>
                                  </p:childTnLst>
                                </p:cTn>
                              </p:par>
                            </p:childTnLst>
                          </p:cTn>
                        </p:par>
                      </p:childTnLst>
                    </p:cTn>
                  </p:par>
                  <p:par>
                    <p:cTn id="148" fill="hold">
                      <p:stCondLst>
                        <p:cond delay="indefinite"/>
                      </p:stCondLst>
                      <p:childTnLst>
                        <p:par>
                          <p:cTn id="149" fill="hold">
                            <p:stCondLst>
                              <p:cond delay="0"/>
                            </p:stCondLst>
                            <p:childTnLst>
                              <p:par>
                                <p:cTn id="150" presetID="10" presetClass="entr" presetSubtype="0" fill="hold" nodeType="clickEffect">
                                  <p:stCondLst>
                                    <p:cond delay="0"/>
                                  </p:stCondLst>
                                  <p:childTnLst>
                                    <p:set>
                                      <p:cBhvr>
                                        <p:cTn id="151" dur="1" fill="hold">
                                          <p:stCondLst>
                                            <p:cond delay="0"/>
                                          </p:stCondLst>
                                        </p:cTn>
                                        <p:tgtEl>
                                          <p:spTgt spid="58">
                                            <p:txEl>
                                              <p:pRg st="4" end="4"/>
                                            </p:txEl>
                                          </p:spTgt>
                                        </p:tgtEl>
                                        <p:attrNameLst>
                                          <p:attrName>style.visibility</p:attrName>
                                        </p:attrNameLst>
                                      </p:cBhvr>
                                      <p:to>
                                        <p:strVal val="visible"/>
                                      </p:to>
                                    </p:set>
                                    <p:animEffect transition="in" filter="fade">
                                      <p:cBhvr>
                                        <p:cTn id="152" dur="500"/>
                                        <p:tgtEl>
                                          <p:spTgt spid="58">
                                            <p:txEl>
                                              <p:pRg st="4" end="4"/>
                                            </p:txEl>
                                          </p:spTgt>
                                        </p:tgtEl>
                                      </p:cBhvr>
                                    </p:animEffect>
                                  </p:childTnLst>
                                </p:cTn>
                              </p:par>
                            </p:childTnLst>
                          </p:cTn>
                        </p:par>
                      </p:childTnLst>
                    </p:cTn>
                  </p:par>
                  <p:par>
                    <p:cTn id="153" fill="hold">
                      <p:stCondLst>
                        <p:cond delay="indefinite"/>
                      </p:stCondLst>
                      <p:childTnLst>
                        <p:par>
                          <p:cTn id="154" fill="hold">
                            <p:stCondLst>
                              <p:cond delay="0"/>
                            </p:stCondLst>
                            <p:childTnLst>
                              <p:par>
                                <p:cTn id="155" presetID="10" presetClass="entr" presetSubtype="0" fill="hold" nodeType="clickEffect">
                                  <p:stCondLst>
                                    <p:cond delay="0"/>
                                  </p:stCondLst>
                                  <p:childTnLst>
                                    <p:set>
                                      <p:cBhvr>
                                        <p:cTn id="156" dur="1" fill="hold">
                                          <p:stCondLst>
                                            <p:cond delay="0"/>
                                          </p:stCondLst>
                                        </p:cTn>
                                        <p:tgtEl>
                                          <p:spTgt spid="58">
                                            <p:txEl>
                                              <p:pRg st="5" end="5"/>
                                            </p:txEl>
                                          </p:spTgt>
                                        </p:tgtEl>
                                        <p:attrNameLst>
                                          <p:attrName>style.visibility</p:attrName>
                                        </p:attrNameLst>
                                      </p:cBhvr>
                                      <p:to>
                                        <p:strVal val="visible"/>
                                      </p:to>
                                    </p:set>
                                    <p:animEffect transition="in" filter="fade">
                                      <p:cBhvr>
                                        <p:cTn id="157" dur="500"/>
                                        <p:tgtEl>
                                          <p:spTgt spid="58">
                                            <p:txEl>
                                              <p:pRg st="5" end="5"/>
                                            </p:txEl>
                                          </p:spTgt>
                                        </p:tgtEl>
                                      </p:cBhvr>
                                    </p:animEffect>
                                  </p:childTnLst>
                                </p:cTn>
                              </p:par>
                            </p:childTnLst>
                          </p:cTn>
                        </p:par>
                      </p:childTnLst>
                    </p:cTn>
                  </p:par>
                  <p:par>
                    <p:cTn id="158" fill="hold">
                      <p:stCondLst>
                        <p:cond delay="indefinite"/>
                      </p:stCondLst>
                      <p:childTnLst>
                        <p:par>
                          <p:cTn id="159" fill="hold">
                            <p:stCondLst>
                              <p:cond delay="0"/>
                            </p:stCondLst>
                            <p:childTnLst>
                              <p:par>
                                <p:cTn id="160" presetID="10" presetClass="entr" presetSubtype="0" fill="hold" nodeType="clickEffect">
                                  <p:stCondLst>
                                    <p:cond delay="0"/>
                                  </p:stCondLst>
                                  <p:childTnLst>
                                    <p:set>
                                      <p:cBhvr>
                                        <p:cTn id="161" dur="1" fill="hold">
                                          <p:stCondLst>
                                            <p:cond delay="0"/>
                                          </p:stCondLst>
                                        </p:cTn>
                                        <p:tgtEl>
                                          <p:spTgt spid="58">
                                            <p:txEl>
                                              <p:pRg st="7" end="7"/>
                                            </p:txEl>
                                          </p:spTgt>
                                        </p:tgtEl>
                                        <p:attrNameLst>
                                          <p:attrName>style.visibility</p:attrName>
                                        </p:attrNameLst>
                                      </p:cBhvr>
                                      <p:to>
                                        <p:strVal val="visible"/>
                                      </p:to>
                                    </p:set>
                                    <p:animEffect transition="in" filter="fade">
                                      <p:cBhvr>
                                        <p:cTn id="162" dur="500"/>
                                        <p:tgtEl>
                                          <p:spTgt spid="58">
                                            <p:txEl>
                                              <p:pRg st="7" end="7"/>
                                            </p:txEl>
                                          </p:spTgt>
                                        </p:tgtEl>
                                      </p:cBhvr>
                                    </p:animEffect>
                                  </p:childTnLst>
                                </p:cTn>
                              </p:par>
                            </p:childTnLst>
                          </p:cTn>
                        </p:par>
                      </p:childTnLst>
                    </p:cTn>
                  </p:par>
                  <p:par>
                    <p:cTn id="163" fill="hold">
                      <p:stCondLst>
                        <p:cond delay="indefinite"/>
                      </p:stCondLst>
                      <p:childTnLst>
                        <p:par>
                          <p:cTn id="164" fill="hold">
                            <p:stCondLst>
                              <p:cond delay="0"/>
                            </p:stCondLst>
                            <p:childTnLst>
                              <p:par>
                                <p:cTn id="165" presetID="10" presetClass="entr" presetSubtype="0" fill="hold" nodeType="clickEffect">
                                  <p:stCondLst>
                                    <p:cond delay="0"/>
                                  </p:stCondLst>
                                  <p:childTnLst>
                                    <p:set>
                                      <p:cBhvr>
                                        <p:cTn id="166" dur="1" fill="hold">
                                          <p:stCondLst>
                                            <p:cond delay="0"/>
                                          </p:stCondLst>
                                        </p:cTn>
                                        <p:tgtEl>
                                          <p:spTgt spid="58">
                                            <p:txEl>
                                              <p:pRg st="8" end="8"/>
                                            </p:txEl>
                                          </p:spTgt>
                                        </p:tgtEl>
                                        <p:attrNameLst>
                                          <p:attrName>style.visibility</p:attrName>
                                        </p:attrNameLst>
                                      </p:cBhvr>
                                      <p:to>
                                        <p:strVal val="visible"/>
                                      </p:to>
                                    </p:set>
                                    <p:animEffect transition="in" filter="fade">
                                      <p:cBhvr>
                                        <p:cTn id="167" dur="500"/>
                                        <p:tgtEl>
                                          <p:spTgt spid="58">
                                            <p:txEl>
                                              <p:pRg st="8" end="8"/>
                                            </p:txEl>
                                          </p:spTgt>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48"/>
                                        </p:tgtEl>
                                        <p:attrNameLst>
                                          <p:attrName>style.visibility</p:attrName>
                                        </p:attrNameLst>
                                      </p:cBhvr>
                                      <p:to>
                                        <p:strVal val="visible"/>
                                      </p:to>
                                    </p:set>
                                    <p:animEffect transition="in" filter="fade">
                                      <p:cBhvr>
                                        <p:cTn id="170"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0" grpId="1" animBg="1"/>
      <p:bldP spid="51" grpId="0" animBg="1"/>
      <p:bldP spid="51" grpId="1" animBg="1"/>
      <p:bldP spid="3" grpId="0" animBg="1"/>
      <p:bldP spid="57" grpId="0"/>
      <p:bldP spid="5" grpId="0" animBg="1"/>
      <p:bldP spid="5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0"/>
          </p:nvPr>
        </p:nvSpPr>
        <p:spPr>
          <a:xfrm>
            <a:off x="550863" y="260350"/>
            <a:ext cx="11090275" cy="584775"/>
          </a:xfrm>
        </p:spPr>
        <p:txBody>
          <a:bodyPr/>
          <a:lstStyle/>
          <a:p>
            <a:r>
              <a:rPr lang="de-DE" smtClean="0"/>
              <a:t>Planung im Fokus der Arbeitsabläufe in openBIM</a:t>
            </a:r>
            <a:endParaRPr lang="it-IT" dirty="0"/>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5" name="Oval 26"/>
          <p:cNvSpPr/>
          <p:nvPr/>
        </p:nvSpPr>
        <p:spPr>
          <a:xfrm>
            <a:off x="2390400" y="2646912"/>
            <a:ext cx="944566" cy="9445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800" dirty="0">
              <a:solidFill>
                <a:schemeClr val="tx1"/>
              </a:solidFill>
              <a:latin typeface="Segoe UI" panose="020B0502040204020203" pitchFamily="34" charset="0"/>
              <a:cs typeface="Segoe UI" panose="020B0502040204020203" pitchFamily="34" charset="0"/>
            </a:endParaRPr>
          </a:p>
        </p:txBody>
      </p:sp>
      <p:sp>
        <p:nvSpPr>
          <p:cNvPr id="6" name="Oval 26"/>
          <p:cNvSpPr/>
          <p:nvPr/>
        </p:nvSpPr>
        <p:spPr>
          <a:xfrm>
            <a:off x="8881200" y="2646912"/>
            <a:ext cx="944566" cy="9445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800" dirty="0">
              <a:solidFill>
                <a:schemeClr val="tx1"/>
              </a:solidFill>
              <a:latin typeface="Segoe UI" panose="020B0502040204020203" pitchFamily="34" charset="0"/>
              <a:cs typeface="Segoe UI" panose="020B0502040204020203" pitchFamily="34" charset="0"/>
            </a:endParaRPr>
          </a:p>
        </p:txBody>
      </p:sp>
      <p:graphicFrame>
        <p:nvGraphicFramePr>
          <p:cNvPr id="7" name="Diagramma 6"/>
          <p:cNvGraphicFramePr/>
          <p:nvPr>
            <p:extLst/>
          </p:nvPr>
        </p:nvGraphicFramePr>
        <p:xfrm>
          <a:off x="4474502" y="2002388"/>
          <a:ext cx="3240360" cy="22322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Segnaposto testo 8"/>
          <p:cNvSpPr txBox="1">
            <a:spLocks/>
          </p:cNvSpPr>
          <p:nvPr/>
        </p:nvSpPr>
        <p:spPr>
          <a:xfrm>
            <a:off x="1886737" y="4650888"/>
            <a:ext cx="1905007" cy="1131228"/>
          </a:xfrm>
          <a:prstGeom prst="rect">
            <a:avLst/>
          </a:prstGeom>
        </p:spPr>
        <p:txBody>
          <a:bodyPr lIns="0"/>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spcBef>
                <a:spcPts val="600"/>
              </a:spcBef>
              <a:buNone/>
            </a:pPr>
            <a:r>
              <a:rPr lang="de-DE" sz="1800" smtClean="0">
                <a:latin typeface="+mj-lt"/>
              </a:rPr>
              <a:t>Vermessung mit BIM,</a:t>
            </a:r>
            <a:br>
              <a:rPr lang="de-DE" sz="1800" smtClean="0">
                <a:latin typeface="+mj-lt"/>
              </a:rPr>
            </a:br>
            <a:r>
              <a:rPr lang="de-DE" sz="1800" smtClean="0">
                <a:latin typeface="+mj-lt"/>
              </a:rPr>
              <a:t>As-Found in BIM.</a:t>
            </a:r>
            <a:endParaRPr lang="it-IT" sz="1800" dirty="0">
              <a:latin typeface="+mj-lt"/>
            </a:endParaRPr>
          </a:p>
        </p:txBody>
      </p:sp>
      <p:sp>
        <p:nvSpPr>
          <p:cNvPr id="9" name="Segnaposto testo 9"/>
          <p:cNvSpPr txBox="1">
            <a:spLocks/>
          </p:cNvSpPr>
          <p:nvPr/>
        </p:nvSpPr>
        <p:spPr>
          <a:xfrm>
            <a:off x="4973016" y="4650889"/>
            <a:ext cx="2273233" cy="1131227"/>
          </a:xfrm>
          <a:prstGeom prst="rect">
            <a:avLst/>
          </a:prstGeom>
        </p:spPr>
        <p:txBody>
          <a:bodyPr lIns="0"/>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spcBef>
                <a:spcPts val="600"/>
              </a:spcBef>
              <a:buNone/>
            </a:pPr>
            <a:r>
              <a:rPr lang="it-IT" sz="1800" smtClean="0">
                <a:latin typeface="+mj-lt"/>
              </a:rPr>
              <a:t>Design in BIM.</a:t>
            </a:r>
            <a:endParaRPr lang="it-IT" sz="1800" dirty="0">
              <a:latin typeface="+mj-lt"/>
            </a:endParaRPr>
          </a:p>
        </p:txBody>
      </p:sp>
      <p:sp>
        <p:nvSpPr>
          <p:cNvPr id="10" name="Segnaposto testo 10"/>
          <p:cNvSpPr txBox="1">
            <a:spLocks/>
          </p:cNvSpPr>
          <p:nvPr/>
        </p:nvSpPr>
        <p:spPr>
          <a:xfrm>
            <a:off x="8308274" y="4650888"/>
            <a:ext cx="2112771" cy="1131228"/>
          </a:xfrm>
          <a:prstGeom prst="rect">
            <a:avLst/>
          </a:prstGeom>
        </p:spPr>
        <p:txBody>
          <a:bodyPr lIns="0"/>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spcBef>
                <a:spcPts val="600"/>
              </a:spcBef>
              <a:buNone/>
            </a:pPr>
            <a:r>
              <a:rPr lang="de-DE" sz="1800" smtClean="0">
                <a:latin typeface="+mj-lt"/>
              </a:rPr>
              <a:t>Konstruktion mit BIM,</a:t>
            </a:r>
            <a:br>
              <a:rPr lang="de-DE" sz="1800" smtClean="0">
                <a:latin typeface="+mj-lt"/>
              </a:rPr>
            </a:br>
            <a:r>
              <a:rPr lang="de-DE" sz="1800" smtClean="0">
                <a:latin typeface="+mj-lt"/>
              </a:rPr>
              <a:t>As-Built in BIM.</a:t>
            </a:r>
            <a:endParaRPr lang="it-IT" sz="1800" dirty="0">
              <a:latin typeface="+mj-lt"/>
            </a:endParaRPr>
          </a:p>
        </p:txBody>
      </p:sp>
      <p:grpSp>
        <p:nvGrpSpPr>
          <p:cNvPr id="11" name="Group 24"/>
          <p:cNvGrpSpPr/>
          <p:nvPr/>
        </p:nvGrpSpPr>
        <p:grpSpPr>
          <a:xfrm>
            <a:off x="2390793" y="2646229"/>
            <a:ext cx="944566" cy="944566"/>
            <a:chOff x="3173014" y="2956717"/>
            <a:chExt cx="944566" cy="944566"/>
          </a:xfrm>
        </p:grpSpPr>
        <p:sp>
          <p:nvSpPr>
            <p:cNvPr id="12" name="Oval 25"/>
            <p:cNvSpPr/>
            <p:nvPr/>
          </p:nvSpPr>
          <p:spPr>
            <a:xfrm>
              <a:off x="3290491" y="3074194"/>
              <a:ext cx="709612" cy="70961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Oval 26"/>
            <p:cNvSpPr/>
            <p:nvPr/>
          </p:nvSpPr>
          <p:spPr>
            <a:xfrm>
              <a:off x="3173014" y="2956717"/>
              <a:ext cx="944566" cy="944566"/>
            </a:xfrm>
            <a:prstGeom prst="ellipse">
              <a:avLst/>
            </a:prstGeom>
            <a:solidFill>
              <a:schemeClr val="bg1">
                <a:lumMod val="85000"/>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tx1"/>
                  </a:solidFill>
                  <a:latin typeface="Segoe UI" panose="020B0502040204020203" pitchFamily="34" charset="0"/>
                  <a:cs typeface="Segoe UI" panose="020B0502040204020203" pitchFamily="34" charset="0"/>
                </a:rPr>
                <a:t>1</a:t>
              </a:r>
            </a:p>
          </p:txBody>
        </p:sp>
      </p:grpSp>
      <p:grpSp>
        <p:nvGrpSpPr>
          <p:cNvPr id="14" name="Group 27"/>
          <p:cNvGrpSpPr/>
          <p:nvPr/>
        </p:nvGrpSpPr>
        <p:grpSpPr>
          <a:xfrm>
            <a:off x="5623717" y="2646229"/>
            <a:ext cx="944566" cy="944566"/>
            <a:chOff x="3173014" y="2956717"/>
            <a:chExt cx="944566" cy="944566"/>
          </a:xfrm>
        </p:grpSpPr>
        <p:sp>
          <p:nvSpPr>
            <p:cNvPr id="15" name="Oval 28"/>
            <p:cNvSpPr/>
            <p:nvPr/>
          </p:nvSpPr>
          <p:spPr>
            <a:xfrm>
              <a:off x="3290491" y="3074194"/>
              <a:ext cx="709612" cy="70961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Oval 29"/>
            <p:cNvSpPr/>
            <p:nvPr/>
          </p:nvSpPr>
          <p:spPr>
            <a:xfrm>
              <a:off x="3173014" y="2956717"/>
              <a:ext cx="944566" cy="944566"/>
            </a:xfrm>
            <a:prstGeom prst="ellipse">
              <a:avLst/>
            </a:prstGeom>
            <a:solidFill>
              <a:schemeClr val="bg1">
                <a:lumMod val="85000"/>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tx1"/>
                  </a:solidFill>
                  <a:latin typeface="Segoe UI" panose="020B0502040204020203" pitchFamily="34" charset="0"/>
                  <a:cs typeface="Segoe UI" panose="020B0502040204020203" pitchFamily="34" charset="0"/>
                </a:rPr>
                <a:t>2</a:t>
              </a:r>
            </a:p>
          </p:txBody>
        </p:sp>
      </p:grpSp>
      <p:grpSp>
        <p:nvGrpSpPr>
          <p:cNvPr id="17" name="Group 33"/>
          <p:cNvGrpSpPr/>
          <p:nvPr/>
        </p:nvGrpSpPr>
        <p:grpSpPr>
          <a:xfrm>
            <a:off x="8879787" y="2646229"/>
            <a:ext cx="944566" cy="944566"/>
            <a:chOff x="3173014" y="2956717"/>
            <a:chExt cx="944566" cy="944566"/>
          </a:xfrm>
        </p:grpSpPr>
        <p:sp>
          <p:nvSpPr>
            <p:cNvPr id="18" name="Oval 34"/>
            <p:cNvSpPr/>
            <p:nvPr/>
          </p:nvSpPr>
          <p:spPr>
            <a:xfrm>
              <a:off x="3290491" y="3074194"/>
              <a:ext cx="709612" cy="70961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Oval 35"/>
            <p:cNvSpPr/>
            <p:nvPr/>
          </p:nvSpPr>
          <p:spPr>
            <a:xfrm>
              <a:off x="3173014" y="2956717"/>
              <a:ext cx="944566" cy="944566"/>
            </a:xfrm>
            <a:prstGeom prst="ellipse">
              <a:avLst/>
            </a:prstGeom>
            <a:solidFill>
              <a:schemeClr val="bg1">
                <a:lumMod val="85000"/>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tx1"/>
                  </a:solidFill>
                  <a:latin typeface="Segoe UI" panose="020B0502040204020203" pitchFamily="34" charset="0"/>
                  <a:cs typeface="Segoe UI" panose="020B0502040204020203" pitchFamily="34" charset="0"/>
                </a:rPr>
                <a:t>3</a:t>
              </a:r>
            </a:p>
          </p:txBody>
        </p:sp>
      </p:grpSp>
      <p:cxnSp>
        <p:nvCxnSpPr>
          <p:cNvPr id="20" name="Straight Connector 13"/>
          <p:cNvCxnSpPr>
            <a:stCxn id="13" idx="6"/>
            <a:endCxn id="16" idx="2"/>
          </p:cNvCxnSpPr>
          <p:nvPr/>
        </p:nvCxnSpPr>
        <p:spPr>
          <a:xfrm>
            <a:off x="3335359" y="3118512"/>
            <a:ext cx="2288358" cy="0"/>
          </a:xfrm>
          <a:prstGeom prst="line">
            <a:avLst/>
          </a:prstGeom>
          <a:ln w="28575">
            <a:solidFill>
              <a:srgbClr val="EDECEC"/>
            </a:solidFill>
          </a:ln>
        </p:spPr>
        <p:style>
          <a:lnRef idx="1">
            <a:schemeClr val="accent1"/>
          </a:lnRef>
          <a:fillRef idx="0">
            <a:schemeClr val="accent1"/>
          </a:fillRef>
          <a:effectRef idx="0">
            <a:schemeClr val="accent1"/>
          </a:effectRef>
          <a:fontRef idx="minor">
            <a:schemeClr val="tx1"/>
          </a:fontRef>
        </p:style>
      </p:cxnSp>
      <p:cxnSp>
        <p:nvCxnSpPr>
          <p:cNvPr id="21" name="Straight Connector 49"/>
          <p:cNvCxnSpPr>
            <a:stCxn id="16" idx="6"/>
            <a:endCxn id="19" idx="2"/>
          </p:cNvCxnSpPr>
          <p:nvPr/>
        </p:nvCxnSpPr>
        <p:spPr>
          <a:xfrm>
            <a:off x="6568283" y="3118512"/>
            <a:ext cx="2311504" cy="0"/>
          </a:xfrm>
          <a:prstGeom prst="line">
            <a:avLst/>
          </a:prstGeom>
          <a:ln w="28575">
            <a:solidFill>
              <a:srgbClr val="EDECEC"/>
            </a:solidFill>
          </a:ln>
        </p:spPr>
        <p:style>
          <a:lnRef idx="1">
            <a:schemeClr val="accent1"/>
          </a:lnRef>
          <a:fillRef idx="0">
            <a:schemeClr val="accent1"/>
          </a:fillRef>
          <a:effectRef idx="0">
            <a:schemeClr val="accent1"/>
          </a:effectRef>
          <a:fontRef idx="minor">
            <a:schemeClr val="tx1"/>
          </a:fontRef>
        </p:style>
      </p:cxnSp>
      <p:grpSp>
        <p:nvGrpSpPr>
          <p:cNvPr id="4" name="Gruppo 3"/>
          <p:cNvGrpSpPr/>
          <p:nvPr/>
        </p:nvGrpSpPr>
        <p:grpSpPr>
          <a:xfrm>
            <a:off x="1886400" y="4294800"/>
            <a:ext cx="8526085" cy="360040"/>
            <a:chOff x="1886400" y="4294800"/>
            <a:chExt cx="8526085" cy="360040"/>
          </a:xfrm>
        </p:grpSpPr>
        <p:sp>
          <p:nvSpPr>
            <p:cNvPr id="23" name="Rettangolo 22"/>
            <p:cNvSpPr/>
            <p:nvPr/>
          </p:nvSpPr>
          <p:spPr>
            <a:xfrm>
              <a:off x="1886400" y="4294800"/>
              <a:ext cx="8526085" cy="36004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b="1" dirty="0">
                <a:solidFill>
                  <a:schemeClr val="tx1"/>
                </a:solidFill>
                <a:latin typeface="+mj-lt"/>
              </a:endParaRPr>
            </a:p>
          </p:txBody>
        </p:sp>
        <p:sp>
          <p:nvSpPr>
            <p:cNvPr id="34" name="Rettangolo 33"/>
            <p:cNvSpPr/>
            <p:nvPr/>
          </p:nvSpPr>
          <p:spPr>
            <a:xfrm>
              <a:off x="1886400" y="4474820"/>
              <a:ext cx="8526085" cy="180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b="1" dirty="0">
                <a:solidFill>
                  <a:schemeClr val="tx1"/>
                </a:solidFill>
                <a:latin typeface="+mj-lt"/>
              </a:endParaRPr>
            </a:p>
          </p:txBody>
        </p:sp>
      </p:grpSp>
      <p:sp>
        <p:nvSpPr>
          <p:cNvPr id="25" name="Rettangolo 24"/>
          <p:cNvSpPr/>
          <p:nvPr/>
        </p:nvSpPr>
        <p:spPr>
          <a:xfrm>
            <a:off x="1886735" y="4294800"/>
            <a:ext cx="8526085"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smtClean="0">
                <a:solidFill>
                  <a:srgbClr val="F7F7F7"/>
                </a:solidFill>
                <a:latin typeface="+mj-lt"/>
              </a:rPr>
              <a:t>BIM + KOORDINATION</a:t>
            </a:r>
            <a:endParaRPr lang="it-IT" b="1" dirty="0">
              <a:solidFill>
                <a:srgbClr val="F7F7F7"/>
              </a:solidFill>
              <a:latin typeface="+mj-lt"/>
            </a:endParaRPr>
          </a:p>
        </p:txBody>
      </p:sp>
      <p:grpSp>
        <p:nvGrpSpPr>
          <p:cNvPr id="26" name="Gruppo 25"/>
          <p:cNvGrpSpPr/>
          <p:nvPr/>
        </p:nvGrpSpPr>
        <p:grpSpPr>
          <a:xfrm>
            <a:off x="3234368" y="1581723"/>
            <a:ext cx="2429584" cy="3084569"/>
            <a:chOff x="3166171" y="1677259"/>
            <a:chExt cx="2429584" cy="3084569"/>
          </a:xfrm>
        </p:grpSpPr>
        <p:sp>
          <p:nvSpPr>
            <p:cNvPr id="27" name="Arco 26"/>
            <p:cNvSpPr/>
            <p:nvPr/>
          </p:nvSpPr>
          <p:spPr>
            <a:xfrm flipH="1">
              <a:off x="3166171" y="2808487"/>
              <a:ext cx="2421209" cy="1953341"/>
            </a:xfrm>
            <a:prstGeom prst="arc">
              <a:avLst>
                <a:gd name="adj1" fmla="val 13093689"/>
                <a:gd name="adj2" fmla="val 19122703"/>
              </a:avLst>
            </a:prstGeom>
            <a:noFill/>
            <a:ln w="53975" cap="sq">
              <a:solidFill>
                <a:srgbClr val="00B050"/>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sp>
          <p:nvSpPr>
            <p:cNvPr id="28" name="Arco 27"/>
            <p:cNvSpPr/>
            <p:nvPr/>
          </p:nvSpPr>
          <p:spPr>
            <a:xfrm flipV="1">
              <a:off x="3174546" y="1677259"/>
              <a:ext cx="2421209" cy="1953341"/>
            </a:xfrm>
            <a:prstGeom prst="arc">
              <a:avLst>
                <a:gd name="adj1" fmla="val 13093689"/>
                <a:gd name="adj2" fmla="val 19122703"/>
              </a:avLst>
            </a:prstGeom>
            <a:noFill/>
            <a:ln w="53975" cap="sq">
              <a:solidFill>
                <a:srgbClr val="00B050"/>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grpSp>
      <p:grpSp>
        <p:nvGrpSpPr>
          <p:cNvPr id="29" name="Gruppo 28"/>
          <p:cNvGrpSpPr/>
          <p:nvPr/>
        </p:nvGrpSpPr>
        <p:grpSpPr>
          <a:xfrm>
            <a:off x="6528048" y="1581723"/>
            <a:ext cx="2429584" cy="3084569"/>
            <a:chOff x="6690752" y="1677259"/>
            <a:chExt cx="2429584" cy="3084569"/>
          </a:xfrm>
        </p:grpSpPr>
        <p:sp>
          <p:nvSpPr>
            <p:cNvPr id="30" name="Arco 29"/>
            <p:cNvSpPr/>
            <p:nvPr/>
          </p:nvSpPr>
          <p:spPr>
            <a:xfrm flipH="1">
              <a:off x="6690752" y="2808487"/>
              <a:ext cx="2421209" cy="1953341"/>
            </a:xfrm>
            <a:prstGeom prst="arc">
              <a:avLst>
                <a:gd name="adj1" fmla="val 13093689"/>
                <a:gd name="adj2" fmla="val 19122703"/>
              </a:avLst>
            </a:prstGeom>
            <a:noFill/>
            <a:ln w="53975" cap="sq">
              <a:solidFill>
                <a:schemeClr val="accent1"/>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sp>
          <p:nvSpPr>
            <p:cNvPr id="31" name="Arco 30"/>
            <p:cNvSpPr/>
            <p:nvPr/>
          </p:nvSpPr>
          <p:spPr>
            <a:xfrm flipV="1">
              <a:off x="6699127" y="1677259"/>
              <a:ext cx="2421209" cy="1953341"/>
            </a:xfrm>
            <a:prstGeom prst="arc">
              <a:avLst>
                <a:gd name="adj1" fmla="val 13093689"/>
                <a:gd name="adj2" fmla="val 19122703"/>
              </a:avLst>
            </a:prstGeom>
            <a:noFill/>
            <a:ln w="53975" cap="sq">
              <a:solidFill>
                <a:schemeClr val="accent1"/>
              </a:solidFill>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mj-lt"/>
              </a:endParaRPr>
            </a:p>
          </p:txBody>
        </p:sp>
      </p:grpSp>
      <p:sp>
        <p:nvSpPr>
          <p:cNvPr id="32" name="Ovale 31"/>
          <p:cNvSpPr/>
          <p:nvPr/>
        </p:nvSpPr>
        <p:spPr>
          <a:xfrm>
            <a:off x="6062344" y="6103166"/>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2" name="Segnaposto numero diapositiva 21"/>
          <p:cNvSpPr>
            <a:spLocks noGrp="1"/>
          </p:cNvSpPr>
          <p:nvPr>
            <p:ph type="sldNum" sz="quarter" idx="4"/>
          </p:nvPr>
        </p:nvSpPr>
        <p:spPr/>
        <p:txBody>
          <a:bodyPr/>
          <a:lstStyle/>
          <a:p>
            <a:r>
              <a:rPr lang="it-IT" smtClean="0"/>
              <a:t>16</a:t>
            </a:r>
            <a:endParaRPr lang="it-IT" dirty="0"/>
          </a:p>
        </p:txBody>
      </p:sp>
      <p:sp>
        <p:nvSpPr>
          <p:cNvPr id="41" name="Segnaposto contenuto 4"/>
          <p:cNvSpPr>
            <a:spLocks noGrp="1"/>
          </p:cNvSpPr>
          <p:nvPr/>
        </p:nvSpPr>
        <p:spPr>
          <a:xfrm>
            <a:off x="550862" y="1025626"/>
            <a:ext cx="11090275" cy="4806748"/>
          </a:xfrm>
          <a:prstGeom prst="rect">
            <a:avLst/>
          </a:prstGeom>
          <a:solidFill>
            <a:srgbClr val="F7F7F7">
              <a:alpha val="89804"/>
            </a:srgbClr>
          </a:solidFill>
        </p:spPr>
        <p:txBody>
          <a:bodyPr lIns="0"/>
          <a:lstStyle>
            <a:lvl1pPr marL="0" indent="0" algn="l" defTabSz="914400" rtl="0" eaLnBrk="1" latinLnBrk="0" hangingPunct="1">
              <a:spcBef>
                <a:spcPts val="600"/>
              </a:spcBef>
              <a:buFont typeface="Arial" pitchFamily="34" charset="0"/>
              <a:buNone/>
              <a:defRPr sz="2200" kern="1200">
                <a:solidFill>
                  <a:schemeClr val="tx1"/>
                </a:solidFill>
                <a:latin typeface="+mn-lt"/>
                <a:ea typeface="+mn-ea"/>
                <a:cs typeface="+mn-cs"/>
              </a:defRPr>
            </a:lvl1pPr>
            <a:lvl2pPr marL="742950" indent="-285750" algn="l" defTabSz="914400" rtl="0" eaLnBrk="1" latinLnBrk="0" hangingPunct="1">
              <a:spcBef>
                <a:spcPts val="6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ts val="6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ts val="6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ts val="6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801688" indent="-457200">
              <a:buFont typeface="Wingdings" panose="05000000000000000000" pitchFamily="2" charset="2"/>
              <a:buChar char="Ø"/>
            </a:pPr>
            <a:r>
              <a:rPr lang="de-DE" sz="2400" b="1" smtClean="0"/>
              <a:t>PLANUNG IN BIM VON STRASSEN UND SCHIENENWEGEN</a:t>
            </a:r>
            <a:endParaRPr lang="it-IT" sz="1600" b="1" dirty="0" smtClean="0"/>
          </a:p>
          <a:p>
            <a:pPr marL="804863" indent="-457200">
              <a:buFont typeface="Segoe UI Symbol" panose="020B0502040204020203" pitchFamily="34" charset="0"/>
              <a:buChar char="☑"/>
            </a:pPr>
            <a:r>
              <a:rPr lang="it-IT" b="1" smtClean="0">
                <a:solidFill>
                  <a:srgbClr val="00B050"/>
                </a:solidFill>
              </a:rPr>
              <a:t>Bessere Zusammenarbeit</a:t>
            </a:r>
            <a:endParaRPr lang="it-IT" b="1" dirty="0">
              <a:solidFill>
                <a:srgbClr val="00B050"/>
              </a:solidFill>
            </a:endParaRPr>
          </a:p>
          <a:p>
            <a:pPr marL="804863" indent="-457200">
              <a:buFont typeface="Segoe UI Symbol" panose="020B0502040204020203" pitchFamily="34" charset="0"/>
              <a:buChar char="☑"/>
            </a:pPr>
            <a:r>
              <a:rPr lang="de-DE" b="1" smtClean="0">
                <a:solidFill>
                  <a:srgbClr val="00B050"/>
                </a:solidFill>
              </a:rPr>
              <a:t>Optimierung von Kosten und Ressourcen</a:t>
            </a:r>
            <a:endParaRPr lang="it-IT" b="1" dirty="0">
              <a:solidFill>
                <a:srgbClr val="00B050"/>
              </a:solidFill>
            </a:endParaRPr>
          </a:p>
          <a:p>
            <a:pPr marL="804863" indent="-457200">
              <a:buFont typeface="Segoe UI Symbol" panose="020B0502040204020203" pitchFamily="34" charset="0"/>
              <a:buChar char="☑"/>
            </a:pPr>
            <a:r>
              <a:rPr lang="it-IT" b="1" smtClean="0">
                <a:solidFill>
                  <a:srgbClr val="00B050"/>
                </a:solidFill>
              </a:rPr>
              <a:t>Bessere Qualität der Projekte</a:t>
            </a:r>
            <a:endParaRPr lang="it-IT" b="1" dirty="0">
              <a:solidFill>
                <a:srgbClr val="00B050"/>
              </a:solidFill>
            </a:endParaRPr>
          </a:p>
          <a:p>
            <a:pPr marL="804863" indent="-444500">
              <a:buFont typeface="Segoe UI Symbol" panose="020B0502040204020203" pitchFamily="34" charset="0"/>
              <a:buChar char="☑"/>
            </a:pPr>
            <a:r>
              <a:rPr lang="de-DE" b="1" smtClean="0">
                <a:solidFill>
                  <a:srgbClr val="00B050"/>
                </a:solidFill>
              </a:rPr>
              <a:t>Verbesserung der Prüfungen (Eingriffe), Verringerung der Fehler bei der Konstruktion und Planung.</a:t>
            </a:r>
            <a:endParaRPr lang="it-IT" b="1" dirty="0">
              <a:solidFill>
                <a:srgbClr val="00B050"/>
              </a:solidFill>
            </a:endParaRPr>
          </a:p>
          <a:p>
            <a:pPr marL="804863" indent="-457200">
              <a:buFont typeface="Segoe UI Symbol" panose="020B0502040204020203" pitchFamily="34" charset="0"/>
              <a:buChar char="☑"/>
            </a:pPr>
            <a:r>
              <a:rPr lang="de-DE" b="1" smtClean="0">
                <a:solidFill>
                  <a:srgbClr val="00B050"/>
                </a:solidFill>
              </a:rPr>
              <a:t>Bessere Verwaltung der Strukturen (Wartung)</a:t>
            </a:r>
            <a:endParaRPr lang="it-IT" b="1" dirty="0" smtClean="0">
              <a:solidFill>
                <a:srgbClr val="00B050"/>
              </a:solidFill>
            </a:endParaRPr>
          </a:p>
          <a:p>
            <a:pPr marL="347663"/>
            <a:endParaRPr lang="it-IT" sz="1600" b="1" dirty="0"/>
          </a:p>
          <a:p>
            <a:pPr marL="804863" indent="-457200">
              <a:buFont typeface="Wingdings" panose="05000000000000000000" pitchFamily="2" charset="2"/>
              <a:buChar char="Ø"/>
            </a:pPr>
            <a:r>
              <a:rPr lang="de-DE" sz="2400" b="1" smtClean="0"/>
              <a:t>Zeit, die für die Aktualisierung des Informationsmodells aufgrund von Projektänderungen erforderlich ist: ECHTZEIT</a:t>
            </a:r>
            <a:endParaRPr lang="it-IT" sz="2400" b="1" dirty="0"/>
          </a:p>
          <a:p>
            <a:pPr marL="804863" indent="-457200">
              <a:buFont typeface="Wingdings" panose="05000000000000000000" pitchFamily="2" charset="2"/>
              <a:buChar char="Ø"/>
            </a:pPr>
            <a:r>
              <a:rPr lang="it-IT" sz="2400" b="1" smtClean="0"/>
              <a:t>DIE PLANUNG WIRD BESSER</a:t>
            </a:r>
            <a:endParaRPr lang="it-IT" sz="2400" b="1" dirty="0"/>
          </a:p>
          <a:p>
            <a:pPr marL="804863" indent="-457200">
              <a:buFont typeface="+mj-lt"/>
              <a:buAutoNum type="arabicPeriod"/>
            </a:pPr>
            <a:endParaRPr lang="it-IT" b="1" dirty="0"/>
          </a:p>
          <a:p>
            <a:pPr marL="804863" indent="-457200">
              <a:buFont typeface="+mj-lt"/>
              <a:buAutoNum type="arabicPeriod"/>
            </a:pPr>
            <a:endParaRPr lang="it-IT" b="1" dirty="0" smtClean="0"/>
          </a:p>
          <a:p>
            <a:pPr marL="804863" indent="-457200">
              <a:buFont typeface="+mj-lt"/>
              <a:buAutoNum type="arabicPeriod"/>
            </a:pPr>
            <a:endParaRPr lang="it-IT" dirty="0"/>
          </a:p>
        </p:txBody>
      </p:sp>
    </p:spTree>
    <p:extLst>
      <p:ext uri="{BB962C8B-B14F-4D97-AF65-F5344CB8AC3E}">
        <p14:creationId xmlns:p14="http://schemas.microsoft.com/office/powerpoint/2010/main" val="355907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7"/>
                                        </p:tgtEl>
                                      </p:cBhvr>
                                    </p:animEffect>
                                    <p:set>
                                      <p:cBhvr>
                                        <p:cTn id="20" dur="1" fill="hold">
                                          <p:stCondLst>
                                            <p:cond delay="499"/>
                                          </p:stCondLst>
                                        </p:cTn>
                                        <p:tgtEl>
                                          <p:spTgt spid="7"/>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6"/>
                                        </p:tgtEl>
                                      </p:cBhvr>
                                    </p:animEffect>
                                    <p:set>
                                      <p:cBhvr>
                                        <p:cTn id="28" dur="1" fill="hold">
                                          <p:stCondLst>
                                            <p:cond delay="499"/>
                                          </p:stCondLst>
                                        </p:cTn>
                                        <p:tgtEl>
                                          <p:spTgt spid="6"/>
                                        </p:tgtEl>
                                        <p:attrNameLst>
                                          <p:attrName>style.visibility</p:attrName>
                                        </p:attrNameLst>
                                      </p:cBhvr>
                                      <p:to>
                                        <p:strVal val="hidden"/>
                                      </p:to>
                                    </p:set>
                                  </p:childTnLst>
                                </p:cTn>
                              </p:par>
                              <p:par>
                                <p:cTn id="29" presetID="1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500"/>
                                        <p:tgtEl>
                                          <p:spTgt spid="29"/>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fade">
                                      <p:cBhvr>
                                        <p:cTn id="49" dur="500"/>
                                        <p:tgtEl>
                                          <p:spTgt spid="41"/>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41">
                                            <p:txEl>
                                              <p:pRg st="0" end="0"/>
                                            </p:txEl>
                                          </p:spTgt>
                                        </p:tgtEl>
                                        <p:attrNameLst>
                                          <p:attrName>style.visibility</p:attrName>
                                        </p:attrNameLst>
                                      </p:cBhvr>
                                      <p:to>
                                        <p:strVal val="visible"/>
                                      </p:to>
                                    </p:set>
                                    <p:animEffect transition="in" filter="fade">
                                      <p:cBhvr>
                                        <p:cTn id="54" dur="500"/>
                                        <p:tgtEl>
                                          <p:spTgt spid="41">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41">
                                            <p:txEl>
                                              <p:pRg st="1" end="1"/>
                                            </p:txEl>
                                          </p:spTgt>
                                        </p:tgtEl>
                                        <p:attrNameLst>
                                          <p:attrName>style.visibility</p:attrName>
                                        </p:attrNameLst>
                                      </p:cBhvr>
                                      <p:to>
                                        <p:strVal val="visible"/>
                                      </p:to>
                                    </p:set>
                                    <p:animEffect transition="in" filter="fade">
                                      <p:cBhvr>
                                        <p:cTn id="59" dur="500"/>
                                        <p:tgtEl>
                                          <p:spTgt spid="41">
                                            <p:txEl>
                                              <p:pRg st="1" end="1"/>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41">
                                            <p:txEl>
                                              <p:pRg st="2" end="2"/>
                                            </p:txEl>
                                          </p:spTgt>
                                        </p:tgtEl>
                                        <p:attrNameLst>
                                          <p:attrName>style.visibility</p:attrName>
                                        </p:attrNameLst>
                                      </p:cBhvr>
                                      <p:to>
                                        <p:strVal val="visible"/>
                                      </p:to>
                                    </p:set>
                                    <p:animEffect transition="in" filter="fade">
                                      <p:cBhvr>
                                        <p:cTn id="64" dur="500"/>
                                        <p:tgtEl>
                                          <p:spTgt spid="41">
                                            <p:txEl>
                                              <p:pRg st="2" end="2"/>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41">
                                            <p:txEl>
                                              <p:pRg st="3" end="3"/>
                                            </p:txEl>
                                          </p:spTgt>
                                        </p:tgtEl>
                                        <p:attrNameLst>
                                          <p:attrName>style.visibility</p:attrName>
                                        </p:attrNameLst>
                                      </p:cBhvr>
                                      <p:to>
                                        <p:strVal val="visible"/>
                                      </p:to>
                                    </p:set>
                                    <p:animEffect transition="in" filter="fade">
                                      <p:cBhvr>
                                        <p:cTn id="69" dur="500"/>
                                        <p:tgtEl>
                                          <p:spTgt spid="41">
                                            <p:txEl>
                                              <p:pRg st="3" end="3"/>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nodeType="clickEffect">
                                  <p:stCondLst>
                                    <p:cond delay="0"/>
                                  </p:stCondLst>
                                  <p:childTnLst>
                                    <p:set>
                                      <p:cBhvr>
                                        <p:cTn id="73" dur="1" fill="hold">
                                          <p:stCondLst>
                                            <p:cond delay="0"/>
                                          </p:stCondLst>
                                        </p:cTn>
                                        <p:tgtEl>
                                          <p:spTgt spid="41">
                                            <p:txEl>
                                              <p:pRg st="4" end="4"/>
                                            </p:txEl>
                                          </p:spTgt>
                                        </p:tgtEl>
                                        <p:attrNameLst>
                                          <p:attrName>style.visibility</p:attrName>
                                        </p:attrNameLst>
                                      </p:cBhvr>
                                      <p:to>
                                        <p:strVal val="visible"/>
                                      </p:to>
                                    </p:set>
                                    <p:animEffect transition="in" filter="fade">
                                      <p:cBhvr>
                                        <p:cTn id="74" dur="500"/>
                                        <p:tgtEl>
                                          <p:spTgt spid="41">
                                            <p:txEl>
                                              <p:pRg st="4" end="4"/>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41">
                                            <p:txEl>
                                              <p:pRg st="5" end="5"/>
                                            </p:txEl>
                                          </p:spTgt>
                                        </p:tgtEl>
                                        <p:attrNameLst>
                                          <p:attrName>style.visibility</p:attrName>
                                        </p:attrNameLst>
                                      </p:cBhvr>
                                      <p:to>
                                        <p:strVal val="visible"/>
                                      </p:to>
                                    </p:set>
                                    <p:animEffect transition="in" filter="fade">
                                      <p:cBhvr>
                                        <p:cTn id="79" dur="500"/>
                                        <p:tgtEl>
                                          <p:spTgt spid="41">
                                            <p:txEl>
                                              <p:pRg st="5" end="5"/>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nodeType="clickEffect">
                                  <p:stCondLst>
                                    <p:cond delay="0"/>
                                  </p:stCondLst>
                                  <p:childTnLst>
                                    <p:set>
                                      <p:cBhvr>
                                        <p:cTn id="83" dur="1" fill="hold">
                                          <p:stCondLst>
                                            <p:cond delay="0"/>
                                          </p:stCondLst>
                                        </p:cTn>
                                        <p:tgtEl>
                                          <p:spTgt spid="41">
                                            <p:txEl>
                                              <p:pRg st="7" end="7"/>
                                            </p:txEl>
                                          </p:spTgt>
                                        </p:tgtEl>
                                        <p:attrNameLst>
                                          <p:attrName>style.visibility</p:attrName>
                                        </p:attrNameLst>
                                      </p:cBhvr>
                                      <p:to>
                                        <p:strVal val="visible"/>
                                      </p:to>
                                    </p:set>
                                    <p:animEffect transition="in" filter="fade">
                                      <p:cBhvr>
                                        <p:cTn id="84" dur="500"/>
                                        <p:tgtEl>
                                          <p:spTgt spid="41">
                                            <p:txEl>
                                              <p:pRg st="7" end="7"/>
                                            </p:txEl>
                                          </p:spTgt>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nodeType="clickEffect">
                                  <p:stCondLst>
                                    <p:cond delay="0"/>
                                  </p:stCondLst>
                                  <p:childTnLst>
                                    <p:set>
                                      <p:cBhvr>
                                        <p:cTn id="88" dur="1" fill="hold">
                                          <p:stCondLst>
                                            <p:cond delay="0"/>
                                          </p:stCondLst>
                                        </p:cTn>
                                        <p:tgtEl>
                                          <p:spTgt spid="41">
                                            <p:txEl>
                                              <p:pRg st="8" end="8"/>
                                            </p:txEl>
                                          </p:spTgt>
                                        </p:tgtEl>
                                        <p:attrNameLst>
                                          <p:attrName>style.visibility</p:attrName>
                                        </p:attrNameLst>
                                      </p:cBhvr>
                                      <p:to>
                                        <p:strVal val="visible"/>
                                      </p:to>
                                    </p:set>
                                    <p:animEffect transition="in" filter="fade">
                                      <p:cBhvr>
                                        <p:cTn id="89" dur="500"/>
                                        <p:tgtEl>
                                          <p:spTgt spid="41">
                                            <p:txEl>
                                              <p:pRg st="8" end="8"/>
                                            </p:txEl>
                                          </p:spTgt>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32"/>
                                        </p:tgtEl>
                                        <p:attrNameLst>
                                          <p:attrName>style.visibility</p:attrName>
                                        </p:attrNameLst>
                                      </p:cBhvr>
                                      <p:to>
                                        <p:strVal val="visible"/>
                                      </p:to>
                                    </p:set>
                                    <p:animEffect transition="in" filter="fade">
                                      <p:cBhvr>
                                        <p:cTn id="9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Graphic spid="7" grpId="0">
        <p:bldAsOne/>
      </p:bldGraphic>
      <p:bldGraphic spid="7" grpId="1">
        <p:bldAsOne/>
      </p:bldGraphic>
      <p:bldP spid="25" grpId="0"/>
      <p:bldP spid="32" grpId="0" animBg="1"/>
      <p:bldP spid="4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testo 4"/>
          <p:cNvSpPr>
            <a:spLocks noGrp="1"/>
          </p:cNvSpPr>
          <p:nvPr>
            <p:ph type="body" sz="quarter" idx="11"/>
          </p:nvPr>
        </p:nvSpPr>
        <p:spPr>
          <a:xfrm>
            <a:off x="555355" y="3290200"/>
            <a:ext cx="10293619" cy="628442"/>
          </a:xfrm>
        </p:spPr>
        <p:txBody>
          <a:bodyPr/>
          <a:lstStyle/>
          <a:p>
            <a:endParaRPr lang="it-IT" dirty="0" smtClean="0"/>
          </a:p>
        </p:txBody>
      </p:sp>
      <p:sp>
        <p:nvSpPr>
          <p:cNvPr id="6" name="Segnaposto testo 5"/>
          <p:cNvSpPr>
            <a:spLocks noGrp="1"/>
          </p:cNvSpPr>
          <p:nvPr>
            <p:ph type="body" sz="quarter" idx="12"/>
          </p:nvPr>
        </p:nvSpPr>
        <p:spPr>
          <a:xfrm>
            <a:off x="555355" y="1556792"/>
            <a:ext cx="10293619" cy="1588127"/>
          </a:xfrm>
        </p:spPr>
        <p:txBody>
          <a:bodyPr/>
          <a:lstStyle/>
          <a:p>
            <a:r>
              <a:rPr lang="de-DE" smtClean="0"/>
              <a:t>Die Planung von Straßen und Eisenbahnen in IFC</a:t>
            </a:r>
            <a:endParaRPr lang="it-IT" dirty="0"/>
          </a:p>
        </p:txBody>
      </p:sp>
      <p:sp>
        <p:nvSpPr>
          <p:cNvPr id="7" name="Segnaposto testo 6"/>
          <p:cNvSpPr>
            <a:spLocks noGrp="1"/>
          </p:cNvSpPr>
          <p:nvPr>
            <p:ph type="body" sz="quarter" idx="13"/>
          </p:nvPr>
        </p:nvSpPr>
        <p:spPr/>
        <p:txBody>
          <a:bodyPr/>
          <a:lstStyle/>
          <a:p>
            <a:endParaRPr lang="it-IT" dirty="0"/>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2" name="Segnaposto numero diapositiva 1"/>
          <p:cNvSpPr>
            <a:spLocks noGrp="1"/>
          </p:cNvSpPr>
          <p:nvPr>
            <p:ph type="sldNum" sz="quarter" idx="4"/>
          </p:nvPr>
        </p:nvSpPr>
        <p:spPr/>
        <p:txBody>
          <a:bodyPr/>
          <a:lstStyle/>
          <a:p>
            <a:r>
              <a:rPr lang="it-IT" smtClean="0"/>
              <a:t>17</a:t>
            </a:r>
            <a:endParaRPr lang="it-IT" dirty="0"/>
          </a:p>
        </p:txBody>
      </p:sp>
    </p:spTree>
    <p:extLst>
      <p:ext uri="{BB962C8B-B14F-4D97-AF65-F5344CB8AC3E}">
        <p14:creationId xmlns:p14="http://schemas.microsoft.com/office/powerpoint/2010/main" val="42657225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ttangolo 20"/>
          <p:cNvSpPr/>
          <p:nvPr/>
        </p:nvSpPr>
        <p:spPr>
          <a:xfrm>
            <a:off x="9011627" y="2177270"/>
            <a:ext cx="54000" cy="25128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0" name="Rettangolo 19"/>
          <p:cNvSpPr/>
          <p:nvPr/>
        </p:nvSpPr>
        <p:spPr>
          <a:xfrm>
            <a:off x="4265919" y="2185062"/>
            <a:ext cx="54000" cy="25056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6" name="Freccia a destra 35"/>
          <p:cNvSpPr/>
          <p:nvPr/>
        </p:nvSpPr>
        <p:spPr>
          <a:xfrm>
            <a:off x="3764985" y="3252463"/>
            <a:ext cx="351069" cy="370800"/>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 name="Rettangolo 2"/>
          <p:cNvSpPr/>
          <p:nvPr/>
        </p:nvSpPr>
        <p:spPr>
          <a:xfrm>
            <a:off x="1377933" y="1974360"/>
            <a:ext cx="7813046" cy="2894799"/>
          </a:xfrm>
          <a:prstGeom prst="rect">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1" name="Figura a mano libera 40"/>
          <p:cNvSpPr/>
          <p:nvPr/>
        </p:nvSpPr>
        <p:spPr>
          <a:xfrm>
            <a:off x="6547754" y="3307305"/>
            <a:ext cx="1371631" cy="1371631"/>
          </a:xfrm>
          <a:custGeom>
            <a:avLst/>
            <a:gdLst>
              <a:gd name="connsiteX0" fmla="*/ 973590 w 1371631"/>
              <a:gd name="connsiteY0" fmla="*/ 218691 h 1371631"/>
              <a:gd name="connsiteX1" fmla="*/ 1080281 w 1371631"/>
              <a:gd name="connsiteY1" fmla="*/ 129161 h 1371631"/>
              <a:gd name="connsiteX2" fmla="*/ 1165515 w 1371631"/>
              <a:gd name="connsiteY2" fmla="*/ 200681 h 1371631"/>
              <a:gd name="connsiteX3" fmla="*/ 1095872 w 1371631"/>
              <a:gd name="connsiteY3" fmla="*/ 321298 h 1371631"/>
              <a:gd name="connsiteX4" fmla="*/ 1206525 w 1371631"/>
              <a:gd name="connsiteY4" fmla="*/ 512955 h 1371631"/>
              <a:gd name="connsiteX5" fmla="*/ 1345804 w 1371631"/>
              <a:gd name="connsiteY5" fmla="*/ 512951 h 1371631"/>
              <a:gd name="connsiteX6" fmla="*/ 1365125 w 1371631"/>
              <a:gd name="connsiteY6" fmla="*/ 622526 h 1371631"/>
              <a:gd name="connsiteX7" fmla="*/ 1234244 w 1371631"/>
              <a:gd name="connsiteY7" fmla="*/ 670158 h 1371631"/>
              <a:gd name="connsiteX8" fmla="*/ 1195815 w 1371631"/>
              <a:gd name="connsiteY8" fmla="*/ 888102 h 1371631"/>
              <a:gd name="connsiteX9" fmla="*/ 1302511 w 1371631"/>
              <a:gd name="connsiteY9" fmla="*/ 977626 h 1371631"/>
              <a:gd name="connsiteX10" fmla="*/ 1246878 w 1371631"/>
              <a:gd name="connsiteY10" fmla="*/ 1073984 h 1371631"/>
              <a:gd name="connsiteX11" fmla="*/ 1116001 w 1371631"/>
              <a:gd name="connsiteY11" fmla="*/ 1026345 h 1371631"/>
              <a:gd name="connsiteX12" fmla="*/ 946471 w 1371631"/>
              <a:gd name="connsiteY12" fmla="*/ 1168598 h 1371631"/>
              <a:gd name="connsiteX13" fmla="*/ 970659 w 1371631"/>
              <a:gd name="connsiteY13" fmla="*/ 1305759 h 1371631"/>
              <a:gd name="connsiteX14" fmla="*/ 866105 w 1371631"/>
              <a:gd name="connsiteY14" fmla="*/ 1343814 h 1371631"/>
              <a:gd name="connsiteX15" fmla="*/ 796469 w 1371631"/>
              <a:gd name="connsiteY15" fmla="*/ 1223194 h 1371631"/>
              <a:gd name="connsiteX16" fmla="*/ 575163 w 1371631"/>
              <a:gd name="connsiteY16" fmla="*/ 1223194 h 1371631"/>
              <a:gd name="connsiteX17" fmla="*/ 505526 w 1371631"/>
              <a:gd name="connsiteY17" fmla="*/ 1343814 h 1371631"/>
              <a:gd name="connsiteX18" fmla="*/ 400972 w 1371631"/>
              <a:gd name="connsiteY18" fmla="*/ 1305759 h 1371631"/>
              <a:gd name="connsiteX19" fmla="*/ 425161 w 1371631"/>
              <a:gd name="connsiteY19" fmla="*/ 1168598 h 1371631"/>
              <a:gd name="connsiteX20" fmla="*/ 255631 w 1371631"/>
              <a:gd name="connsiteY20" fmla="*/ 1026345 h 1371631"/>
              <a:gd name="connsiteX21" fmla="*/ 124753 w 1371631"/>
              <a:gd name="connsiteY21" fmla="*/ 1073984 h 1371631"/>
              <a:gd name="connsiteX22" fmla="*/ 69120 w 1371631"/>
              <a:gd name="connsiteY22" fmla="*/ 977626 h 1371631"/>
              <a:gd name="connsiteX23" fmla="*/ 175816 w 1371631"/>
              <a:gd name="connsiteY23" fmla="*/ 888102 h 1371631"/>
              <a:gd name="connsiteX24" fmla="*/ 137387 w 1371631"/>
              <a:gd name="connsiteY24" fmla="*/ 670158 h 1371631"/>
              <a:gd name="connsiteX25" fmla="*/ 6506 w 1371631"/>
              <a:gd name="connsiteY25" fmla="*/ 622526 h 1371631"/>
              <a:gd name="connsiteX26" fmla="*/ 25827 w 1371631"/>
              <a:gd name="connsiteY26" fmla="*/ 512951 h 1371631"/>
              <a:gd name="connsiteX27" fmla="*/ 165106 w 1371631"/>
              <a:gd name="connsiteY27" fmla="*/ 512955 h 1371631"/>
              <a:gd name="connsiteX28" fmla="*/ 275759 w 1371631"/>
              <a:gd name="connsiteY28" fmla="*/ 321298 h 1371631"/>
              <a:gd name="connsiteX29" fmla="*/ 206116 w 1371631"/>
              <a:gd name="connsiteY29" fmla="*/ 200681 h 1371631"/>
              <a:gd name="connsiteX30" fmla="*/ 291350 w 1371631"/>
              <a:gd name="connsiteY30" fmla="*/ 129161 h 1371631"/>
              <a:gd name="connsiteX31" fmla="*/ 398041 w 1371631"/>
              <a:gd name="connsiteY31" fmla="*/ 218691 h 1371631"/>
              <a:gd name="connsiteX32" fmla="*/ 606001 w 1371631"/>
              <a:gd name="connsiteY32" fmla="*/ 143000 h 1371631"/>
              <a:gd name="connsiteX33" fmla="*/ 630183 w 1371631"/>
              <a:gd name="connsiteY33" fmla="*/ 5836 h 1371631"/>
              <a:gd name="connsiteX34" fmla="*/ 741448 w 1371631"/>
              <a:gd name="connsiteY34" fmla="*/ 5836 h 1371631"/>
              <a:gd name="connsiteX35" fmla="*/ 765630 w 1371631"/>
              <a:gd name="connsiteY35" fmla="*/ 143000 h 1371631"/>
              <a:gd name="connsiteX36" fmla="*/ 973590 w 1371631"/>
              <a:gd name="connsiteY36" fmla="*/ 218691 h 1371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371631" h="1371631">
                <a:moveTo>
                  <a:pt x="973590" y="218691"/>
                </a:moveTo>
                <a:lnTo>
                  <a:pt x="1080281" y="129161"/>
                </a:lnTo>
                <a:lnTo>
                  <a:pt x="1165515" y="200681"/>
                </a:lnTo>
                <a:lnTo>
                  <a:pt x="1095872" y="321298"/>
                </a:lnTo>
                <a:cubicBezTo>
                  <a:pt x="1145392" y="377004"/>
                  <a:pt x="1183042" y="442216"/>
                  <a:pt x="1206525" y="512955"/>
                </a:cubicBezTo>
                <a:lnTo>
                  <a:pt x="1345804" y="512951"/>
                </a:lnTo>
                <a:lnTo>
                  <a:pt x="1365125" y="622526"/>
                </a:lnTo>
                <a:lnTo>
                  <a:pt x="1234244" y="670158"/>
                </a:lnTo>
                <a:cubicBezTo>
                  <a:pt x="1236371" y="744662"/>
                  <a:pt x="1223295" y="818818"/>
                  <a:pt x="1195815" y="888102"/>
                </a:cubicBezTo>
                <a:lnTo>
                  <a:pt x="1302511" y="977626"/>
                </a:lnTo>
                <a:lnTo>
                  <a:pt x="1246878" y="1073984"/>
                </a:lnTo>
                <a:lnTo>
                  <a:pt x="1116001" y="1026345"/>
                </a:lnTo>
                <a:cubicBezTo>
                  <a:pt x="1069740" y="1084786"/>
                  <a:pt x="1012057" y="1133188"/>
                  <a:pt x="946471" y="1168598"/>
                </a:cubicBezTo>
                <a:lnTo>
                  <a:pt x="970659" y="1305759"/>
                </a:lnTo>
                <a:lnTo>
                  <a:pt x="866105" y="1343814"/>
                </a:lnTo>
                <a:lnTo>
                  <a:pt x="796469" y="1223194"/>
                </a:lnTo>
                <a:cubicBezTo>
                  <a:pt x="723466" y="1238226"/>
                  <a:pt x="648166" y="1238226"/>
                  <a:pt x="575163" y="1223194"/>
                </a:cubicBezTo>
                <a:lnTo>
                  <a:pt x="505526" y="1343814"/>
                </a:lnTo>
                <a:lnTo>
                  <a:pt x="400972" y="1305759"/>
                </a:lnTo>
                <a:lnTo>
                  <a:pt x="425161" y="1168598"/>
                </a:lnTo>
                <a:cubicBezTo>
                  <a:pt x="359575" y="1133188"/>
                  <a:pt x="301892" y="1084786"/>
                  <a:pt x="255631" y="1026345"/>
                </a:cubicBezTo>
                <a:lnTo>
                  <a:pt x="124753" y="1073984"/>
                </a:lnTo>
                <a:lnTo>
                  <a:pt x="69120" y="977626"/>
                </a:lnTo>
                <a:lnTo>
                  <a:pt x="175816" y="888102"/>
                </a:lnTo>
                <a:cubicBezTo>
                  <a:pt x="148335" y="818819"/>
                  <a:pt x="135260" y="744662"/>
                  <a:pt x="137387" y="670158"/>
                </a:cubicBezTo>
                <a:lnTo>
                  <a:pt x="6506" y="622526"/>
                </a:lnTo>
                <a:lnTo>
                  <a:pt x="25827" y="512951"/>
                </a:lnTo>
                <a:lnTo>
                  <a:pt x="165106" y="512955"/>
                </a:lnTo>
                <a:cubicBezTo>
                  <a:pt x="188589" y="442217"/>
                  <a:pt x="226239" y="377005"/>
                  <a:pt x="275759" y="321298"/>
                </a:cubicBezTo>
                <a:lnTo>
                  <a:pt x="206116" y="200681"/>
                </a:lnTo>
                <a:lnTo>
                  <a:pt x="291350" y="129161"/>
                </a:lnTo>
                <a:lnTo>
                  <a:pt x="398041" y="218691"/>
                </a:lnTo>
                <a:cubicBezTo>
                  <a:pt x="461500" y="179597"/>
                  <a:pt x="532259" y="153843"/>
                  <a:pt x="606001" y="143000"/>
                </a:cubicBezTo>
                <a:lnTo>
                  <a:pt x="630183" y="5836"/>
                </a:lnTo>
                <a:lnTo>
                  <a:pt x="741448" y="5836"/>
                </a:lnTo>
                <a:lnTo>
                  <a:pt x="765630" y="143000"/>
                </a:lnTo>
                <a:cubicBezTo>
                  <a:pt x="839372" y="153843"/>
                  <a:pt x="910131" y="179597"/>
                  <a:pt x="973590" y="218691"/>
                </a:cubicBezTo>
                <a:close/>
              </a:path>
            </a:pathLst>
          </a:cu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5919" tIns="331458" rIns="285919" bIns="355446" numCol="1" spcCol="1270" anchor="ctr" anchorCtr="0">
            <a:noAutofit/>
          </a:bodyPr>
          <a:lstStyle/>
          <a:p>
            <a:pPr lvl="0" algn="ctr" defTabSz="355600">
              <a:lnSpc>
                <a:spcPct val="90000"/>
              </a:lnSpc>
              <a:spcBef>
                <a:spcPct val="0"/>
              </a:spcBef>
              <a:spcAft>
                <a:spcPct val="35000"/>
              </a:spcAft>
            </a:pPr>
            <a:r>
              <a:rPr lang="it-IT" sz="1000" b="1" kern="1200" smtClean="0">
                <a:latin typeface="+mj-lt"/>
              </a:rPr>
              <a:t>SOFTWARE</a:t>
            </a:r>
            <a:endParaRPr lang="it-IT" sz="1000" b="1" kern="1200" dirty="0">
              <a:latin typeface="+mj-lt"/>
            </a:endParaRPr>
          </a:p>
        </p:txBody>
      </p:sp>
      <p:sp>
        <p:nvSpPr>
          <p:cNvPr id="50" name="Figura a mano libera 49"/>
          <p:cNvSpPr/>
          <p:nvPr/>
        </p:nvSpPr>
        <p:spPr>
          <a:xfrm>
            <a:off x="5749714" y="2983102"/>
            <a:ext cx="997550" cy="997550"/>
          </a:xfrm>
          <a:custGeom>
            <a:avLst/>
            <a:gdLst>
              <a:gd name="connsiteX0" fmla="*/ 746414 w 997550"/>
              <a:gd name="connsiteY0" fmla="*/ 252654 h 997550"/>
              <a:gd name="connsiteX1" fmla="*/ 893586 w 997550"/>
              <a:gd name="connsiteY1" fmla="*/ 208299 h 997550"/>
              <a:gd name="connsiteX2" fmla="*/ 947740 w 997550"/>
              <a:gd name="connsiteY2" fmla="*/ 302096 h 997550"/>
              <a:gd name="connsiteX3" fmla="*/ 835741 w 997550"/>
              <a:gd name="connsiteY3" fmla="*/ 407374 h 997550"/>
              <a:gd name="connsiteX4" fmla="*/ 835741 w 997550"/>
              <a:gd name="connsiteY4" fmla="*/ 590176 h 997550"/>
              <a:gd name="connsiteX5" fmla="*/ 947740 w 997550"/>
              <a:gd name="connsiteY5" fmla="*/ 695454 h 997550"/>
              <a:gd name="connsiteX6" fmla="*/ 893586 w 997550"/>
              <a:gd name="connsiteY6" fmla="*/ 789251 h 997550"/>
              <a:gd name="connsiteX7" fmla="*/ 746414 w 997550"/>
              <a:gd name="connsiteY7" fmla="*/ 744896 h 997550"/>
              <a:gd name="connsiteX8" fmla="*/ 588103 w 997550"/>
              <a:gd name="connsiteY8" fmla="*/ 836297 h 997550"/>
              <a:gd name="connsiteX9" fmla="*/ 552929 w 997550"/>
              <a:gd name="connsiteY9" fmla="*/ 985929 h 997550"/>
              <a:gd name="connsiteX10" fmla="*/ 444621 w 997550"/>
              <a:gd name="connsiteY10" fmla="*/ 985929 h 997550"/>
              <a:gd name="connsiteX11" fmla="*/ 409447 w 997550"/>
              <a:gd name="connsiteY11" fmla="*/ 836297 h 997550"/>
              <a:gd name="connsiteX12" fmla="*/ 251136 w 997550"/>
              <a:gd name="connsiteY12" fmla="*/ 744896 h 997550"/>
              <a:gd name="connsiteX13" fmla="*/ 103964 w 997550"/>
              <a:gd name="connsiteY13" fmla="*/ 789251 h 997550"/>
              <a:gd name="connsiteX14" fmla="*/ 49810 w 997550"/>
              <a:gd name="connsiteY14" fmla="*/ 695454 h 997550"/>
              <a:gd name="connsiteX15" fmla="*/ 161809 w 997550"/>
              <a:gd name="connsiteY15" fmla="*/ 590176 h 997550"/>
              <a:gd name="connsiteX16" fmla="*/ 161809 w 997550"/>
              <a:gd name="connsiteY16" fmla="*/ 407374 h 997550"/>
              <a:gd name="connsiteX17" fmla="*/ 49810 w 997550"/>
              <a:gd name="connsiteY17" fmla="*/ 302096 h 997550"/>
              <a:gd name="connsiteX18" fmla="*/ 103964 w 997550"/>
              <a:gd name="connsiteY18" fmla="*/ 208299 h 997550"/>
              <a:gd name="connsiteX19" fmla="*/ 251136 w 997550"/>
              <a:gd name="connsiteY19" fmla="*/ 252654 h 997550"/>
              <a:gd name="connsiteX20" fmla="*/ 409447 w 997550"/>
              <a:gd name="connsiteY20" fmla="*/ 161253 h 997550"/>
              <a:gd name="connsiteX21" fmla="*/ 444621 w 997550"/>
              <a:gd name="connsiteY21" fmla="*/ 11621 h 997550"/>
              <a:gd name="connsiteX22" fmla="*/ 552929 w 997550"/>
              <a:gd name="connsiteY22" fmla="*/ 11621 h 997550"/>
              <a:gd name="connsiteX23" fmla="*/ 588103 w 997550"/>
              <a:gd name="connsiteY23" fmla="*/ 161253 h 997550"/>
              <a:gd name="connsiteX24" fmla="*/ 746414 w 997550"/>
              <a:gd name="connsiteY24" fmla="*/ 252654 h 99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97550" h="997550">
                <a:moveTo>
                  <a:pt x="746414" y="252654"/>
                </a:moveTo>
                <a:lnTo>
                  <a:pt x="893586" y="208299"/>
                </a:lnTo>
                <a:lnTo>
                  <a:pt x="947740" y="302096"/>
                </a:lnTo>
                <a:lnTo>
                  <a:pt x="835741" y="407374"/>
                </a:lnTo>
                <a:cubicBezTo>
                  <a:pt x="851976" y="467227"/>
                  <a:pt x="851976" y="530324"/>
                  <a:pt x="835741" y="590176"/>
                </a:cubicBezTo>
                <a:lnTo>
                  <a:pt x="947740" y="695454"/>
                </a:lnTo>
                <a:lnTo>
                  <a:pt x="893586" y="789251"/>
                </a:lnTo>
                <a:lnTo>
                  <a:pt x="746414" y="744896"/>
                </a:lnTo>
                <a:cubicBezTo>
                  <a:pt x="702697" y="788882"/>
                  <a:pt x="648054" y="820431"/>
                  <a:pt x="588103" y="836297"/>
                </a:cubicBezTo>
                <a:lnTo>
                  <a:pt x="552929" y="985929"/>
                </a:lnTo>
                <a:lnTo>
                  <a:pt x="444621" y="985929"/>
                </a:lnTo>
                <a:lnTo>
                  <a:pt x="409447" y="836297"/>
                </a:lnTo>
                <a:cubicBezTo>
                  <a:pt x="349496" y="820430"/>
                  <a:pt x="294852" y="788882"/>
                  <a:pt x="251136" y="744896"/>
                </a:cubicBezTo>
                <a:lnTo>
                  <a:pt x="103964" y="789251"/>
                </a:lnTo>
                <a:lnTo>
                  <a:pt x="49810" y="695454"/>
                </a:lnTo>
                <a:lnTo>
                  <a:pt x="161809" y="590176"/>
                </a:lnTo>
                <a:cubicBezTo>
                  <a:pt x="145574" y="530323"/>
                  <a:pt x="145574" y="467226"/>
                  <a:pt x="161809" y="407374"/>
                </a:cubicBezTo>
                <a:lnTo>
                  <a:pt x="49810" y="302096"/>
                </a:lnTo>
                <a:lnTo>
                  <a:pt x="103964" y="208299"/>
                </a:lnTo>
                <a:lnTo>
                  <a:pt x="251136" y="252654"/>
                </a:lnTo>
                <a:cubicBezTo>
                  <a:pt x="294853" y="208668"/>
                  <a:pt x="349496" y="177119"/>
                  <a:pt x="409447" y="161253"/>
                </a:cubicBezTo>
                <a:lnTo>
                  <a:pt x="444621" y="11621"/>
                </a:lnTo>
                <a:lnTo>
                  <a:pt x="552929" y="11621"/>
                </a:lnTo>
                <a:lnTo>
                  <a:pt x="588103" y="161253"/>
                </a:lnTo>
                <a:cubicBezTo>
                  <a:pt x="648054" y="177120"/>
                  <a:pt x="702698" y="208668"/>
                  <a:pt x="746414" y="252654"/>
                </a:cubicBezTo>
                <a:close/>
              </a:path>
            </a:pathLst>
          </a:cu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61296" tIns="262814" rIns="261296" bIns="262814" numCol="1" spcCol="1270" anchor="ctr" anchorCtr="0">
            <a:noAutofit/>
          </a:bodyPr>
          <a:lstStyle/>
          <a:p>
            <a:pPr lvl="0" algn="ctr" defTabSz="355600">
              <a:lnSpc>
                <a:spcPct val="90000"/>
              </a:lnSpc>
              <a:spcBef>
                <a:spcPct val="0"/>
              </a:spcBef>
              <a:spcAft>
                <a:spcPct val="35000"/>
              </a:spcAft>
            </a:pPr>
            <a:r>
              <a:rPr lang="it-IT" sz="600" b="1" kern="1200" smtClean="0">
                <a:latin typeface="+mj-lt"/>
              </a:rPr>
              <a:t>PROZESSE</a:t>
            </a:r>
            <a:endParaRPr lang="it-IT" sz="600" b="1" kern="1200" dirty="0">
              <a:latin typeface="+mj-lt"/>
            </a:endParaRPr>
          </a:p>
        </p:txBody>
      </p:sp>
      <p:sp>
        <p:nvSpPr>
          <p:cNvPr id="51" name="Figura a mano libera 50"/>
          <p:cNvSpPr/>
          <p:nvPr/>
        </p:nvSpPr>
        <p:spPr>
          <a:xfrm>
            <a:off x="6198611" y="2185061"/>
            <a:ext cx="1197061" cy="1197061"/>
          </a:xfrm>
          <a:custGeom>
            <a:avLst/>
            <a:gdLst>
              <a:gd name="connsiteX0" fmla="*/ 731333 w 977395"/>
              <a:gd name="connsiteY0" fmla="*/ 247549 h 977395"/>
              <a:gd name="connsiteX1" fmla="*/ 875532 w 977395"/>
              <a:gd name="connsiteY1" fmla="*/ 204090 h 977395"/>
              <a:gd name="connsiteX2" fmla="*/ 928592 w 977395"/>
              <a:gd name="connsiteY2" fmla="*/ 295993 h 977395"/>
              <a:gd name="connsiteX3" fmla="*/ 818856 w 977395"/>
              <a:gd name="connsiteY3" fmla="*/ 399143 h 977395"/>
              <a:gd name="connsiteX4" fmla="*/ 818856 w 977395"/>
              <a:gd name="connsiteY4" fmla="*/ 578252 h 977395"/>
              <a:gd name="connsiteX5" fmla="*/ 928592 w 977395"/>
              <a:gd name="connsiteY5" fmla="*/ 681402 h 977395"/>
              <a:gd name="connsiteX6" fmla="*/ 875532 w 977395"/>
              <a:gd name="connsiteY6" fmla="*/ 773305 h 977395"/>
              <a:gd name="connsiteX7" fmla="*/ 731333 w 977395"/>
              <a:gd name="connsiteY7" fmla="*/ 729846 h 977395"/>
              <a:gd name="connsiteX8" fmla="*/ 576220 w 977395"/>
              <a:gd name="connsiteY8" fmla="*/ 819400 h 977395"/>
              <a:gd name="connsiteX9" fmla="*/ 541757 w 977395"/>
              <a:gd name="connsiteY9" fmla="*/ 966009 h 977395"/>
              <a:gd name="connsiteX10" fmla="*/ 435638 w 977395"/>
              <a:gd name="connsiteY10" fmla="*/ 966009 h 977395"/>
              <a:gd name="connsiteX11" fmla="*/ 401175 w 977395"/>
              <a:gd name="connsiteY11" fmla="*/ 819400 h 977395"/>
              <a:gd name="connsiteX12" fmla="*/ 246062 w 977395"/>
              <a:gd name="connsiteY12" fmla="*/ 729846 h 977395"/>
              <a:gd name="connsiteX13" fmla="*/ 101863 w 977395"/>
              <a:gd name="connsiteY13" fmla="*/ 773305 h 977395"/>
              <a:gd name="connsiteX14" fmla="*/ 48803 w 977395"/>
              <a:gd name="connsiteY14" fmla="*/ 681402 h 977395"/>
              <a:gd name="connsiteX15" fmla="*/ 158539 w 977395"/>
              <a:gd name="connsiteY15" fmla="*/ 578252 h 977395"/>
              <a:gd name="connsiteX16" fmla="*/ 158539 w 977395"/>
              <a:gd name="connsiteY16" fmla="*/ 399143 h 977395"/>
              <a:gd name="connsiteX17" fmla="*/ 48803 w 977395"/>
              <a:gd name="connsiteY17" fmla="*/ 295993 h 977395"/>
              <a:gd name="connsiteX18" fmla="*/ 101863 w 977395"/>
              <a:gd name="connsiteY18" fmla="*/ 204090 h 977395"/>
              <a:gd name="connsiteX19" fmla="*/ 246062 w 977395"/>
              <a:gd name="connsiteY19" fmla="*/ 247549 h 977395"/>
              <a:gd name="connsiteX20" fmla="*/ 401175 w 977395"/>
              <a:gd name="connsiteY20" fmla="*/ 157995 h 977395"/>
              <a:gd name="connsiteX21" fmla="*/ 435638 w 977395"/>
              <a:gd name="connsiteY21" fmla="*/ 11386 h 977395"/>
              <a:gd name="connsiteX22" fmla="*/ 541757 w 977395"/>
              <a:gd name="connsiteY22" fmla="*/ 11386 h 977395"/>
              <a:gd name="connsiteX23" fmla="*/ 576220 w 977395"/>
              <a:gd name="connsiteY23" fmla="*/ 157995 h 977395"/>
              <a:gd name="connsiteX24" fmla="*/ 731333 w 977395"/>
              <a:gd name="connsiteY24" fmla="*/ 247549 h 977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77395" h="977395">
                <a:moveTo>
                  <a:pt x="629097" y="247235"/>
                </a:moveTo>
                <a:lnTo>
                  <a:pt x="733639" y="182487"/>
                </a:lnTo>
                <a:lnTo>
                  <a:pt x="794908" y="243756"/>
                </a:lnTo>
                <a:lnTo>
                  <a:pt x="730160" y="348298"/>
                </a:lnTo>
                <a:cubicBezTo>
                  <a:pt x="755098" y="391186"/>
                  <a:pt x="768163" y="439944"/>
                  <a:pt x="768010" y="489556"/>
                </a:cubicBezTo>
                <a:lnTo>
                  <a:pt x="876354" y="547718"/>
                </a:lnTo>
                <a:lnTo>
                  <a:pt x="853928" y="631412"/>
                </a:lnTo>
                <a:lnTo>
                  <a:pt x="731018" y="627610"/>
                </a:lnTo>
                <a:cubicBezTo>
                  <a:pt x="706345" y="670651"/>
                  <a:pt x="670651" y="706344"/>
                  <a:pt x="627610" y="731018"/>
                </a:cubicBezTo>
                <a:lnTo>
                  <a:pt x="631412" y="853928"/>
                </a:lnTo>
                <a:lnTo>
                  <a:pt x="547719" y="876354"/>
                </a:lnTo>
                <a:lnTo>
                  <a:pt x="489556" y="768010"/>
                </a:lnTo>
                <a:cubicBezTo>
                  <a:pt x="439944" y="768162"/>
                  <a:pt x="391187" y="755098"/>
                  <a:pt x="348298" y="730160"/>
                </a:cubicBezTo>
                <a:lnTo>
                  <a:pt x="243756" y="794908"/>
                </a:lnTo>
                <a:lnTo>
                  <a:pt x="182487" y="733639"/>
                </a:lnTo>
                <a:lnTo>
                  <a:pt x="247235" y="629097"/>
                </a:lnTo>
                <a:cubicBezTo>
                  <a:pt x="222297" y="586209"/>
                  <a:pt x="209232" y="537451"/>
                  <a:pt x="209385" y="487839"/>
                </a:cubicBezTo>
                <a:lnTo>
                  <a:pt x="101041" y="429677"/>
                </a:lnTo>
                <a:lnTo>
                  <a:pt x="123467" y="345983"/>
                </a:lnTo>
                <a:lnTo>
                  <a:pt x="246377" y="349785"/>
                </a:lnTo>
                <a:cubicBezTo>
                  <a:pt x="271050" y="306744"/>
                  <a:pt x="306744" y="271051"/>
                  <a:pt x="349785" y="246377"/>
                </a:cubicBezTo>
                <a:lnTo>
                  <a:pt x="345983" y="123467"/>
                </a:lnTo>
                <a:lnTo>
                  <a:pt x="429676" y="101041"/>
                </a:lnTo>
                <a:lnTo>
                  <a:pt x="487839" y="209385"/>
                </a:lnTo>
                <a:cubicBezTo>
                  <a:pt x="537451" y="209233"/>
                  <a:pt x="586208" y="222297"/>
                  <a:pt x="629097" y="247235"/>
                </a:cubicBezTo>
                <a:close/>
              </a:path>
            </a:pathLst>
          </a:cu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34365" tIns="334364" rIns="334364" bIns="334365" numCol="1" spcCol="1270" anchor="ctr" anchorCtr="0">
            <a:noAutofit/>
          </a:bodyPr>
          <a:lstStyle/>
          <a:p>
            <a:pPr lvl="0" algn="ctr" defTabSz="355600">
              <a:lnSpc>
                <a:spcPct val="90000"/>
              </a:lnSpc>
              <a:spcBef>
                <a:spcPct val="0"/>
              </a:spcBef>
              <a:spcAft>
                <a:spcPct val="35000"/>
              </a:spcAft>
            </a:pPr>
            <a:r>
              <a:rPr lang="it-IT" sz="700" b="1" kern="1200" smtClean="0">
                <a:latin typeface="+mj-lt"/>
              </a:rPr>
              <a:t>MENSCHEN</a:t>
            </a:r>
            <a:endParaRPr lang="it-IT" sz="700" b="1" kern="1200" dirty="0">
              <a:latin typeface="+mj-lt"/>
            </a:endParaRPr>
          </a:p>
        </p:txBody>
      </p:sp>
      <p:grpSp>
        <p:nvGrpSpPr>
          <p:cNvPr id="55" name="Gruppo 54"/>
          <p:cNvGrpSpPr/>
          <p:nvPr/>
        </p:nvGrpSpPr>
        <p:grpSpPr>
          <a:xfrm>
            <a:off x="5573050" y="2088106"/>
            <a:ext cx="2607315" cy="2777729"/>
            <a:chOff x="5573050" y="2088106"/>
            <a:chExt cx="2607315" cy="2777729"/>
          </a:xfrm>
        </p:grpSpPr>
        <p:sp>
          <p:nvSpPr>
            <p:cNvPr id="52" name="Freccia ad arco 51"/>
            <p:cNvSpPr/>
            <p:nvPr/>
          </p:nvSpPr>
          <p:spPr>
            <a:xfrm>
              <a:off x="6424677" y="3110147"/>
              <a:ext cx="1755688" cy="1755688"/>
            </a:xfrm>
            <a:prstGeom prst="circularArrow">
              <a:avLst>
                <a:gd name="adj1" fmla="val 4688"/>
                <a:gd name="adj2" fmla="val 299029"/>
                <a:gd name="adj3" fmla="val 2454186"/>
                <a:gd name="adj4" fmla="val 16001912"/>
                <a:gd name="adj5" fmla="val 5469"/>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53" name="Forma 52"/>
            <p:cNvSpPr/>
            <p:nvPr/>
          </p:nvSpPr>
          <p:spPr>
            <a:xfrm>
              <a:off x="5573050" y="2769679"/>
              <a:ext cx="1275617" cy="1275617"/>
            </a:xfrm>
            <a:prstGeom prst="leftCircularArrow">
              <a:avLst>
                <a:gd name="adj1" fmla="val 6452"/>
                <a:gd name="adj2" fmla="val 429999"/>
                <a:gd name="adj3" fmla="val 10489124"/>
                <a:gd name="adj4" fmla="val 14837806"/>
                <a:gd name="adj5" fmla="val 7527"/>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54" name="Freccia ad arco 53"/>
            <p:cNvSpPr/>
            <p:nvPr/>
          </p:nvSpPr>
          <p:spPr>
            <a:xfrm>
              <a:off x="6082362" y="2088106"/>
              <a:ext cx="1375372" cy="1375372"/>
            </a:xfrm>
            <a:prstGeom prst="circularArrow">
              <a:avLst>
                <a:gd name="adj1" fmla="val 5984"/>
                <a:gd name="adj2" fmla="val 394124"/>
                <a:gd name="adj3" fmla="val 13313824"/>
                <a:gd name="adj4" fmla="val 10508221"/>
                <a:gd name="adj5" fmla="val 6981"/>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sp>
        <p:nvSpPr>
          <p:cNvPr id="7" name="Segnaposto testo 6"/>
          <p:cNvSpPr>
            <a:spLocks noGrp="1"/>
          </p:cNvSpPr>
          <p:nvPr>
            <p:ph type="body" sz="quarter" idx="10"/>
          </p:nvPr>
        </p:nvSpPr>
        <p:spPr>
          <a:xfrm>
            <a:off x="550863" y="259200"/>
            <a:ext cx="11090275" cy="584775"/>
          </a:xfrm>
        </p:spPr>
        <p:txBody>
          <a:bodyPr/>
          <a:lstStyle/>
          <a:p>
            <a:r>
              <a:rPr lang="de-DE" smtClean="0"/>
              <a:t>Die Planung von Straßen und Eisenbahnen in IFC</a:t>
            </a:r>
            <a:endParaRPr lang="it-IT" dirty="0"/>
          </a:p>
        </p:txBody>
      </p:sp>
      <p:sp>
        <p:nvSpPr>
          <p:cNvPr id="5" name="Segnaposto piè di pagina 4"/>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12" name="Rettangolo arrotondato 11"/>
          <p:cNvSpPr/>
          <p:nvPr/>
        </p:nvSpPr>
        <p:spPr>
          <a:xfrm>
            <a:off x="1393200" y="2178000"/>
            <a:ext cx="7786648" cy="2505600"/>
          </a:xfrm>
          <a:prstGeom prst="roundRect">
            <a:avLst>
              <a:gd name="adj" fmla="val 50000"/>
            </a:avLst>
          </a:prstGeom>
          <a:solidFill>
            <a:schemeClr val="accent5">
              <a:lumMod val="20000"/>
              <a:lumOff val="80000"/>
            </a:schemeClr>
          </a:solidFill>
          <a:ln w="1079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00" dirty="0">
              <a:latin typeface="Segoe UI" panose="020B0502040204020203" pitchFamily="34" charset="0"/>
              <a:cs typeface="Segoe UI" panose="020B0502040204020203" pitchFamily="34" charset="0"/>
            </a:endParaRPr>
          </a:p>
        </p:txBody>
      </p:sp>
      <p:sp>
        <p:nvSpPr>
          <p:cNvPr id="13" name="Figura a mano libera 12"/>
          <p:cNvSpPr>
            <a:spLocks noChangeAspect="1"/>
          </p:cNvSpPr>
          <p:nvPr/>
        </p:nvSpPr>
        <p:spPr>
          <a:xfrm>
            <a:off x="1575987" y="2356200"/>
            <a:ext cx="2145791" cy="2145600"/>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accent1"/>
          </a:solidFill>
          <a:ln w="117475">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it-IT" sz="1400" b="1" kern="1200" dirty="0" smtClean="0">
                <a:latin typeface="Segoe UI" panose="020B0502040204020203" pitchFamily="34" charset="0"/>
                <a:cs typeface="Segoe UI" panose="020B0502040204020203" pitchFamily="34" charset="0"/>
              </a:rPr>
              <a:t/>
            </a:r>
            <a:br>
              <a:rPr lang="it-IT" sz="1400" b="1" kern="1200" dirty="0" smtClean="0">
                <a:latin typeface="Segoe UI" panose="020B0502040204020203" pitchFamily="34" charset="0"/>
                <a:cs typeface="Segoe UI" panose="020B0502040204020203" pitchFamily="34" charset="0"/>
              </a:rPr>
            </a:br>
            <a:r>
              <a:rPr lang="it-IT" sz="1400" b="1" kern="1200" dirty="0" smtClean="0">
                <a:latin typeface="Segoe UI" panose="020B0502040204020203" pitchFamily="34" charset="0"/>
                <a:cs typeface="Segoe UI" panose="020B0502040204020203" pitchFamily="34" charset="0"/>
              </a:rPr>
              <a:t>DESIGN</a:t>
            </a:r>
            <a:br>
              <a:rPr lang="it-IT" sz="1400" b="1" kern="1200" dirty="0" smtClean="0">
                <a:latin typeface="Segoe UI" panose="020B0502040204020203" pitchFamily="34" charset="0"/>
                <a:cs typeface="Segoe UI" panose="020B0502040204020203" pitchFamily="34" charset="0"/>
              </a:rPr>
            </a:br>
            <a:r>
              <a:rPr lang="it-IT" sz="1400" b="1" kern="1200" dirty="0" smtClean="0">
                <a:latin typeface="Segoe UI" panose="020B0502040204020203" pitchFamily="34" charset="0"/>
                <a:cs typeface="Segoe UI" panose="020B0502040204020203" pitchFamily="34" charset="0"/>
              </a:rPr>
              <a:t/>
            </a:r>
            <a:br>
              <a:rPr lang="it-IT" sz="1400" b="1" kern="1200" dirty="0" smtClean="0">
                <a:latin typeface="Segoe UI" panose="020B0502040204020203" pitchFamily="34" charset="0"/>
                <a:cs typeface="Segoe UI" panose="020B0502040204020203" pitchFamily="34" charset="0"/>
              </a:rPr>
            </a:br>
            <a:endParaRPr lang="it-IT" sz="1400" b="1" kern="1200" dirty="0" smtClean="0">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de-DE" sz="1400" dirty="0" smtClean="0">
                <a:latin typeface="Segoe UI" panose="020B0502040204020203" pitchFamily="34" charset="0"/>
                <a:cs typeface="Segoe UI" panose="020B0502040204020203" pitchFamily="34" charset="0"/>
              </a:rPr>
              <a:t>Planung von Straßen und Schienenwegen</a:t>
            </a:r>
            <a:endParaRPr lang="it-IT" sz="1400" kern="1200" dirty="0" smtClean="0">
              <a:latin typeface="Segoe UI" panose="020B0502040204020203" pitchFamily="34" charset="0"/>
              <a:cs typeface="Segoe UI" panose="020B0502040204020203" pitchFamily="34" charset="0"/>
            </a:endParaRPr>
          </a:p>
        </p:txBody>
      </p:sp>
      <p:sp>
        <p:nvSpPr>
          <p:cNvPr id="14" name="Figura a mano libera 13"/>
          <p:cNvSpPr>
            <a:spLocks noChangeAspect="1"/>
          </p:cNvSpPr>
          <p:nvPr/>
        </p:nvSpPr>
        <p:spPr>
          <a:xfrm>
            <a:off x="6865200" y="2358000"/>
            <a:ext cx="2145791" cy="2145600"/>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rgbClr val="00B050"/>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de-DE" sz="1400" b="1" dirty="0" smtClean="0">
                <a:latin typeface="Segoe UI" panose="020B0502040204020203" pitchFamily="34" charset="0"/>
                <a:cs typeface="Segoe UI" panose="020B0502040204020203" pitchFamily="34" charset="0"/>
              </a:rPr>
              <a:t>ANALYSE UND PRÜFUNG DER </a:t>
            </a:r>
            <a:r>
              <a:rPr lang="de-DE" sz="1400" b="1" dirty="0" smtClean="0">
                <a:latin typeface="Segoe UI" panose="020B0502040204020203" pitchFamily="34" charset="0"/>
                <a:cs typeface="Segoe UI" panose="020B0502040204020203" pitchFamily="34" charset="0"/>
              </a:rPr>
              <a:t>INFORMATIONEN</a:t>
            </a:r>
            <a:br>
              <a:rPr lang="de-DE" sz="1400" b="1" dirty="0" smtClean="0">
                <a:latin typeface="Segoe UI" panose="020B0502040204020203" pitchFamily="34" charset="0"/>
                <a:cs typeface="Segoe UI" panose="020B0502040204020203" pitchFamily="34" charset="0"/>
              </a:rPr>
            </a:br>
            <a:endParaRPr lang="it-IT" sz="1400" b="1" dirty="0">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it-IT" sz="1400" dirty="0" err="1" smtClean="0">
                <a:latin typeface="Segoe UI" panose="020B0502040204020203" pitchFamily="34" charset="0"/>
                <a:cs typeface="Segoe UI" panose="020B0502040204020203" pitchFamily="34" charset="0"/>
              </a:rPr>
              <a:t>Kollisionsprüfung</a:t>
            </a:r>
            <a:r>
              <a:rPr lang="it-IT" sz="1400" dirty="0" smtClean="0">
                <a:latin typeface="Segoe UI" panose="020B0502040204020203" pitchFamily="34" charset="0"/>
                <a:cs typeface="Segoe UI" panose="020B0502040204020203" pitchFamily="34" charset="0"/>
              </a:rPr>
              <a:t>, </a:t>
            </a:r>
            <a:r>
              <a:rPr lang="it-IT" sz="1400" dirty="0" err="1" smtClean="0">
                <a:latin typeface="Segoe UI" panose="020B0502040204020203" pitchFamily="34" charset="0"/>
                <a:cs typeface="Segoe UI" panose="020B0502040204020203" pitchFamily="34" charset="0"/>
              </a:rPr>
              <a:t>Modellvalidierung</a:t>
            </a:r>
            <a:r>
              <a:rPr lang="it-IT" sz="1400" dirty="0" smtClean="0">
                <a:latin typeface="Segoe UI" panose="020B0502040204020203" pitchFamily="34" charset="0"/>
                <a:cs typeface="Segoe UI" panose="020B0502040204020203" pitchFamily="34" charset="0"/>
              </a:rPr>
              <a:t>, </a:t>
            </a:r>
            <a:r>
              <a:rPr lang="it-IT" sz="1400" dirty="0" err="1" smtClean="0">
                <a:latin typeface="Segoe UI" panose="020B0502040204020203" pitchFamily="34" charset="0"/>
                <a:cs typeface="Segoe UI" panose="020B0502040204020203" pitchFamily="34" charset="0"/>
              </a:rPr>
              <a:t>Modellvergleich</a:t>
            </a:r>
            <a:endParaRPr lang="it-IT" sz="1400" dirty="0" smtClean="0">
              <a:latin typeface="Segoe UI" panose="020B0502040204020203" pitchFamily="34" charset="0"/>
              <a:cs typeface="Segoe UI" panose="020B0502040204020203" pitchFamily="34" charset="0"/>
            </a:endParaRPr>
          </a:p>
        </p:txBody>
      </p:sp>
      <p:sp>
        <p:nvSpPr>
          <p:cNvPr id="15" name="Figura a mano libera 14"/>
          <p:cNvSpPr>
            <a:spLocks noChangeAspect="1"/>
          </p:cNvSpPr>
          <p:nvPr/>
        </p:nvSpPr>
        <p:spPr>
          <a:xfrm>
            <a:off x="4222800" y="2358000"/>
            <a:ext cx="2145792" cy="2145600"/>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rgbClr val="FF0000"/>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algn="ctr" defTabSz="533400">
              <a:lnSpc>
                <a:spcPct val="90000"/>
              </a:lnSpc>
              <a:spcBef>
                <a:spcPct val="0"/>
              </a:spcBef>
              <a:spcAft>
                <a:spcPct val="35000"/>
              </a:spcAft>
            </a:pPr>
            <a:r>
              <a:rPr lang="it-IT" sz="1400" b="1" dirty="0" smtClean="0">
                <a:latin typeface="Segoe UI" panose="020B0502040204020203" pitchFamily="34" charset="0"/>
                <a:cs typeface="Segoe UI" panose="020B0502040204020203" pitchFamily="34" charset="0"/>
              </a:rPr>
              <a:t>INFORMATIONSMODELLIERUNG UND </a:t>
            </a:r>
            <a:r>
              <a:rPr lang="it-IT" sz="1400" b="1" dirty="0" smtClean="0">
                <a:latin typeface="Segoe UI" panose="020B0502040204020203" pitchFamily="34" charset="0"/>
                <a:cs typeface="Segoe UI" panose="020B0502040204020203" pitchFamily="34" charset="0"/>
              </a:rPr>
              <a:t/>
            </a:r>
            <a:br>
              <a:rPr lang="it-IT" sz="1400" b="1" dirty="0" smtClean="0">
                <a:latin typeface="Segoe UI" panose="020B0502040204020203" pitchFamily="34" charset="0"/>
                <a:cs typeface="Segoe UI" panose="020B0502040204020203" pitchFamily="34" charset="0"/>
              </a:rPr>
            </a:br>
            <a:r>
              <a:rPr lang="it-IT" sz="1400" b="1" dirty="0" smtClean="0">
                <a:latin typeface="Segoe UI" panose="020B0502040204020203" pitchFamily="34" charset="0"/>
                <a:cs typeface="Segoe UI" panose="020B0502040204020203" pitchFamily="34" charset="0"/>
              </a:rPr>
              <a:t>IFC-ZUORDNUNG</a:t>
            </a:r>
            <a:endParaRPr lang="it-IT" sz="1400" b="1" dirty="0" smtClean="0">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de-DE" sz="1400" dirty="0" smtClean="0">
                <a:latin typeface="Segoe UI" panose="020B0502040204020203" pitchFamily="34" charset="0"/>
                <a:cs typeface="Segoe UI" panose="020B0502040204020203" pitchFamily="34" charset="0"/>
              </a:rPr>
              <a:t>Struktur, Elemente, Geometrien und Daten</a:t>
            </a:r>
            <a:endParaRPr lang="it-IT" sz="1400" b="0" kern="1200" dirty="0">
              <a:latin typeface="Segoe UI" panose="020B0502040204020203" pitchFamily="34" charset="0"/>
              <a:cs typeface="Segoe UI" panose="020B0502040204020203" pitchFamily="34" charset="0"/>
            </a:endParaRPr>
          </a:p>
        </p:txBody>
      </p:sp>
      <p:sp>
        <p:nvSpPr>
          <p:cNvPr id="16" name="Più 15"/>
          <p:cNvSpPr>
            <a:spLocks noChangeAspect="1"/>
          </p:cNvSpPr>
          <p:nvPr/>
        </p:nvSpPr>
        <p:spPr>
          <a:xfrm>
            <a:off x="6361836" y="3177000"/>
            <a:ext cx="504000" cy="504000"/>
          </a:xfrm>
          <a:prstGeom prst="mathPlu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00">
              <a:latin typeface="Segoe UI" panose="020B0502040204020203" pitchFamily="34" charset="0"/>
              <a:cs typeface="Segoe UI" panose="020B0502040204020203" pitchFamily="34" charset="0"/>
            </a:endParaRPr>
          </a:p>
        </p:txBody>
      </p:sp>
      <p:sp>
        <p:nvSpPr>
          <p:cNvPr id="17" name="Più 16"/>
          <p:cNvSpPr>
            <a:spLocks noChangeAspect="1"/>
          </p:cNvSpPr>
          <p:nvPr/>
        </p:nvSpPr>
        <p:spPr>
          <a:xfrm>
            <a:off x="3716911" y="3177000"/>
            <a:ext cx="504000" cy="504000"/>
          </a:xfrm>
          <a:prstGeom prst="mathPlu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00">
              <a:latin typeface="Segoe UI" panose="020B0502040204020203" pitchFamily="34" charset="0"/>
              <a:cs typeface="Segoe UI" panose="020B0502040204020203" pitchFamily="34" charset="0"/>
            </a:endParaRPr>
          </a:p>
        </p:txBody>
      </p:sp>
      <p:pic>
        <p:nvPicPr>
          <p:cNvPr id="19" name="Immagin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59426" y="2915599"/>
            <a:ext cx="784046" cy="955385"/>
          </a:xfrm>
          <a:prstGeom prst="rect">
            <a:avLst/>
          </a:prstGeom>
        </p:spPr>
      </p:pic>
      <p:pic>
        <p:nvPicPr>
          <p:cNvPr id="22" name="Immagine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15215" y="2583000"/>
            <a:ext cx="1377329" cy="1692000"/>
          </a:xfrm>
          <a:prstGeom prst="rect">
            <a:avLst/>
          </a:prstGeom>
        </p:spPr>
      </p:pic>
      <p:sp>
        <p:nvSpPr>
          <p:cNvPr id="24" name="Ovale 23"/>
          <p:cNvSpPr/>
          <p:nvPr/>
        </p:nvSpPr>
        <p:spPr>
          <a:xfrm>
            <a:off x="6062344" y="6102000"/>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26" name="Immagine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064552" y="3080809"/>
            <a:ext cx="586800" cy="696383"/>
          </a:xfrm>
          <a:prstGeom prst="rect">
            <a:avLst/>
          </a:prstGeom>
        </p:spPr>
      </p:pic>
      <p:sp>
        <p:nvSpPr>
          <p:cNvPr id="8" name="Freccia a destra 7"/>
          <p:cNvSpPr/>
          <p:nvPr/>
        </p:nvSpPr>
        <p:spPr>
          <a:xfrm>
            <a:off x="9229685" y="3243600"/>
            <a:ext cx="351069" cy="370800"/>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18" name="Rettangolo arrotondato 17"/>
          <p:cNvSpPr/>
          <p:nvPr/>
        </p:nvSpPr>
        <p:spPr>
          <a:xfrm>
            <a:off x="1393200" y="2178000"/>
            <a:ext cx="7794345" cy="2505600"/>
          </a:xfrm>
          <a:prstGeom prst="roundRect">
            <a:avLst>
              <a:gd name="adj" fmla="val 50000"/>
            </a:avLst>
          </a:prstGeom>
          <a:solidFill>
            <a:srgbClr val="AE3388">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800" b="1" smtClean="0">
                <a:latin typeface="Segoe UI" panose="020B0502040204020203" pitchFamily="34" charset="0"/>
                <a:cs typeface="Segoe UI" panose="020B0502040204020203" pitchFamily="34" charset="0"/>
              </a:rPr>
              <a:t>SOFTWARE FÜR </a:t>
            </a:r>
            <a:br>
              <a:rPr lang="de-DE" sz="2800" b="1" smtClean="0">
                <a:latin typeface="Segoe UI" panose="020B0502040204020203" pitchFamily="34" charset="0"/>
                <a:cs typeface="Segoe UI" panose="020B0502040204020203" pitchFamily="34" charset="0"/>
              </a:rPr>
            </a:br>
            <a:r>
              <a:rPr lang="de-DE" sz="2800" b="1" smtClean="0">
                <a:latin typeface="Segoe UI" panose="020B0502040204020203" pitchFamily="34" charset="0"/>
                <a:cs typeface="Segoe UI" panose="020B0502040204020203" pitchFamily="34" charset="0"/>
              </a:rPr>
              <a:t>PLANUNG VON STRASSEN IN IFC</a:t>
            </a:r>
            <a:endParaRPr lang="it-IT" sz="2800" b="1" dirty="0">
              <a:latin typeface="Segoe UI" panose="020B0502040204020203" pitchFamily="34" charset="0"/>
              <a:cs typeface="Segoe UI" panose="020B0502040204020203" pitchFamily="34" charset="0"/>
            </a:endParaRPr>
          </a:p>
          <a:p>
            <a:pPr algn="ctr"/>
            <a:r>
              <a:rPr lang="it-IT" sz="2000" smtClean="0">
                <a:latin typeface="Segoe UI" panose="020B0502040204020203" pitchFamily="34" charset="0"/>
                <a:cs typeface="Segoe UI" panose="020B0502040204020203" pitchFamily="34" charset="0"/>
              </a:rPr>
              <a:t>(Planung, BIM-Bearbeitung und IFC-Verwaltung)</a:t>
            </a:r>
            <a:endParaRPr lang="it-IT" sz="2000" dirty="0">
              <a:latin typeface="Segoe UI" panose="020B0502040204020203" pitchFamily="34" charset="0"/>
              <a:cs typeface="Segoe UI" panose="020B0502040204020203" pitchFamily="34" charset="0"/>
            </a:endParaRPr>
          </a:p>
        </p:txBody>
      </p:sp>
      <p:grpSp>
        <p:nvGrpSpPr>
          <p:cNvPr id="29" name="Gruppo 28"/>
          <p:cNvGrpSpPr/>
          <p:nvPr/>
        </p:nvGrpSpPr>
        <p:grpSpPr>
          <a:xfrm>
            <a:off x="2721898" y="4464197"/>
            <a:ext cx="6259392" cy="1669585"/>
            <a:chOff x="4764391" y="1261713"/>
            <a:chExt cx="6259392" cy="1669585"/>
          </a:xfrm>
        </p:grpSpPr>
        <p:sp>
          <p:nvSpPr>
            <p:cNvPr id="31" name="TextBox 19"/>
            <p:cNvSpPr txBox="1"/>
            <p:nvPr/>
          </p:nvSpPr>
          <p:spPr>
            <a:xfrm>
              <a:off x="4764391" y="2554919"/>
              <a:ext cx="1936800" cy="369332"/>
            </a:xfrm>
            <a:prstGeom prst="rect">
              <a:avLst/>
            </a:prstGeom>
            <a:noFill/>
          </p:spPr>
          <p:txBody>
            <a:bodyPr wrap="square" lIns="0" rtlCol="0" anchor="b">
              <a:spAutoFit/>
            </a:bodyPr>
            <a:lstStyle/>
            <a:p>
              <a:r>
                <a:rPr lang="fr-FR" b="1" dirty="0" err="1">
                  <a:solidFill>
                    <a:schemeClr val="accent1"/>
                  </a:solidFill>
                  <a:latin typeface="Segoe UI" pitchFamily="34" charset="0"/>
                  <a:cs typeface="Segoe UI" pitchFamily="34" charset="0"/>
                </a:rPr>
                <a:t>SierraSoft</a:t>
              </a:r>
              <a:r>
                <a:rPr lang="fr-FR" b="1" dirty="0">
                  <a:solidFill>
                    <a:schemeClr val="accent1"/>
                  </a:solidFill>
                  <a:latin typeface="Segoe UI" pitchFamily="34" charset="0"/>
                  <a:cs typeface="Segoe UI" pitchFamily="34" charset="0"/>
                </a:rPr>
                <a:t> </a:t>
              </a:r>
              <a:r>
                <a:rPr lang="fr-FR" b="1" dirty="0" err="1">
                  <a:solidFill>
                    <a:schemeClr val="accent1"/>
                  </a:solidFill>
                  <a:latin typeface="Segoe UI" pitchFamily="34" charset="0"/>
                  <a:cs typeface="Segoe UI" pitchFamily="34" charset="0"/>
                </a:rPr>
                <a:t>Roads</a:t>
              </a:r>
              <a:endParaRPr lang="fr-FR" b="1" dirty="0">
                <a:solidFill>
                  <a:schemeClr val="accent1"/>
                </a:solidFill>
                <a:latin typeface="Segoe UI" pitchFamily="34" charset="0"/>
                <a:cs typeface="Segoe UI" pitchFamily="34" charset="0"/>
              </a:endParaRPr>
            </a:p>
          </p:txBody>
        </p:sp>
        <p:pic>
          <p:nvPicPr>
            <p:cNvPr id="33" name="Immagine 3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64391" y="1261713"/>
              <a:ext cx="652796" cy="1260350"/>
            </a:xfrm>
            <a:prstGeom prst="rect">
              <a:avLst/>
            </a:prstGeom>
          </p:spPr>
        </p:pic>
        <p:sp>
          <p:nvSpPr>
            <p:cNvPr id="42" name="TextBox 19"/>
            <p:cNvSpPr txBox="1"/>
            <p:nvPr/>
          </p:nvSpPr>
          <p:spPr>
            <a:xfrm>
              <a:off x="6925687" y="2561966"/>
              <a:ext cx="1936800" cy="369332"/>
            </a:xfrm>
            <a:prstGeom prst="rect">
              <a:avLst/>
            </a:prstGeom>
            <a:noFill/>
          </p:spPr>
          <p:txBody>
            <a:bodyPr wrap="square" lIns="0" rtlCol="0" anchor="b">
              <a:spAutoFit/>
            </a:bodyPr>
            <a:lstStyle/>
            <a:p>
              <a:r>
                <a:rPr lang="fr-FR" b="1" dirty="0" err="1">
                  <a:solidFill>
                    <a:schemeClr val="accent1"/>
                  </a:solidFill>
                  <a:latin typeface="Segoe UI" pitchFamily="34" charset="0"/>
                  <a:cs typeface="Segoe UI" pitchFamily="34" charset="0"/>
                </a:rPr>
                <a:t>SierraSoft</a:t>
              </a:r>
              <a:r>
                <a:rPr lang="fr-FR" b="1" dirty="0">
                  <a:solidFill>
                    <a:schemeClr val="accent1"/>
                  </a:solidFill>
                  <a:latin typeface="Segoe UI" pitchFamily="34" charset="0"/>
                  <a:cs typeface="Segoe UI" pitchFamily="34" charset="0"/>
                </a:rPr>
                <a:t> </a:t>
              </a:r>
              <a:r>
                <a:rPr lang="fr-FR" b="1" dirty="0" smtClean="0">
                  <a:solidFill>
                    <a:schemeClr val="accent1"/>
                  </a:solidFill>
                  <a:latin typeface="Segoe UI" pitchFamily="34" charset="0"/>
                  <a:cs typeface="Segoe UI" pitchFamily="34" charset="0"/>
                </a:rPr>
                <a:t>Rails</a:t>
              </a:r>
              <a:endParaRPr lang="fr-FR" b="1" dirty="0">
                <a:solidFill>
                  <a:schemeClr val="accent1"/>
                </a:solidFill>
                <a:latin typeface="Segoe UI" pitchFamily="34" charset="0"/>
                <a:cs typeface="Segoe UI" pitchFamily="34" charset="0"/>
              </a:endParaRPr>
            </a:p>
          </p:txBody>
        </p:sp>
        <p:pic>
          <p:nvPicPr>
            <p:cNvPr id="43" name="Immagine 4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68793" y="1268758"/>
              <a:ext cx="777913" cy="1260000"/>
            </a:xfrm>
            <a:prstGeom prst="rect">
              <a:avLst/>
            </a:prstGeom>
          </p:spPr>
        </p:pic>
        <p:sp>
          <p:nvSpPr>
            <p:cNvPr id="44" name="TextBox 19"/>
            <p:cNvSpPr txBox="1"/>
            <p:nvPr/>
          </p:nvSpPr>
          <p:spPr>
            <a:xfrm>
              <a:off x="9086983" y="2561966"/>
              <a:ext cx="1936800" cy="369332"/>
            </a:xfrm>
            <a:prstGeom prst="rect">
              <a:avLst/>
            </a:prstGeom>
            <a:noFill/>
          </p:spPr>
          <p:txBody>
            <a:bodyPr wrap="square" lIns="0" rtlCol="0" anchor="b">
              <a:spAutoFit/>
            </a:bodyPr>
            <a:lstStyle/>
            <a:p>
              <a:r>
                <a:rPr lang="fr-FR" b="1" dirty="0" err="1">
                  <a:solidFill>
                    <a:schemeClr val="accent1"/>
                  </a:solidFill>
                  <a:latin typeface="Segoe UI" pitchFamily="34" charset="0"/>
                  <a:cs typeface="Segoe UI" pitchFamily="34" charset="0"/>
                </a:rPr>
                <a:t>SierraSoft</a:t>
              </a:r>
              <a:r>
                <a:rPr lang="fr-FR" b="1" dirty="0">
                  <a:solidFill>
                    <a:schemeClr val="accent1"/>
                  </a:solidFill>
                  <a:latin typeface="Segoe UI" pitchFamily="34" charset="0"/>
                  <a:cs typeface="Segoe UI" pitchFamily="34" charset="0"/>
                </a:rPr>
                <a:t> </a:t>
              </a:r>
              <a:r>
                <a:rPr lang="fr-FR" b="1" dirty="0" smtClean="0">
                  <a:solidFill>
                    <a:schemeClr val="accent1"/>
                  </a:solidFill>
                  <a:latin typeface="Segoe UI" pitchFamily="34" charset="0"/>
                  <a:cs typeface="Segoe UI" pitchFamily="34" charset="0"/>
                </a:rPr>
                <a:t>Hydro</a:t>
              </a:r>
              <a:endParaRPr lang="fr-FR" b="1" dirty="0">
                <a:solidFill>
                  <a:schemeClr val="accent1"/>
                </a:solidFill>
                <a:latin typeface="Segoe UI" pitchFamily="34" charset="0"/>
                <a:cs typeface="Segoe UI" pitchFamily="34" charset="0"/>
              </a:endParaRPr>
            </a:p>
          </p:txBody>
        </p:sp>
        <p:pic>
          <p:nvPicPr>
            <p:cNvPr id="45" name="Immagine 4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030089" y="1268759"/>
              <a:ext cx="777914" cy="1260000"/>
            </a:xfrm>
            <a:prstGeom prst="rect">
              <a:avLst/>
            </a:prstGeom>
          </p:spPr>
        </p:pic>
        <p:pic>
          <p:nvPicPr>
            <p:cNvPr id="46" name="Immagine 4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798759" y="1785394"/>
              <a:ext cx="360000" cy="360000"/>
            </a:xfrm>
            <a:prstGeom prst="rect">
              <a:avLst/>
            </a:prstGeom>
          </p:spPr>
        </p:pic>
        <p:pic>
          <p:nvPicPr>
            <p:cNvPr id="47" name="Immagin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637463" y="1831850"/>
              <a:ext cx="360000" cy="360000"/>
            </a:xfrm>
            <a:prstGeom prst="rect">
              <a:avLst/>
            </a:prstGeom>
          </p:spPr>
        </p:pic>
        <p:pic>
          <p:nvPicPr>
            <p:cNvPr id="48" name="Immagine 4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476167" y="1831850"/>
              <a:ext cx="360000" cy="360000"/>
            </a:xfrm>
            <a:prstGeom prst="rect">
              <a:avLst/>
            </a:prstGeom>
          </p:spPr>
        </p:pic>
      </p:grpSp>
      <p:sp>
        <p:nvSpPr>
          <p:cNvPr id="2" name="Segnaposto numero diapositiva 1"/>
          <p:cNvSpPr>
            <a:spLocks noGrp="1"/>
          </p:cNvSpPr>
          <p:nvPr>
            <p:ph type="sldNum" sz="quarter" idx="4"/>
          </p:nvPr>
        </p:nvSpPr>
        <p:spPr/>
        <p:txBody>
          <a:bodyPr/>
          <a:lstStyle/>
          <a:p>
            <a:r>
              <a:rPr lang="it-IT" smtClean="0"/>
              <a:t>18</a:t>
            </a:r>
            <a:endParaRPr lang="it-IT" dirty="0"/>
          </a:p>
        </p:txBody>
      </p:sp>
      <p:sp>
        <p:nvSpPr>
          <p:cNvPr id="38" name="Triangolo rettangolo 37"/>
          <p:cNvSpPr/>
          <p:nvPr/>
        </p:nvSpPr>
        <p:spPr>
          <a:xfrm rot="10800000">
            <a:off x="11836489" y="0"/>
            <a:ext cx="360000" cy="360000"/>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spTree>
    <p:extLst>
      <p:ext uri="{BB962C8B-B14F-4D97-AF65-F5344CB8AC3E}">
        <p14:creationId xmlns:p14="http://schemas.microsoft.com/office/powerpoint/2010/main" val="1175313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10"/>
                                        <p:tgtEl>
                                          <p:spTgt spid="3"/>
                                        </p:tgtEl>
                                      </p:cBhvr>
                                    </p:animEffect>
                                    <p:set>
                                      <p:cBhvr>
                                        <p:cTn id="7" dur="1" fill="hold">
                                          <p:stCondLst>
                                            <p:cond delay="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51"/>
                                        </p:tgtEl>
                                      </p:cBhvr>
                                    </p:animEffect>
                                    <p:set>
                                      <p:cBhvr>
                                        <p:cTn id="12" dur="1" fill="hold">
                                          <p:stCondLst>
                                            <p:cond delay="499"/>
                                          </p:stCondLst>
                                        </p:cTn>
                                        <p:tgtEl>
                                          <p:spTgt spid="51"/>
                                        </p:tgtEl>
                                        <p:attrNameLst>
                                          <p:attrName>style.visibility</p:attrName>
                                        </p:attrNameLst>
                                      </p:cBhvr>
                                      <p:to>
                                        <p:strVal val="hidden"/>
                                      </p:to>
                                    </p:set>
                                  </p:childTnLst>
                                </p:cTn>
                              </p:par>
                              <p:par>
                                <p:cTn id="13" presetID="10" presetClass="exit" presetSubtype="0" fill="hold" grpId="1" nodeType="withEffect">
                                  <p:stCondLst>
                                    <p:cond delay="0"/>
                                  </p:stCondLst>
                                  <p:childTnLst>
                                    <p:animEffect transition="out" filter="fade">
                                      <p:cBhvr>
                                        <p:cTn id="14" dur="500"/>
                                        <p:tgtEl>
                                          <p:spTgt spid="50"/>
                                        </p:tgtEl>
                                      </p:cBhvr>
                                    </p:animEffect>
                                    <p:set>
                                      <p:cBhvr>
                                        <p:cTn id="15" dur="1" fill="hold">
                                          <p:stCondLst>
                                            <p:cond delay="499"/>
                                          </p:stCondLst>
                                        </p:cTn>
                                        <p:tgtEl>
                                          <p:spTgt spid="50"/>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41"/>
                                        </p:tgtEl>
                                      </p:cBhvr>
                                    </p:animEffect>
                                    <p:set>
                                      <p:cBhvr>
                                        <p:cTn id="18" dur="1" fill="hold">
                                          <p:stCondLst>
                                            <p:cond delay="499"/>
                                          </p:stCondLst>
                                        </p:cTn>
                                        <p:tgtEl>
                                          <p:spTgt spid="41"/>
                                        </p:tgtEl>
                                        <p:attrNameLst>
                                          <p:attrName>style.visibility</p:attrName>
                                        </p:attrNameLst>
                                      </p:cBhvr>
                                      <p:to>
                                        <p:strVal val="hidden"/>
                                      </p:to>
                                    </p:set>
                                  </p:childTnLst>
                                </p:cTn>
                              </p:par>
                              <p:par>
                                <p:cTn id="19" presetID="10" presetClass="exit" presetSubtype="0" fill="hold" nodeType="withEffect">
                                  <p:stCondLst>
                                    <p:cond delay="0"/>
                                  </p:stCondLst>
                                  <p:childTnLst>
                                    <p:animEffect transition="out" filter="fade">
                                      <p:cBhvr>
                                        <p:cTn id="20" dur="500"/>
                                        <p:tgtEl>
                                          <p:spTgt spid="55"/>
                                        </p:tgtEl>
                                      </p:cBhvr>
                                    </p:animEffect>
                                    <p:set>
                                      <p:cBhvr>
                                        <p:cTn id="21" dur="1" fill="hold">
                                          <p:stCondLst>
                                            <p:cond delay="499"/>
                                          </p:stCondLst>
                                        </p:cTn>
                                        <p:tgtEl>
                                          <p:spTgt spid="55"/>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500"/>
                                        <p:tgtEl>
                                          <p:spTgt spid="20"/>
                                        </p:tgtEl>
                                      </p:cBhvr>
                                    </p:animEffect>
                                    <p:set>
                                      <p:cBhvr>
                                        <p:cTn id="24" dur="1" fill="hold">
                                          <p:stCondLst>
                                            <p:cond delay="499"/>
                                          </p:stCondLst>
                                        </p:cTn>
                                        <p:tgtEl>
                                          <p:spTgt spid="20"/>
                                        </p:tgtEl>
                                        <p:attrNameLst>
                                          <p:attrName>style.visibility</p:attrName>
                                        </p:attrNameLst>
                                      </p:cBhvr>
                                      <p:to>
                                        <p:strVal val="hidden"/>
                                      </p:to>
                                    </p:set>
                                  </p:childTnLst>
                                </p:cTn>
                              </p:par>
                              <p:par>
                                <p:cTn id="25" presetID="10" presetClass="exit" presetSubtype="0" fill="hold" grpId="1" nodeType="withEffect">
                                  <p:stCondLst>
                                    <p:cond delay="0"/>
                                  </p:stCondLst>
                                  <p:childTnLst>
                                    <p:animEffect transition="out" filter="fade">
                                      <p:cBhvr>
                                        <p:cTn id="26" dur="500"/>
                                        <p:tgtEl>
                                          <p:spTgt spid="21"/>
                                        </p:tgtEl>
                                      </p:cBhvr>
                                    </p:animEffect>
                                    <p:set>
                                      <p:cBhvr>
                                        <p:cTn id="27" dur="1" fill="hold">
                                          <p:stCondLst>
                                            <p:cond delay="499"/>
                                          </p:stCondLst>
                                        </p:cTn>
                                        <p:tgtEl>
                                          <p:spTgt spid="21"/>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36"/>
                                        </p:tgtEl>
                                      </p:cBhvr>
                                    </p:animEffect>
                                    <p:set>
                                      <p:cBhvr>
                                        <p:cTn id="30" dur="1" fill="hold">
                                          <p:stCondLst>
                                            <p:cond delay="499"/>
                                          </p:stCondLst>
                                        </p:cTn>
                                        <p:tgtEl>
                                          <p:spTgt spid="36"/>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fade">
                                      <p:cBhvr>
                                        <p:cTn id="61" dur="500"/>
                                        <p:tgtEl>
                                          <p:spTgt spid="29"/>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1" animBg="1"/>
      <p:bldP spid="20" grpId="1" animBg="1"/>
      <p:bldP spid="36" grpId="1" animBg="1"/>
      <p:bldP spid="3" grpId="0" animBg="1"/>
      <p:bldP spid="41" grpId="1" animBg="1"/>
      <p:bldP spid="50" grpId="1" animBg="1"/>
      <p:bldP spid="51" grpId="1" animBg="1"/>
      <p:bldP spid="12" grpId="0" animBg="1"/>
      <p:bldP spid="14" grpId="0" animBg="1"/>
      <p:bldP spid="15" grpId="0" animBg="1"/>
      <p:bldP spid="16" grpId="0" animBg="1"/>
      <p:bldP spid="17" grpId="0" animBg="1"/>
      <p:bldP spid="24" grpId="0" animBg="1"/>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9" name="Rettangolo 8"/>
          <p:cNvSpPr/>
          <p:nvPr/>
        </p:nvSpPr>
        <p:spPr>
          <a:xfrm>
            <a:off x="17411" y="701675"/>
            <a:ext cx="2952749" cy="559435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cxnSp>
        <p:nvCxnSpPr>
          <p:cNvPr id="8" name="Connettore 1 7"/>
          <p:cNvCxnSpPr>
            <a:stCxn id="7" idx="1"/>
          </p:cNvCxnSpPr>
          <p:nvPr/>
        </p:nvCxnSpPr>
        <p:spPr>
          <a:xfrm flipH="1">
            <a:off x="2072640" y="2848337"/>
            <a:ext cx="2165986" cy="994062"/>
          </a:xfrm>
          <a:prstGeom prst="line">
            <a:avLst/>
          </a:prstGeom>
          <a:ln w="38100">
            <a:solidFill>
              <a:srgbClr val="0070C0"/>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0" name="Connettore 1 9"/>
          <p:cNvCxnSpPr>
            <a:stCxn id="7" idx="1"/>
          </p:cNvCxnSpPr>
          <p:nvPr/>
        </p:nvCxnSpPr>
        <p:spPr>
          <a:xfrm flipH="1">
            <a:off x="450376" y="2848337"/>
            <a:ext cx="3788250" cy="3224917"/>
          </a:xfrm>
          <a:prstGeom prst="line">
            <a:avLst/>
          </a:prstGeom>
          <a:ln w="38100">
            <a:solidFill>
              <a:srgbClr val="0070C0"/>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7" name="CasellaDiTesto 6"/>
          <p:cNvSpPr txBox="1"/>
          <p:nvPr/>
        </p:nvSpPr>
        <p:spPr>
          <a:xfrm>
            <a:off x="4238626" y="2448227"/>
            <a:ext cx="4037493" cy="800219"/>
          </a:xfrm>
          <a:prstGeom prst="rect">
            <a:avLst/>
          </a:prstGeom>
          <a:solidFill>
            <a:srgbClr val="0070C0"/>
          </a:solidFill>
          <a:ln>
            <a:solidFill>
              <a:srgbClr val="0070C0"/>
            </a:solidFill>
          </a:ln>
        </p:spPr>
        <p:txBody>
          <a:bodyPr wrap="square" rtlCol="0" anchor="ctr">
            <a:spAutoFit/>
          </a:bodyPr>
          <a:lstStyle/>
          <a:p>
            <a:r>
              <a:rPr lang="it-IT" b="1" smtClean="0">
                <a:solidFill>
                  <a:schemeClr val="bg1"/>
                </a:solidFill>
                <a:latin typeface="Segoe UI" panose="020B0502040204020203" pitchFamily="34" charset="0"/>
                <a:cs typeface="Segoe UI" panose="020B0502040204020203" pitchFamily="34" charset="0"/>
              </a:rPr>
              <a:t>DESIGN-MODELL</a:t>
            </a:r>
            <a:endParaRPr lang="it-IT" b="1" dirty="0" smtClean="0">
              <a:solidFill>
                <a:schemeClr val="bg1"/>
              </a:solidFill>
              <a:latin typeface="Segoe UI" panose="020B0502040204020203" pitchFamily="34" charset="0"/>
              <a:cs typeface="Segoe UI" panose="020B0502040204020203" pitchFamily="34" charset="0"/>
            </a:endParaRPr>
          </a:p>
          <a:p>
            <a:r>
              <a:rPr lang="de-DE" sz="1400" smtClean="0">
                <a:solidFill>
                  <a:schemeClr val="bg1"/>
                </a:solidFill>
                <a:latin typeface="Segoe UI" panose="020B0502040204020203" pitchFamily="34" charset="0"/>
                <a:cs typeface="Segoe UI" panose="020B0502040204020203" pitchFamily="34" charset="0"/>
              </a:rPr>
              <a:t>Struktur und Datenmodell für die Planung von Straßen</a:t>
            </a:r>
            <a:endParaRPr lang="it-IT" sz="1400" dirty="0" smtClean="0">
              <a:solidFill>
                <a:schemeClr val="bg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1040874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4" name="Rettangolo 3"/>
          <p:cNvSpPr/>
          <p:nvPr/>
        </p:nvSpPr>
        <p:spPr>
          <a:xfrm>
            <a:off x="8604" y="701675"/>
            <a:ext cx="2952749" cy="559435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cxnSp>
        <p:nvCxnSpPr>
          <p:cNvPr id="6" name="Connettore 1 5"/>
          <p:cNvCxnSpPr>
            <a:stCxn id="5" idx="1"/>
          </p:cNvCxnSpPr>
          <p:nvPr/>
        </p:nvCxnSpPr>
        <p:spPr>
          <a:xfrm flipH="1">
            <a:off x="2073350" y="2848337"/>
            <a:ext cx="2165276" cy="958119"/>
          </a:xfrm>
          <a:prstGeom prst="line">
            <a:avLst/>
          </a:prstGeom>
          <a:ln w="38100">
            <a:solidFill>
              <a:srgbClr val="FF0000"/>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 name="Connettore 1 6"/>
          <p:cNvCxnSpPr>
            <a:stCxn id="5" idx="1"/>
          </p:cNvCxnSpPr>
          <p:nvPr/>
        </p:nvCxnSpPr>
        <p:spPr>
          <a:xfrm flipH="1">
            <a:off x="1351128" y="2848337"/>
            <a:ext cx="2887498" cy="3211269"/>
          </a:xfrm>
          <a:prstGeom prst="line">
            <a:avLst/>
          </a:prstGeom>
          <a:ln w="38100">
            <a:solidFill>
              <a:srgbClr val="FF0000"/>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5" name="CasellaDiTesto 4"/>
          <p:cNvSpPr txBox="1"/>
          <p:nvPr/>
        </p:nvSpPr>
        <p:spPr>
          <a:xfrm>
            <a:off x="4238626" y="2448227"/>
            <a:ext cx="4037493" cy="800219"/>
          </a:xfrm>
          <a:prstGeom prst="rect">
            <a:avLst/>
          </a:prstGeom>
          <a:solidFill>
            <a:srgbClr val="FF0000"/>
          </a:solidFill>
        </p:spPr>
        <p:txBody>
          <a:bodyPr wrap="square" rtlCol="0" anchor="ctr">
            <a:spAutoFit/>
          </a:bodyPr>
          <a:lstStyle/>
          <a:p>
            <a:r>
              <a:rPr lang="it-IT" b="1" smtClean="0">
                <a:solidFill>
                  <a:schemeClr val="bg1"/>
                </a:solidFill>
                <a:latin typeface="Segoe UI" panose="020B0502040204020203" pitchFamily="34" charset="0"/>
                <a:cs typeface="Segoe UI" panose="020B0502040204020203" pitchFamily="34" charset="0"/>
              </a:rPr>
              <a:t>INFORMATIONSMODELL</a:t>
            </a:r>
            <a:endParaRPr lang="en-US" sz="1400" dirty="0" smtClean="0">
              <a:solidFill>
                <a:schemeClr val="bg1"/>
              </a:solidFill>
              <a:latin typeface="Segoe UI" panose="020B0502040204020203" pitchFamily="34" charset="0"/>
              <a:cs typeface="Segoe UI" panose="020B0502040204020203" pitchFamily="34" charset="0"/>
            </a:endParaRPr>
          </a:p>
          <a:p>
            <a:r>
              <a:rPr lang="de-DE" sz="1400" smtClean="0">
                <a:solidFill>
                  <a:schemeClr val="bg1"/>
                </a:solidFill>
                <a:latin typeface="Segoe UI" panose="020B0502040204020203" pitchFamily="34" charset="0"/>
                <a:cs typeface="Segoe UI" panose="020B0502040204020203" pitchFamily="34" charset="0"/>
              </a:rPr>
              <a:t>Struktur und Datenmodell des Projekts mit SierraSoft BIM Modeling</a:t>
            </a:r>
            <a:endParaRPr lang="it-IT" sz="1400" dirty="0" smtClean="0">
              <a:solidFill>
                <a:schemeClr val="bg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7276698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p:cNvSpPr>
            <a:spLocks noGrp="1"/>
          </p:cNvSpPr>
          <p:nvPr>
            <p:ph type="body" sz="quarter" idx="10"/>
          </p:nvPr>
        </p:nvSpPr>
        <p:spPr/>
        <p:txBody>
          <a:bodyPr/>
          <a:lstStyle/>
          <a:p>
            <a:r>
              <a:rPr lang="de-DE" smtClean="0"/>
              <a:t>Von der Planung zum IFC-Modell</a:t>
            </a:r>
            <a:endParaRPr lang="it-IT" dirty="0"/>
          </a:p>
        </p:txBody>
      </p:sp>
      <p:pic>
        <p:nvPicPr>
          <p:cNvPr id="5" name="Im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2592" y="1471053"/>
            <a:ext cx="2522284" cy="4694251"/>
          </a:xfrm>
          <a:prstGeom prst="rect">
            <a:avLst/>
          </a:prstGeom>
        </p:spPr>
      </p:pic>
      <p:pic>
        <p:nvPicPr>
          <p:cNvPr id="6" name="Immagin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06418" y="1471052"/>
            <a:ext cx="2525711" cy="4694251"/>
          </a:xfrm>
          <a:prstGeom prst="rect">
            <a:avLst/>
          </a:prstGeom>
        </p:spPr>
      </p:pic>
      <p:pic>
        <p:nvPicPr>
          <p:cNvPr id="7" name="Immagin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63671" y="1455430"/>
            <a:ext cx="3775737" cy="4709873"/>
          </a:xfrm>
          <a:prstGeom prst="rect">
            <a:avLst/>
          </a:prstGeom>
        </p:spPr>
      </p:pic>
      <p:sp>
        <p:nvSpPr>
          <p:cNvPr id="8" name="Freccia a destra 7"/>
          <p:cNvSpPr/>
          <p:nvPr/>
        </p:nvSpPr>
        <p:spPr>
          <a:xfrm>
            <a:off x="3357872" y="3575861"/>
            <a:ext cx="565485" cy="484632"/>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 name="CasellaDiTesto 8"/>
          <p:cNvSpPr txBox="1"/>
          <p:nvPr/>
        </p:nvSpPr>
        <p:spPr>
          <a:xfrm>
            <a:off x="552593" y="912060"/>
            <a:ext cx="2522284" cy="509932"/>
          </a:xfrm>
          <a:prstGeom prst="rect">
            <a:avLst/>
          </a:prstGeom>
          <a:solidFill>
            <a:srgbClr val="0070C0"/>
          </a:solidFill>
        </p:spPr>
        <p:txBody>
          <a:bodyPr wrap="square" rtlCol="0" anchor="ctr">
            <a:noAutofit/>
          </a:bodyPr>
          <a:lstStyle/>
          <a:p>
            <a:pPr algn="ctr"/>
            <a:r>
              <a:rPr lang="it-IT" b="1" smtClean="0">
                <a:solidFill>
                  <a:schemeClr val="bg1"/>
                </a:solidFill>
                <a:latin typeface="Segoe UI" panose="020B0502040204020203" pitchFamily="34" charset="0"/>
                <a:cs typeface="Segoe UI" panose="020B0502040204020203" pitchFamily="34" charset="0"/>
              </a:rPr>
              <a:t>DESIGN </a:t>
            </a:r>
            <a:endParaRPr lang="it-IT" sz="1600" b="1" dirty="0" smtClean="0">
              <a:solidFill>
                <a:schemeClr val="bg1"/>
              </a:solidFill>
              <a:latin typeface="Segoe UI" panose="020B0502040204020203" pitchFamily="34" charset="0"/>
              <a:cs typeface="Segoe UI" panose="020B0502040204020203" pitchFamily="34" charset="0"/>
            </a:endParaRPr>
          </a:p>
          <a:p>
            <a:pPr algn="ctr"/>
            <a:r>
              <a:rPr lang="it-IT" sz="1400" b="1" smtClean="0">
                <a:solidFill>
                  <a:schemeClr val="bg1"/>
                </a:solidFill>
                <a:latin typeface="Segoe UI" panose="020B0502040204020203" pitchFamily="34" charset="0"/>
                <a:cs typeface="Segoe UI" panose="020B0502040204020203" pitchFamily="34" charset="0"/>
              </a:rPr>
              <a:t>Projektmodell</a:t>
            </a:r>
            <a:endParaRPr lang="it-IT" sz="1400" dirty="0" smtClean="0">
              <a:solidFill>
                <a:schemeClr val="bg1"/>
              </a:solidFill>
              <a:latin typeface="Segoe UI" panose="020B0502040204020203" pitchFamily="34" charset="0"/>
              <a:cs typeface="Segoe UI" panose="020B0502040204020203" pitchFamily="34" charset="0"/>
            </a:endParaRPr>
          </a:p>
        </p:txBody>
      </p:sp>
      <p:sp>
        <p:nvSpPr>
          <p:cNvPr id="10" name="CasellaDiTesto 9"/>
          <p:cNvSpPr txBox="1"/>
          <p:nvPr/>
        </p:nvSpPr>
        <p:spPr>
          <a:xfrm>
            <a:off x="4206341" y="910487"/>
            <a:ext cx="2525788" cy="509932"/>
          </a:xfrm>
          <a:prstGeom prst="rect">
            <a:avLst/>
          </a:prstGeom>
          <a:solidFill>
            <a:srgbClr val="FF0000"/>
          </a:solidFill>
        </p:spPr>
        <p:txBody>
          <a:bodyPr wrap="square" rtlCol="0" anchor="ctr">
            <a:noAutofit/>
          </a:bodyPr>
          <a:lstStyle/>
          <a:p>
            <a:pPr algn="ctr"/>
            <a:r>
              <a:rPr lang="it-IT" b="1" smtClean="0">
                <a:solidFill>
                  <a:schemeClr val="bg1"/>
                </a:solidFill>
                <a:latin typeface="Segoe UI" panose="020B0502040204020203" pitchFamily="34" charset="0"/>
                <a:cs typeface="Segoe UI" panose="020B0502040204020203" pitchFamily="34" charset="0"/>
              </a:rPr>
              <a:t>BIM </a:t>
            </a:r>
            <a:br>
              <a:rPr lang="it-IT" b="1" smtClean="0">
                <a:solidFill>
                  <a:schemeClr val="bg1"/>
                </a:solidFill>
                <a:latin typeface="Segoe UI" panose="020B0502040204020203" pitchFamily="34" charset="0"/>
                <a:cs typeface="Segoe UI" panose="020B0502040204020203" pitchFamily="34" charset="0"/>
              </a:rPr>
            </a:br>
            <a:r>
              <a:rPr lang="it-IT" b="1" smtClean="0">
                <a:solidFill>
                  <a:schemeClr val="bg1"/>
                </a:solidFill>
                <a:latin typeface="Segoe UI" panose="020B0502040204020203" pitchFamily="34" charset="0"/>
                <a:cs typeface="Segoe UI" panose="020B0502040204020203" pitchFamily="34" charset="0"/>
              </a:rPr>
              <a:t>Informationsmodell</a:t>
            </a:r>
            <a:endParaRPr lang="it-IT" sz="2000" b="1" dirty="0" smtClean="0">
              <a:solidFill>
                <a:schemeClr val="bg1"/>
              </a:solidFill>
              <a:latin typeface="Segoe UI" panose="020B0502040204020203" pitchFamily="34" charset="0"/>
              <a:cs typeface="Segoe UI" panose="020B0502040204020203" pitchFamily="34" charset="0"/>
            </a:endParaRPr>
          </a:p>
        </p:txBody>
      </p:sp>
      <p:sp>
        <p:nvSpPr>
          <p:cNvPr id="11" name="CasellaDiTesto 10"/>
          <p:cNvSpPr txBox="1"/>
          <p:nvPr/>
        </p:nvSpPr>
        <p:spPr>
          <a:xfrm>
            <a:off x="7863920" y="910487"/>
            <a:ext cx="3775488" cy="509932"/>
          </a:xfrm>
          <a:prstGeom prst="rect">
            <a:avLst/>
          </a:prstGeom>
          <a:solidFill>
            <a:srgbClr val="00B050"/>
          </a:solidFill>
        </p:spPr>
        <p:txBody>
          <a:bodyPr wrap="square" rtlCol="0" anchor="ctr">
            <a:noAutofit/>
          </a:bodyPr>
          <a:lstStyle/>
          <a:p>
            <a:pPr algn="ctr"/>
            <a:r>
              <a:rPr lang="it-IT" b="1" smtClean="0">
                <a:solidFill>
                  <a:schemeClr val="bg1"/>
                </a:solidFill>
                <a:latin typeface="Segoe UI" panose="020B0502040204020203" pitchFamily="34" charset="0"/>
                <a:cs typeface="Segoe UI" panose="020B0502040204020203" pitchFamily="34" charset="0"/>
              </a:rPr>
              <a:t>IFC</a:t>
            </a:r>
            <a:br>
              <a:rPr lang="it-IT" b="1" smtClean="0">
                <a:solidFill>
                  <a:schemeClr val="bg1"/>
                </a:solidFill>
                <a:latin typeface="Segoe UI" panose="020B0502040204020203" pitchFamily="34" charset="0"/>
                <a:cs typeface="Segoe UI" panose="020B0502040204020203" pitchFamily="34" charset="0"/>
              </a:rPr>
            </a:br>
            <a:r>
              <a:rPr lang="it-IT" b="1" smtClean="0">
                <a:solidFill>
                  <a:schemeClr val="bg1"/>
                </a:solidFill>
                <a:latin typeface="Segoe UI" panose="020B0502040204020203" pitchFamily="34" charset="0"/>
                <a:cs typeface="Segoe UI" panose="020B0502040204020203" pitchFamily="34" charset="0"/>
              </a:rPr>
              <a:t>Exchange-Modell</a:t>
            </a:r>
            <a:endParaRPr lang="it-IT" dirty="0" smtClean="0">
              <a:solidFill>
                <a:schemeClr val="bg1"/>
              </a:solidFill>
              <a:latin typeface="Segoe UI" panose="020B0502040204020203" pitchFamily="34" charset="0"/>
              <a:cs typeface="Segoe UI" panose="020B0502040204020203" pitchFamily="34" charset="0"/>
            </a:endParaRPr>
          </a:p>
        </p:txBody>
      </p:sp>
      <p:sp>
        <p:nvSpPr>
          <p:cNvPr id="12" name="Freccia a destra 11"/>
          <p:cNvSpPr/>
          <p:nvPr/>
        </p:nvSpPr>
        <p:spPr>
          <a:xfrm>
            <a:off x="7015190" y="3575861"/>
            <a:ext cx="565485" cy="484632"/>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Ovale 13"/>
          <p:cNvSpPr/>
          <p:nvPr/>
        </p:nvSpPr>
        <p:spPr>
          <a:xfrm>
            <a:off x="6062344" y="6102000"/>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15" name="Segnaposto piè di pagina 14"/>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2" name="Segnaposto numero diapositiva 1"/>
          <p:cNvSpPr>
            <a:spLocks noGrp="1"/>
          </p:cNvSpPr>
          <p:nvPr>
            <p:ph type="sldNum" sz="quarter" idx="4"/>
          </p:nvPr>
        </p:nvSpPr>
        <p:spPr/>
        <p:txBody>
          <a:bodyPr/>
          <a:lstStyle/>
          <a:p>
            <a:r>
              <a:rPr lang="it-IT" smtClean="0"/>
              <a:t>21</a:t>
            </a:r>
            <a:endParaRPr lang="it-IT" dirty="0"/>
          </a:p>
        </p:txBody>
      </p:sp>
    </p:spTree>
    <p:extLst>
      <p:ext uri="{BB962C8B-B14F-4D97-AF65-F5344CB8AC3E}">
        <p14:creationId xmlns:p14="http://schemas.microsoft.com/office/powerpoint/2010/main" val="1514310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testo 4"/>
          <p:cNvSpPr>
            <a:spLocks noGrp="1"/>
          </p:cNvSpPr>
          <p:nvPr>
            <p:ph type="body" sz="quarter" idx="11"/>
          </p:nvPr>
        </p:nvSpPr>
        <p:spPr>
          <a:xfrm>
            <a:off x="555355" y="3290200"/>
            <a:ext cx="10293619" cy="2456057"/>
          </a:xfrm>
        </p:spPr>
        <p:txBody>
          <a:bodyPr/>
          <a:lstStyle/>
          <a:p>
            <a:r>
              <a:rPr lang="it-IT" smtClean="0"/>
              <a:t>Örtliche Struktur und Elemente</a:t>
            </a:r>
            <a:endParaRPr lang="it-IT" dirty="0" smtClean="0"/>
          </a:p>
          <a:p>
            <a:r>
              <a:rPr lang="it-IT" smtClean="0"/>
              <a:t>Eigenschaften der Elemente</a:t>
            </a:r>
            <a:endParaRPr lang="it-IT" dirty="0" smtClean="0"/>
          </a:p>
          <a:p>
            <a:r>
              <a:rPr lang="it-IT" smtClean="0"/>
              <a:t>IFC-Zuordnung</a:t>
            </a:r>
            <a:endParaRPr lang="it-IT" dirty="0" smtClean="0"/>
          </a:p>
          <a:p>
            <a:r>
              <a:rPr lang="de-DE" smtClean="0"/>
              <a:t>Analyse und Überprüfung von Informationsmodellen</a:t>
            </a:r>
            <a:endParaRPr lang="it-IT" dirty="0"/>
          </a:p>
        </p:txBody>
      </p:sp>
      <p:sp>
        <p:nvSpPr>
          <p:cNvPr id="6" name="Segnaposto testo 5"/>
          <p:cNvSpPr>
            <a:spLocks noGrp="1"/>
          </p:cNvSpPr>
          <p:nvPr>
            <p:ph type="body" sz="quarter" idx="12"/>
          </p:nvPr>
        </p:nvSpPr>
        <p:spPr>
          <a:xfrm>
            <a:off x="555355" y="1556792"/>
            <a:ext cx="10293619" cy="840230"/>
          </a:xfrm>
        </p:spPr>
        <p:txBody>
          <a:bodyPr/>
          <a:lstStyle/>
          <a:p>
            <a:r>
              <a:rPr lang="it-IT" smtClean="0"/>
              <a:t>Ein Beispiel</a:t>
            </a:r>
            <a:endParaRPr lang="it-IT" dirty="0"/>
          </a:p>
        </p:txBody>
      </p:sp>
      <p:sp>
        <p:nvSpPr>
          <p:cNvPr id="7" name="Segnaposto testo 6"/>
          <p:cNvSpPr>
            <a:spLocks noGrp="1"/>
          </p:cNvSpPr>
          <p:nvPr>
            <p:ph type="body" sz="quarter" idx="13"/>
          </p:nvPr>
        </p:nvSpPr>
        <p:spPr/>
        <p:txBody>
          <a:bodyPr/>
          <a:lstStyle/>
          <a:p>
            <a:endParaRPr lang="it-IT" dirty="0"/>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2" name="Segnaposto numero diapositiva 1"/>
          <p:cNvSpPr>
            <a:spLocks noGrp="1"/>
          </p:cNvSpPr>
          <p:nvPr>
            <p:ph type="sldNum" sz="quarter" idx="4"/>
          </p:nvPr>
        </p:nvSpPr>
        <p:spPr/>
        <p:txBody>
          <a:bodyPr/>
          <a:lstStyle/>
          <a:p>
            <a:r>
              <a:rPr lang="it-IT" smtClean="0"/>
              <a:t>22</a:t>
            </a:r>
            <a:endParaRPr lang="it-IT" dirty="0"/>
          </a:p>
        </p:txBody>
      </p:sp>
    </p:spTree>
    <p:extLst>
      <p:ext uri="{BB962C8B-B14F-4D97-AF65-F5344CB8AC3E}">
        <p14:creationId xmlns:p14="http://schemas.microsoft.com/office/powerpoint/2010/main" val="10539203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testo 4"/>
          <p:cNvSpPr>
            <a:spLocks noGrp="1"/>
          </p:cNvSpPr>
          <p:nvPr>
            <p:ph type="body" sz="quarter" idx="11"/>
          </p:nvPr>
        </p:nvSpPr>
        <p:spPr/>
        <p:txBody>
          <a:bodyPr/>
          <a:lstStyle/>
          <a:p>
            <a:endParaRPr lang="it-IT"/>
          </a:p>
        </p:txBody>
      </p:sp>
      <p:sp>
        <p:nvSpPr>
          <p:cNvPr id="6" name="Segnaposto testo 5"/>
          <p:cNvSpPr>
            <a:spLocks noGrp="1"/>
          </p:cNvSpPr>
          <p:nvPr>
            <p:ph type="body" sz="quarter" idx="12"/>
          </p:nvPr>
        </p:nvSpPr>
        <p:spPr>
          <a:xfrm>
            <a:off x="555355" y="1556792"/>
            <a:ext cx="10293619" cy="1588127"/>
          </a:xfrm>
        </p:spPr>
        <p:txBody>
          <a:bodyPr/>
          <a:lstStyle/>
          <a:p>
            <a:r>
              <a:rPr lang="de-DE" smtClean="0"/>
              <a:t>Örtliche Aufteilung und Generierung von Elementen</a:t>
            </a:r>
            <a:endParaRPr lang="it-IT" dirty="0"/>
          </a:p>
        </p:txBody>
      </p:sp>
      <p:sp>
        <p:nvSpPr>
          <p:cNvPr id="7" name="Segnaposto testo 6"/>
          <p:cNvSpPr>
            <a:spLocks noGrp="1"/>
          </p:cNvSpPr>
          <p:nvPr>
            <p:ph type="body" sz="quarter" idx="13"/>
          </p:nvPr>
        </p:nvSpPr>
        <p:spPr/>
        <p:txBody>
          <a:bodyPr/>
          <a:lstStyle/>
          <a:p>
            <a:endParaRPr lang="it-IT"/>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2" name="Segnaposto numero diapositiva 1"/>
          <p:cNvSpPr>
            <a:spLocks noGrp="1"/>
          </p:cNvSpPr>
          <p:nvPr>
            <p:ph type="sldNum" sz="quarter" idx="4"/>
          </p:nvPr>
        </p:nvSpPr>
        <p:spPr/>
        <p:txBody>
          <a:bodyPr/>
          <a:lstStyle/>
          <a:p>
            <a:r>
              <a:rPr lang="it-IT" smtClean="0"/>
              <a:t>23</a:t>
            </a:r>
            <a:endParaRPr lang="it-IT" dirty="0"/>
          </a:p>
        </p:txBody>
      </p:sp>
    </p:spTree>
    <p:extLst>
      <p:ext uri="{BB962C8B-B14F-4D97-AF65-F5344CB8AC3E}">
        <p14:creationId xmlns:p14="http://schemas.microsoft.com/office/powerpoint/2010/main" val="16670940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idx="4294967295"/>
          </p:nvPr>
        </p:nvSpPr>
        <p:spPr>
          <a:xfrm>
            <a:off x="11468100" y="6119813"/>
            <a:ext cx="723900" cy="365125"/>
          </a:xfrm>
        </p:spPr>
        <p:txBody>
          <a:bodyPr/>
          <a:lstStyle/>
          <a:p>
            <a:pPr marL="0" lvl="0" indent="0" algn="r" rtl="0">
              <a:spcBef>
                <a:spcPts val="0"/>
              </a:spcBef>
              <a:spcAft>
                <a:spcPts val="0"/>
              </a:spcAft>
              <a:buNone/>
            </a:pPr>
            <a:r>
              <a:rPr lang="it-IT" smtClean="0"/>
              <a:t>24</a:t>
            </a:r>
            <a:endParaRPr lang="it-IT"/>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
            <a:ext cx="12191998" cy="6857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15071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 y="1"/>
            <a:ext cx="12191994" cy="6857997"/>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7032104" y="1080000"/>
            <a:ext cx="4940156"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smtClean="0">
                <a:latin typeface="Segoe UI" panose="020B0502040204020203" pitchFamily="34" charset="0"/>
                <a:cs typeface="Segoe UI" panose="020B0502040204020203" pitchFamily="34" charset="0"/>
              </a:rPr>
              <a:t>... und es ist möglich, die Datenstruktur des Informationsmodells automatisch zu ändern</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1290179" y="5599133"/>
            <a:ext cx="1665963" cy="2630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6" name="Rettangolo 5"/>
          <p:cNvSpPr/>
          <p:nvPr/>
        </p:nvSpPr>
        <p:spPr>
          <a:xfrm>
            <a:off x="6494140" y="2276873"/>
            <a:ext cx="936104" cy="237626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775718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 y="1"/>
            <a:ext cx="12191994" cy="6857996"/>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8472488" y="1080000"/>
            <a:ext cx="3499771"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smtClean="0">
                <a:latin typeface="Segoe UI" panose="020B0502040204020203" pitchFamily="34" charset="0"/>
                <a:cs typeface="Segoe UI" panose="020B0502040204020203" pitchFamily="34" charset="0"/>
              </a:rPr>
              <a:t>Sie können eine einfache Struktur ohne Ebenen erstellen</a:t>
            </a:r>
            <a:endParaRPr lang="it-IT"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34336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 y="1"/>
            <a:ext cx="12191992" cy="6857996"/>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3927492" y="1080000"/>
            <a:ext cx="3851171"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smtClean="0">
                <a:latin typeface="Segoe UI" panose="020B0502040204020203" pitchFamily="34" charset="0"/>
                <a:cs typeface="Segoe UI" panose="020B0502040204020203" pitchFamily="34" charset="0"/>
              </a:rPr>
              <a:t>Die Elemente werden dargestellt, jedoch ohne räumliche Struktur</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475988" y="2943615"/>
            <a:ext cx="2730675" cy="301877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184268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 y="1"/>
            <a:ext cx="12191992" cy="6857995"/>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8492646" y="3600000"/>
            <a:ext cx="3438867"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smtClean="0">
                <a:latin typeface="Segoe UI" panose="020B0502040204020203" pitchFamily="34" charset="0"/>
                <a:cs typeface="Segoe UI" panose="020B0502040204020203" pitchFamily="34" charset="0"/>
              </a:rPr>
              <a:t>Sie können eine nach Schnitten gegliederte Struktur erstellen</a:t>
            </a:r>
            <a:endParaRPr lang="it-IT" dirty="0">
              <a:latin typeface="Segoe UI" panose="020B0502040204020203" pitchFamily="34" charset="0"/>
              <a:cs typeface="Segoe UI" panose="020B0502040204020203" pitchFamily="34" charset="0"/>
            </a:endParaRPr>
          </a:p>
        </p:txBody>
      </p:sp>
      <p:sp>
        <p:nvSpPr>
          <p:cNvPr id="8" name="Rettangolo 7"/>
          <p:cNvSpPr/>
          <p:nvPr/>
        </p:nvSpPr>
        <p:spPr>
          <a:xfrm>
            <a:off x="4121062" y="2718148"/>
            <a:ext cx="3945700" cy="23799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929679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 y="1"/>
            <a:ext cx="12191991" cy="6857995"/>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3664446" y="1080000"/>
            <a:ext cx="4015730"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smtClean="0">
                <a:latin typeface="Segoe UI" panose="020B0502040204020203" pitchFamily="34" charset="0"/>
                <a:cs typeface="Segoe UI" panose="020B0502040204020203" pitchFamily="34" charset="0"/>
              </a:rPr>
              <a:t>Das Modell ist nach den Intervallen der Querschnitte unterteilt </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475988" y="3707704"/>
            <a:ext cx="2730675" cy="134028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021321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 y="1"/>
            <a:ext cx="12191991" cy="6857994"/>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8367386" y="3780000"/>
            <a:ext cx="3692556" cy="17543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smtClean="0">
                <a:latin typeface="Segoe UI" panose="020B0502040204020203" pitchFamily="34" charset="0"/>
                <a:cs typeface="Segoe UI" panose="020B0502040204020203" pitchFamily="34" charset="0"/>
              </a:rPr>
              <a:t>Sie können eine Unterteilung auf der Grundlage von WBS in Längsrichtung und eine Unterteilung auf der Grundlage der Objektart in Quer- und Längsrichtung erstellen.</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4121062" y="2906038"/>
            <a:ext cx="3945700" cy="23799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8" name="Rettangolo 7"/>
          <p:cNvSpPr/>
          <p:nvPr/>
        </p:nvSpPr>
        <p:spPr>
          <a:xfrm>
            <a:off x="4121062" y="2342368"/>
            <a:ext cx="3945700" cy="23799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904840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 y="1"/>
            <a:ext cx="12191989" cy="6857994"/>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3949377" y="1080000"/>
            <a:ext cx="3641396"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smtClean="0">
                <a:latin typeface="Segoe UI" panose="020B0502040204020203" pitchFamily="34" charset="0"/>
                <a:cs typeface="Segoe UI" panose="020B0502040204020203" pitchFamily="34" charset="0"/>
              </a:rPr>
              <a:t>Das Modell ist unterteilt in: WBS, seitlich/vertikal und Elemente</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475988" y="3131508"/>
            <a:ext cx="2730675" cy="134028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371877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testo 4"/>
          <p:cNvSpPr>
            <a:spLocks noGrp="1"/>
          </p:cNvSpPr>
          <p:nvPr>
            <p:ph type="body" sz="quarter" idx="11"/>
          </p:nvPr>
        </p:nvSpPr>
        <p:spPr/>
        <p:txBody>
          <a:bodyPr/>
          <a:lstStyle/>
          <a:p>
            <a:endParaRPr lang="it-IT"/>
          </a:p>
        </p:txBody>
      </p:sp>
      <p:sp>
        <p:nvSpPr>
          <p:cNvPr id="6" name="Segnaposto testo 5"/>
          <p:cNvSpPr>
            <a:spLocks noGrp="1"/>
          </p:cNvSpPr>
          <p:nvPr>
            <p:ph type="body" sz="quarter" idx="12"/>
          </p:nvPr>
        </p:nvSpPr>
        <p:spPr>
          <a:xfrm>
            <a:off x="555355" y="1556792"/>
            <a:ext cx="10293619" cy="1588127"/>
          </a:xfrm>
        </p:spPr>
        <p:txBody>
          <a:bodyPr/>
          <a:lstStyle/>
          <a:p>
            <a:r>
              <a:rPr lang="de-DE" smtClean="0"/>
              <a:t>Verwaltung der Eigenschaften der Modellelemente</a:t>
            </a:r>
            <a:endParaRPr lang="it-IT" dirty="0"/>
          </a:p>
        </p:txBody>
      </p:sp>
      <p:sp>
        <p:nvSpPr>
          <p:cNvPr id="7" name="Segnaposto testo 6"/>
          <p:cNvSpPr>
            <a:spLocks noGrp="1"/>
          </p:cNvSpPr>
          <p:nvPr>
            <p:ph type="body" sz="quarter" idx="13"/>
          </p:nvPr>
        </p:nvSpPr>
        <p:spPr/>
        <p:txBody>
          <a:bodyPr/>
          <a:lstStyle/>
          <a:p>
            <a:endParaRPr lang="it-IT"/>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2" name="Segnaposto numero diapositiva 1"/>
          <p:cNvSpPr>
            <a:spLocks noGrp="1"/>
          </p:cNvSpPr>
          <p:nvPr>
            <p:ph type="sldNum" sz="quarter" idx="4"/>
          </p:nvPr>
        </p:nvSpPr>
        <p:spPr/>
        <p:txBody>
          <a:bodyPr/>
          <a:lstStyle/>
          <a:p>
            <a:r>
              <a:rPr lang="it-IT" smtClean="0"/>
              <a:t>32</a:t>
            </a:r>
            <a:endParaRPr lang="it-IT" dirty="0"/>
          </a:p>
        </p:txBody>
      </p:sp>
    </p:spTree>
    <p:extLst>
      <p:ext uri="{BB962C8B-B14F-4D97-AF65-F5344CB8AC3E}">
        <p14:creationId xmlns:p14="http://schemas.microsoft.com/office/powerpoint/2010/main" val="31788901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 y="1"/>
            <a:ext cx="12191984" cy="6857991"/>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8455068" y="1080000"/>
            <a:ext cx="3517192" cy="3693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it-IT" smtClean="0">
                <a:latin typeface="Segoe UI" panose="020B0502040204020203" pitchFamily="34" charset="0"/>
                <a:cs typeface="Segoe UI" panose="020B0502040204020203" pitchFamily="34" charset="0"/>
              </a:rPr>
              <a:t>Einstellung der Eigenschaften</a:t>
            </a:r>
            <a:endParaRPr lang="it-IT" dirty="0">
              <a:latin typeface="Segoe UI" panose="020B0502040204020203" pitchFamily="34" charset="0"/>
              <a:cs typeface="Segoe UI" panose="020B0502040204020203" pitchFamily="34" charset="0"/>
            </a:endParaRPr>
          </a:p>
        </p:txBody>
      </p:sp>
      <p:sp>
        <p:nvSpPr>
          <p:cNvPr id="8" name="Rettangolo 7"/>
          <p:cNvSpPr/>
          <p:nvPr/>
        </p:nvSpPr>
        <p:spPr>
          <a:xfrm>
            <a:off x="5787024" y="1901344"/>
            <a:ext cx="3432132" cy="7667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562904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 y="1"/>
            <a:ext cx="12191984" cy="6857991"/>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6096000" y="3924000"/>
            <a:ext cx="5835515" cy="92333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smtClean="0">
                <a:latin typeface="Segoe UI" panose="020B0502040204020203" pitchFamily="34" charset="0"/>
                <a:cs typeface="Segoe UI" panose="020B0502040204020203" pitchFamily="34" charset="0"/>
              </a:rPr>
              <a:t>Sie können verschiedene Arten von Eigenschaften einfügen, die mit den Merkmalen der Entität verknüpft sind, generisch oder als Link zu Dokumenten, Bildern, ...</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8567803" y="1691014"/>
            <a:ext cx="1440493" cy="20793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44847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 y="1"/>
            <a:ext cx="12191984" cy="6857991"/>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8116866" y="1080000"/>
            <a:ext cx="3855394"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smtClean="0">
                <a:latin typeface="Segoe UI" panose="020B0502040204020203" pitchFamily="34" charset="0"/>
                <a:cs typeface="Segoe UI" panose="020B0502040204020203" pitchFamily="34" charset="0"/>
              </a:rPr>
              <a:t>Kann unterteilt werden in Teilprojekte</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5649239" y="2830882"/>
            <a:ext cx="3557391" cy="21294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8" name="Rettangolo 7"/>
          <p:cNvSpPr/>
          <p:nvPr/>
        </p:nvSpPr>
        <p:spPr>
          <a:xfrm>
            <a:off x="5649239" y="3216057"/>
            <a:ext cx="3557391" cy="21294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9" name="Rettangolo 8"/>
          <p:cNvSpPr/>
          <p:nvPr/>
        </p:nvSpPr>
        <p:spPr>
          <a:xfrm>
            <a:off x="5649238" y="3803470"/>
            <a:ext cx="3557391" cy="21294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10" name="Rettangolo 9"/>
          <p:cNvSpPr/>
          <p:nvPr/>
        </p:nvSpPr>
        <p:spPr>
          <a:xfrm>
            <a:off x="5649238" y="4563115"/>
            <a:ext cx="3557391" cy="21294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435013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P spid="9" grpId="0"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 y="1"/>
            <a:ext cx="12191984" cy="6857991"/>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3564238" y="1080000"/>
            <a:ext cx="4577680"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smtClean="0">
                <a:latin typeface="Segoe UI" panose="020B0502040204020203" pitchFamily="34" charset="0"/>
                <a:cs typeface="Segoe UI" panose="020B0502040204020203" pitchFamily="34" charset="0"/>
              </a:rPr>
              <a:t>Die Eigenschaften werden mit generierten Entitäten synchronisiert</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37584" y="3454052"/>
            <a:ext cx="3131501" cy="250833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868063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testo 4"/>
          <p:cNvSpPr>
            <a:spLocks noGrp="1"/>
          </p:cNvSpPr>
          <p:nvPr>
            <p:ph type="body" sz="quarter" idx="11"/>
          </p:nvPr>
        </p:nvSpPr>
        <p:spPr/>
        <p:txBody>
          <a:bodyPr/>
          <a:lstStyle/>
          <a:p>
            <a:endParaRPr lang="it-IT"/>
          </a:p>
        </p:txBody>
      </p:sp>
      <p:sp>
        <p:nvSpPr>
          <p:cNvPr id="6" name="Segnaposto testo 5"/>
          <p:cNvSpPr>
            <a:spLocks noGrp="1"/>
          </p:cNvSpPr>
          <p:nvPr>
            <p:ph type="body" sz="quarter" idx="12"/>
          </p:nvPr>
        </p:nvSpPr>
        <p:spPr>
          <a:xfrm>
            <a:off x="555355" y="1556792"/>
            <a:ext cx="10293619" cy="840230"/>
          </a:xfrm>
        </p:spPr>
        <p:txBody>
          <a:bodyPr/>
          <a:lstStyle/>
          <a:p>
            <a:r>
              <a:rPr lang="it-IT" smtClean="0"/>
              <a:t>Entitätszuordnung in IFC</a:t>
            </a:r>
            <a:endParaRPr lang="it-IT" dirty="0"/>
          </a:p>
        </p:txBody>
      </p:sp>
      <p:sp>
        <p:nvSpPr>
          <p:cNvPr id="7" name="Segnaposto testo 6"/>
          <p:cNvSpPr>
            <a:spLocks noGrp="1"/>
          </p:cNvSpPr>
          <p:nvPr>
            <p:ph type="body" sz="quarter" idx="13"/>
          </p:nvPr>
        </p:nvSpPr>
        <p:spPr/>
        <p:txBody>
          <a:bodyPr/>
          <a:lstStyle/>
          <a:p>
            <a:endParaRPr lang="it-IT"/>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2" name="Segnaposto numero diapositiva 1"/>
          <p:cNvSpPr>
            <a:spLocks noGrp="1"/>
          </p:cNvSpPr>
          <p:nvPr>
            <p:ph type="sldNum" sz="quarter" idx="4"/>
          </p:nvPr>
        </p:nvSpPr>
        <p:spPr/>
        <p:txBody>
          <a:bodyPr/>
          <a:lstStyle/>
          <a:p>
            <a:r>
              <a:rPr lang="it-IT" smtClean="0"/>
              <a:t>37</a:t>
            </a:r>
            <a:endParaRPr lang="it-IT" dirty="0"/>
          </a:p>
        </p:txBody>
      </p:sp>
    </p:spTree>
    <p:extLst>
      <p:ext uri="{BB962C8B-B14F-4D97-AF65-F5344CB8AC3E}">
        <p14:creationId xmlns:p14="http://schemas.microsoft.com/office/powerpoint/2010/main" val="136569133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 y="1"/>
            <a:ext cx="12191989" cy="6857993"/>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3936850" y="1080000"/>
            <a:ext cx="4625162"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spAutoFit/>
          </a:bodyPr>
          <a:lstStyle/>
          <a:p>
            <a:pPr algn="ctr"/>
            <a:r>
              <a:rPr lang="de-DE" smtClean="0">
                <a:latin typeface="Segoe UI" panose="020B0502040204020203" pitchFamily="34" charset="0"/>
                <a:cs typeface="Segoe UI" panose="020B0502040204020203" pitchFamily="34" charset="0"/>
              </a:rPr>
              <a:t>Es ist möglich, IFC-Elemente über Stile zuzuordnen</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2317315" y="1387777"/>
            <a:ext cx="1265130" cy="27818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23246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 y="1"/>
            <a:ext cx="12191987" cy="6857993"/>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5879976" y="1080000"/>
            <a:ext cx="6051538"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dirty="0" smtClean="0">
                <a:latin typeface="Segoe UI" panose="020B0502040204020203" pitchFamily="34" charset="0"/>
                <a:cs typeface="Segoe UI" panose="020B0502040204020203" pitchFamily="34" charset="0"/>
              </a:rPr>
              <a:t>Festlegung des Typs der IFC-Entität, die zur Darstellung von WBS-Intervallen verwendet werden soll</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5774498" y="2264600"/>
            <a:ext cx="3444657" cy="21555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754558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 y="1"/>
            <a:ext cx="12191987" cy="6857992"/>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7853818" y="1080000"/>
            <a:ext cx="4077695"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smtClean="0">
                <a:latin typeface="Segoe UI" panose="020B0502040204020203" pitchFamily="34" charset="0"/>
                <a:cs typeface="Segoe UI" panose="020B0502040204020203" pitchFamily="34" charset="0"/>
              </a:rPr>
              <a:t>Für WBS-Intervalle setzen wir IfcRoadPart </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7427934" y="3041214"/>
            <a:ext cx="1778695" cy="19050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836679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 y="1"/>
            <a:ext cx="12191985" cy="6857992"/>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8592854" y="1080000"/>
            <a:ext cx="3338659"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it-IT" smtClean="0">
                <a:latin typeface="Segoe UI" panose="020B0502040204020203" pitchFamily="34" charset="0"/>
                <a:cs typeface="Segoe UI" panose="020B0502040204020203" pitchFamily="34" charset="0"/>
              </a:rPr>
              <a:t>Vordefinierter Typ ROADSEGMENT</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7427934" y="3216578"/>
            <a:ext cx="1778695" cy="19050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85963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 y="1"/>
            <a:ext cx="12191985" cy="6857991"/>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8267178" y="1080000"/>
            <a:ext cx="3664336"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it-IT" smtClean="0">
                <a:latin typeface="Segoe UI" panose="020B0502040204020203" pitchFamily="34" charset="0"/>
                <a:cs typeface="Segoe UI" panose="020B0502040204020203" pitchFamily="34" charset="0"/>
              </a:rPr>
              <a:t>Verwendung des Typs LONGITUDINAL</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7427934" y="3792774"/>
            <a:ext cx="1778695" cy="19050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067323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 y="1"/>
            <a:ext cx="12191984" cy="6857991"/>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3948662" y="1080000"/>
            <a:ext cx="5027657"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dirty="0" smtClean="0">
                <a:latin typeface="Segoe UI" panose="020B0502040204020203" pitchFamily="34" charset="0"/>
                <a:cs typeface="Segoe UI" panose="020B0502040204020203" pitchFamily="34" charset="0"/>
              </a:rPr>
              <a:t>WBS-Intervalle werden mit den IFC-Elementen durch einen Stil dargestellt</a:t>
            </a:r>
            <a:endParaRPr lang="it-IT" dirty="0">
              <a:latin typeface="Segoe UI" panose="020B0502040204020203" pitchFamily="34" charset="0"/>
              <a:cs typeface="Segoe UI" panose="020B0502040204020203" pitchFamily="34" charset="0"/>
            </a:endParaRPr>
          </a:p>
        </p:txBody>
      </p:sp>
      <p:sp>
        <p:nvSpPr>
          <p:cNvPr id="7" name="Rettangolo 6"/>
          <p:cNvSpPr/>
          <p:nvPr/>
        </p:nvSpPr>
        <p:spPr>
          <a:xfrm>
            <a:off x="162838" y="4844962"/>
            <a:ext cx="2981195" cy="60386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097326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testo 4"/>
          <p:cNvSpPr>
            <a:spLocks noGrp="1"/>
          </p:cNvSpPr>
          <p:nvPr>
            <p:ph type="body" sz="quarter" idx="11"/>
          </p:nvPr>
        </p:nvSpPr>
        <p:spPr>
          <a:xfrm>
            <a:off x="555355" y="3290200"/>
            <a:ext cx="10293619" cy="628442"/>
          </a:xfrm>
        </p:spPr>
        <p:txBody>
          <a:bodyPr/>
          <a:lstStyle/>
          <a:p>
            <a:endParaRPr lang="it-IT" dirty="0"/>
          </a:p>
        </p:txBody>
      </p:sp>
      <p:sp>
        <p:nvSpPr>
          <p:cNvPr id="6" name="Segnaposto testo 5"/>
          <p:cNvSpPr>
            <a:spLocks noGrp="1"/>
          </p:cNvSpPr>
          <p:nvPr>
            <p:ph type="body" sz="quarter" idx="12"/>
          </p:nvPr>
        </p:nvSpPr>
        <p:spPr>
          <a:xfrm>
            <a:off x="555355" y="1556792"/>
            <a:ext cx="10293619" cy="1588127"/>
          </a:xfrm>
        </p:spPr>
        <p:txBody>
          <a:bodyPr/>
          <a:lstStyle/>
          <a:p>
            <a:r>
              <a:rPr lang="de-DE" smtClean="0"/>
              <a:t>Analyse und Überprüfung von Informationsmodellen</a:t>
            </a:r>
            <a:endParaRPr lang="it-IT" dirty="0"/>
          </a:p>
        </p:txBody>
      </p:sp>
      <p:sp>
        <p:nvSpPr>
          <p:cNvPr id="7" name="Segnaposto testo 6"/>
          <p:cNvSpPr>
            <a:spLocks noGrp="1"/>
          </p:cNvSpPr>
          <p:nvPr>
            <p:ph type="body" sz="quarter" idx="13"/>
          </p:nvPr>
        </p:nvSpPr>
        <p:spPr>
          <a:xfrm>
            <a:off x="555355" y="5300607"/>
            <a:ext cx="10293619" cy="460895"/>
          </a:xfrm>
        </p:spPr>
        <p:txBody>
          <a:bodyPr/>
          <a:lstStyle/>
          <a:p>
            <a:endParaRPr lang="it-IT" dirty="0"/>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2" name="Segnaposto numero diapositiva 1"/>
          <p:cNvSpPr>
            <a:spLocks noGrp="1"/>
          </p:cNvSpPr>
          <p:nvPr>
            <p:ph type="sldNum" sz="quarter" idx="4"/>
          </p:nvPr>
        </p:nvSpPr>
        <p:spPr/>
        <p:txBody>
          <a:bodyPr/>
          <a:lstStyle/>
          <a:p>
            <a:r>
              <a:rPr lang="it-IT" smtClean="0"/>
              <a:t>44</a:t>
            </a:r>
            <a:endParaRPr lang="it-IT" dirty="0"/>
          </a:p>
        </p:txBody>
      </p:sp>
      <p:grpSp>
        <p:nvGrpSpPr>
          <p:cNvPr id="8" name="Gruppo 7"/>
          <p:cNvGrpSpPr/>
          <p:nvPr/>
        </p:nvGrpSpPr>
        <p:grpSpPr>
          <a:xfrm>
            <a:off x="0" y="-996"/>
            <a:ext cx="12071782" cy="3141964"/>
            <a:chOff x="0" y="-996"/>
            <a:chExt cx="12071782" cy="3141964"/>
          </a:xfrm>
        </p:grpSpPr>
        <p:sp>
          <p:nvSpPr>
            <p:cNvPr id="9" name="Rettangolo 8"/>
            <p:cNvSpPr/>
            <p:nvPr/>
          </p:nvSpPr>
          <p:spPr>
            <a:xfrm>
              <a:off x="0" y="0"/>
              <a:ext cx="335360" cy="3140968"/>
            </a:xfrm>
            <a:prstGeom prst="rect">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0" name="Immagine 9">
              <a:extLst>
                <a:ext uri="{FF2B5EF4-FFF2-40B4-BE49-F238E27FC236}">
                  <a16:creationId xmlns:a16="http://schemas.microsoft.com/office/drawing/2014/main" xmlns="" id="{49C51E98-1A7D-78D6-2EFF-34C7F971A8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96366" y="-996"/>
              <a:ext cx="1575416" cy="564524"/>
            </a:xfrm>
            <a:prstGeom prst="rect">
              <a:avLst/>
            </a:prstGeom>
          </p:spPr>
        </p:pic>
        <p:pic>
          <p:nvPicPr>
            <p:cNvPr id="11" name="Immagine 10">
              <a:extLst>
                <a:ext uri="{FF2B5EF4-FFF2-40B4-BE49-F238E27FC236}">
                  <a16:creationId xmlns:a16="http://schemas.microsoft.com/office/drawing/2014/main" xmlns="" id="{E1517432-0F57-46B4-8DF6-F3D7E4A4ADB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8320" y="40047"/>
              <a:ext cx="785112" cy="446152"/>
            </a:xfrm>
            <a:prstGeom prst="rect">
              <a:avLst/>
            </a:prstGeom>
          </p:spPr>
        </p:pic>
      </p:grpSp>
    </p:spTree>
    <p:extLst>
      <p:ext uri="{BB962C8B-B14F-4D97-AF65-F5344CB8AC3E}">
        <p14:creationId xmlns:p14="http://schemas.microsoft.com/office/powerpoint/2010/main" val="161299085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1601"/>
            <a:ext cx="12192000" cy="6654799"/>
          </a:xfrm>
          <a:prstGeom prst="rect">
            <a:avLst/>
          </a:prstGeom>
        </p:spPr>
      </p:pic>
      <p:sp>
        <p:nvSpPr>
          <p:cNvPr id="6" name="CasellaDiTesto 5"/>
          <p:cNvSpPr txBox="1"/>
          <p:nvPr/>
        </p:nvSpPr>
        <p:spPr>
          <a:xfrm>
            <a:off x="7824192" y="2564904"/>
            <a:ext cx="4104978" cy="1477328"/>
          </a:xfrm>
          <a:prstGeom prst="rect">
            <a:avLst/>
          </a:prstGeom>
          <a:ln/>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de-DE" smtClean="0">
                <a:solidFill>
                  <a:prstClr val="white"/>
                </a:solidFill>
              </a:rPr>
              <a:t>In der Entwurfsphase können Informationsmodelle im IFC-Format von anderen Disziplinen wie Brücken, Kanälen, Tunneln, Gebäuden usw. eingefügt werden.</a:t>
            </a:r>
            <a:endParaRPr lang="it-IT" dirty="0">
              <a:solidFill>
                <a:prstClr val="white"/>
              </a:solidFill>
            </a:endParaRPr>
          </a:p>
        </p:txBody>
      </p:sp>
    </p:spTree>
    <p:extLst>
      <p:ext uri="{BB962C8B-B14F-4D97-AF65-F5344CB8AC3E}">
        <p14:creationId xmlns:p14="http://schemas.microsoft.com/office/powerpoint/2010/main" val="2101695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Immagine01.png"/>
          <p:cNvPicPr>
            <a:picLocks noChangeAspect="1"/>
          </p:cNvPicPr>
          <p:nvPr/>
        </p:nvPicPr>
        <p:blipFill>
          <a:blip r:embed="rId3" cstate="print"/>
          <a:stretch>
            <a:fillRect/>
          </a:stretch>
        </p:blipFill>
        <p:spPr>
          <a:xfrm>
            <a:off x="0" y="0"/>
            <a:ext cx="12192000" cy="6858000"/>
          </a:xfrm>
          <a:prstGeom prst="rect">
            <a:avLst/>
          </a:prstGeom>
        </p:spPr>
      </p:pic>
      <p:sp>
        <p:nvSpPr>
          <p:cNvPr id="6" name="Rettangolo 5"/>
          <p:cNvSpPr/>
          <p:nvPr/>
        </p:nvSpPr>
        <p:spPr>
          <a:xfrm>
            <a:off x="4871864" y="2111590"/>
            <a:ext cx="3816424" cy="273630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043">
              <a:solidFill>
                <a:prstClr val="white"/>
              </a:solidFill>
            </a:endParaRPr>
          </a:p>
        </p:txBody>
      </p:sp>
      <p:sp>
        <p:nvSpPr>
          <p:cNvPr id="7" name="Rettangolo 6"/>
          <p:cNvSpPr/>
          <p:nvPr/>
        </p:nvSpPr>
        <p:spPr>
          <a:xfrm>
            <a:off x="47328" y="1183978"/>
            <a:ext cx="2514372" cy="51683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043" dirty="0">
              <a:solidFill>
                <a:prstClr val="white"/>
              </a:solidFill>
            </a:endParaRPr>
          </a:p>
        </p:txBody>
      </p:sp>
      <p:sp>
        <p:nvSpPr>
          <p:cNvPr id="8" name="Rettangolo 7"/>
          <p:cNvSpPr/>
          <p:nvPr/>
        </p:nvSpPr>
        <p:spPr>
          <a:xfrm>
            <a:off x="47328" y="3573016"/>
            <a:ext cx="2514371" cy="259283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043">
              <a:solidFill>
                <a:prstClr val="white"/>
              </a:solidFill>
            </a:endParaRPr>
          </a:p>
        </p:txBody>
      </p:sp>
      <p:sp>
        <p:nvSpPr>
          <p:cNvPr id="9" name="CasellaDiTesto 8"/>
          <p:cNvSpPr txBox="1"/>
          <p:nvPr/>
        </p:nvSpPr>
        <p:spPr>
          <a:xfrm>
            <a:off x="6403877" y="332656"/>
            <a:ext cx="5755883" cy="923330"/>
          </a:xfrm>
          <a:prstGeom prst="rect">
            <a:avLst/>
          </a:prstGeom>
          <a:ln/>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de-DE" smtClean="0">
                <a:solidFill>
                  <a:prstClr val="white"/>
                </a:solidFill>
              </a:rPr>
              <a:t>Alle im IFC-Informationsmodell eingegebenen grafischen und alphanumerischen Informationen werden in der Entwurfsplattform verwaltet.</a:t>
            </a:r>
            <a:endParaRPr lang="it-IT" dirty="0">
              <a:solidFill>
                <a:prstClr val="white"/>
              </a:solidFill>
            </a:endParaRPr>
          </a:p>
        </p:txBody>
      </p:sp>
    </p:spTree>
    <p:extLst>
      <p:ext uri="{BB962C8B-B14F-4D97-AF65-F5344CB8AC3E}">
        <p14:creationId xmlns:p14="http://schemas.microsoft.com/office/powerpoint/2010/main" val="3640433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Immagine01.png"/>
          <p:cNvPicPr>
            <a:picLocks noChangeAspect="1"/>
          </p:cNvPicPr>
          <p:nvPr/>
        </p:nvPicPr>
        <p:blipFill>
          <a:blip r:embed="rId3" cstate="print"/>
          <a:stretch>
            <a:fillRect/>
          </a:stretch>
        </p:blipFill>
        <p:spPr>
          <a:xfrm>
            <a:off x="0" y="0"/>
            <a:ext cx="12192004" cy="6858000"/>
          </a:xfrm>
          <a:prstGeom prst="rect">
            <a:avLst/>
          </a:prstGeom>
          <a:ln w="38100">
            <a:solidFill>
              <a:schemeClr val="tx1"/>
            </a:solidFill>
          </a:ln>
        </p:spPr>
      </p:pic>
      <p:sp>
        <p:nvSpPr>
          <p:cNvPr id="6" name="Rettangolo 5"/>
          <p:cNvSpPr/>
          <p:nvPr/>
        </p:nvSpPr>
        <p:spPr>
          <a:xfrm>
            <a:off x="5231904" y="1900460"/>
            <a:ext cx="4176464" cy="284388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043">
              <a:solidFill>
                <a:prstClr val="white"/>
              </a:solidFill>
            </a:endParaRPr>
          </a:p>
        </p:txBody>
      </p:sp>
      <p:sp>
        <p:nvSpPr>
          <p:cNvPr id="7" name="Rettangolo 6"/>
          <p:cNvSpPr/>
          <p:nvPr/>
        </p:nvSpPr>
        <p:spPr>
          <a:xfrm>
            <a:off x="47328" y="1196752"/>
            <a:ext cx="2592288" cy="3600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043" dirty="0">
              <a:solidFill>
                <a:prstClr val="white"/>
              </a:solidFill>
            </a:endParaRPr>
          </a:p>
        </p:txBody>
      </p:sp>
      <p:sp>
        <p:nvSpPr>
          <p:cNvPr id="8" name="Rettangolo 7"/>
          <p:cNvSpPr/>
          <p:nvPr/>
        </p:nvSpPr>
        <p:spPr>
          <a:xfrm>
            <a:off x="29798" y="3877784"/>
            <a:ext cx="2609817" cy="221551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043">
              <a:solidFill>
                <a:prstClr val="white"/>
              </a:solidFill>
            </a:endParaRPr>
          </a:p>
        </p:txBody>
      </p:sp>
      <p:sp>
        <p:nvSpPr>
          <p:cNvPr id="9" name="CasellaDiTesto 8"/>
          <p:cNvSpPr txBox="1"/>
          <p:nvPr/>
        </p:nvSpPr>
        <p:spPr>
          <a:xfrm>
            <a:off x="5565960" y="303899"/>
            <a:ext cx="6625258" cy="923330"/>
          </a:xfrm>
          <a:prstGeom prst="rect">
            <a:avLst/>
          </a:prstGeom>
          <a:ln/>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de-DE" smtClean="0">
                <a:solidFill>
                  <a:prstClr val="white"/>
                </a:solidFill>
              </a:rPr>
              <a:t>Innerhalb der Entwurfsplattform können die Prüfungen der eingefügten Modelle wie z.B. Clash Detection durchgeführt werden</a:t>
            </a:r>
            <a:endParaRPr lang="en-US" dirty="0">
              <a:solidFill>
                <a:prstClr val="white"/>
              </a:solidFill>
            </a:endParaRPr>
          </a:p>
        </p:txBody>
      </p:sp>
    </p:spTree>
    <p:extLst>
      <p:ext uri="{BB962C8B-B14F-4D97-AF65-F5344CB8AC3E}">
        <p14:creationId xmlns:p14="http://schemas.microsoft.com/office/powerpoint/2010/main" val="1722213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Immagine01.png"/>
          <p:cNvPicPr>
            <a:picLocks noChangeAspect="1"/>
          </p:cNvPicPr>
          <p:nvPr/>
        </p:nvPicPr>
        <p:blipFill>
          <a:blip r:embed="rId3" cstate="print"/>
          <a:stretch>
            <a:fillRect/>
          </a:stretch>
        </p:blipFill>
        <p:spPr>
          <a:xfrm>
            <a:off x="-1" y="0"/>
            <a:ext cx="12191997" cy="6858000"/>
          </a:xfrm>
          <a:prstGeom prst="rect">
            <a:avLst/>
          </a:prstGeom>
        </p:spPr>
      </p:pic>
      <p:sp>
        <p:nvSpPr>
          <p:cNvPr id="6" name="Rettangolo 5"/>
          <p:cNvSpPr/>
          <p:nvPr/>
        </p:nvSpPr>
        <p:spPr>
          <a:xfrm>
            <a:off x="47328" y="3861048"/>
            <a:ext cx="2592288" cy="21602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043">
              <a:solidFill>
                <a:prstClr val="white"/>
              </a:solidFill>
            </a:endParaRPr>
          </a:p>
        </p:txBody>
      </p:sp>
      <p:sp>
        <p:nvSpPr>
          <p:cNvPr id="7" name="Rettangolo 6"/>
          <p:cNvSpPr/>
          <p:nvPr/>
        </p:nvSpPr>
        <p:spPr>
          <a:xfrm>
            <a:off x="47328" y="1175486"/>
            <a:ext cx="2592288" cy="3600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043" dirty="0">
              <a:solidFill>
                <a:prstClr val="white"/>
              </a:solidFill>
            </a:endParaRPr>
          </a:p>
        </p:txBody>
      </p:sp>
      <p:sp>
        <p:nvSpPr>
          <p:cNvPr id="8" name="Rettangolo 7"/>
          <p:cNvSpPr/>
          <p:nvPr/>
        </p:nvSpPr>
        <p:spPr>
          <a:xfrm>
            <a:off x="6311095" y="1916833"/>
            <a:ext cx="2161393" cy="230425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043">
              <a:solidFill>
                <a:prstClr val="white"/>
              </a:solidFill>
            </a:endParaRPr>
          </a:p>
        </p:txBody>
      </p:sp>
      <p:sp>
        <p:nvSpPr>
          <p:cNvPr id="9" name="CasellaDiTesto 8"/>
          <p:cNvSpPr txBox="1"/>
          <p:nvPr/>
        </p:nvSpPr>
        <p:spPr>
          <a:xfrm>
            <a:off x="5494730" y="437899"/>
            <a:ext cx="6697266" cy="923330"/>
          </a:xfrm>
          <a:prstGeom prst="rect">
            <a:avLst/>
          </a:prstGeom>
          <a:ln/>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de-DE" smtClean="0">
                <a:solidFill>
                  <a:prstClr val="white"/>
                </a:solidFill>
              </a:rPr>
              <a:t>Und selbst auf diesen Informationsmodellen können Kontrollvorgänge durchgeführt werden, wie z. B. die Überprüfung der Freigaben</a:t>
            </a:r>
            <a:endParaRPr lang="it-IT" dirty="0">
              <a:solidFill>
                <a:prstClr val="white"/>
              </a:solidFill>
            </a:endParaRPr>
          </a:p>
        </p:txBody>
      </p:sp>
    </p:spTree>
    <p:extLst>
      <p:ext uri="{BB962C8B-B14F-4D97-AF65-F5344CB8AC3E}">
        <p14:creationId xmlns:p14="http://schemas.microsoft.com/office/powerpoint/2010/main" val="1030286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testo 4"/>
          <p:cNvSpPr>
            <a:spLocks noGrp="1"/>
          </p:cNvSpPr>
          <p:nvPr>
            <p:ph type="body" sz="quarter" idx="11"/>
          </p:nvPr>
        </p:nvSpPr>
        <p:spPr>
          <a:xfrm>
            <a:off x="555355" y="3290200"/>
            <a:ext cx="10293619" cy="628442"/>
          </a:xfrm>
        </p:spPr>
        <p:txBody>
          <a:bodyPr/>
          <a:lstStyle/>
          <a:p>
            <a:endParaRPr lang="it-IT" dirty="0"/>
          </a:p>
        </p:txBody>
      </p:sp>
      <p:sp>
        <p:nvSpPr>
          <p:cNvPr id="6" name="Segnaposto testo 5"/>
          <p:cNvSpPr>
            <a:spLocks noGrp="1"/>
          </p:cNvSpPr>
          <p:nvPr>
            <p:ph type="body" sz="quarter" idx="12"/>
          </p:nvPr>
        </p:nvSpPr>
        <p:spPr>
          <a:xfrm>
            <a:off x="555355" y="1556792"/>
            <a:ext cx="10293619" cy="1588127"/>
          </a:xfrm>
        </p:spPr>
        <p:txBody>
          <a:bodyPr/>
          <a:lstStyle/>
          <a:p>
            <a:r>
              <a:rPr lang="it-IT" smtClean="0"/>
              <a:t>Fachbezogene und gemeinsame Modelle</a:t>
            </a:r>
            <a:endParaRPr lang="it-IT" dirty="0"/>
          </a:p>
        </p:txBody>
      </p:sp>
      <p:sp>
        <p:nvSpPr>
          <p:cNvPr id="7" name="Segnaposto testo 6"/>
          <p:cNvSpPr>
            <a:spLocks noGrp="1"/>
          </p:cNvSpPr>
          <p:nvPr>
            <p:ph type="body" sz="quarter" idx="13"/>
          </p:nvPr>
        </p:nvSpPr>
        <p:spPr/>
        <p:txBody>
          <a:bodyPr/>
          <a:lstStyle/>
          <a:p>
            <a:endParaRPr lang="it-IT"/>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2" name="Segnaposto numero diapositiva 1"/>
          <p:cNvSpPr>
            <a:spLocks noGrp="1"/>
          </p:cNvSpPr>
          <p:nvPr>
            <p:ph type="sldNum" sz="quarter" idx="4"/>
          </p:nvPr>
        </p:nvSpPr>
        <p:spPr/>
        <p:txBody>
          <a:bodyPr/>
          <a:lstStyle/>
          <a:p>
            <a:r>
              <a:rPr lang="it-IT" smtClean="0"/>
              <a:t>49</a:t>
            </a:r>
            <a:endParaRPr lang="it-IT" dirty="0"/>
          </a:p>
        </p:txBody>
      </p:sp>
    </p:spTree>
    <p:extLst>
      <p:ext uri="{BB962C8B-B14F-4D97-AF65-F5344CB8AC3E}">
        <p14:creationId xmlns:p14="http://schemas.microsoft.com/office/powerpoint/2010/main" val="246137709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 y="1"/>
            <a:ext cx="12191984" cy="6857991"/>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7347098" y="1080000"/>
            <a:ext cx="4625162" cy="3693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spAutoFit/>
          </a:bodyPr>
          <a:lstStyle/>
          <a:p>
            <a:pPr algn="ctr"/>
            <a:r>
              <a:rPr lang="it-IT" smtClean="0">
                <a:latin typeface="Segoe UI" panose="020B0502040204020203" pitchFamily="34" charset="0"/>
                <a:cs typeface="Segoe UI" panose="020B0502040204020203" pitchFamily="34" charset="0"/>
              </a:rPr>
              <a:t>Modell der Straßenplanung</a:t>
            </a:r>
            <a:endParaRPr lang="it-IT"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27427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 y="1"/>
            <a:ext cx="12191984" cy="6857991"/>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5879976" y="1080000"/>
            <a:ext cx="6092284" cy="3693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algn="ctr"/>
            <a:r>
              <a:rPr lang="de-DE" smtClean="0">
                <a:latin typeface="Segoe UI" panose="020B0502040204020203" pitchFamily="34" charset="0"/>
                <a:cs typeface="Segoe UI" panose="020B0502040204020203" pitchFamily="34" charset="0"/>
              </a:rPr>
              <a:t>Hydraulisches Modell zusammen mit dem Straßenmodell</a:t>
            </a:r>
            <a:endParaRPr lang="it-IT" dirty="0" smtClean="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030334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p:cNvSpPr>
            <a:spLocks noGrp="1"/>
          </p:cNvSpPr>
          <p:nvPr>
            <p:ph type="body" idx="4"/>
          </p:nvPr>
        </p:nvSpPr>
        <p:spPr/>
        <p:txBody>
          <a:bodyPr/>
          <a:lstStyle/>
          <a:p>
            <a:endParaRPr lang="it-IT"/>
          </a:p>
        </p:txBody>
      </p:sp>
      <p:sp>
        <p:nvSpPr>
          <p:cNvPr id="5" name="Segnaposto testo 4"/>
          <p:cNvSpPr>
            <a:spLocks noGrp="1"/>
          </p:cNvSpPr>
          <p:nvPr>
            <p:ph type="body" idx="5"/>
          </p:nvPr>
        </p:nvSpPr>
        <p:spPr/>
        <p:txBody>
          <a:bodyPr/>
          <a:lstStyle/>
          <a:p>
            <a:endParaRPr lang="it-IT"/>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 y="1"/>
            <a:ext cx="12191984" cy="6857991"/>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7347098" y="1080000"/>
            <a:ext cx="4625162" cy="3693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spAutoFit/>
          </a:bodyPr>
          <a:lstStyle/>
          <a:p>
            <a:pPr algn="ctr"/>
            <a:r>
              <a:rPr lang="it-IT" smtClean="0">
                <a:latin typeface="Segoe UI" panose="020B0502040204020203" pitchFamily="34" charset="0"/>
                <a:cs typeface="Segoe UI" panose="020B0502040204020203" pitchFamily="34" charset="0"/>
              </a:rPr>
              <a:t>Modell der Eisenbahnplanung</a:t>
            </a:r>
            <a:endParaRPr lang="it-IT" dirty="0" smtClean="0">
              <a:latin typeface="Segoe UI" panose="020B0502040204020203" pitchFamily="34" charset="0"/>
              <a:cs typeface="Segoe UI" panose="020B0502040204020203" pitchFamily="34" charset="0"/>
            </a:endParaRPr>
          </a:p>
        </p:txBody>
      </p:sp>
      <p:sp>
        <p:nvSpPr>
          <p:cNvPr id="6" name="Segnaposto numero diapositiva 5"/>
          <p:cNvSpPr>
            <a:spLocks noGrp="1"/>
          </p:cNvSpPr>
          <p:nvPr>
            <p:ph type="sldNum" idx="12"/>
          </p:nvPr>
        </p:nvSpPr>
        <p:spPr/>
        <p:txBody>
          <a:bodyPr/>
          <a:lstStyle/>
          <a:p>
            <a:pPr marL="0" lvl="0" indent="0" algn="r" rtl="0">
              <a:spcBef>
                <a:spcPts val="0"/>
              </a:spcBef>
              <a:spcAft>
                <a:spcPts val="0"/>
              </a:spcAft>
              <a:buNone/>
            </a:pPr>
            <a:r>
              <a:rPr lang="it-IT" smtClean="0"/>
              <a:t>52</a:t>
            </a:r>
            <a:endParaRPr lang="it-IT"/>
          </a:p>
        </p:txBody>
      </p:sp>
    </p:spTree>
    <p:extLst>
      <p:ext uri="{BB962C8B-B14F-4D97-AF65-F5344CB8AC3E}">
        <p14:creationId xmlns:p14="http://schemas.microsoft.com/office/powerpoint/2010/main" val="736085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 y="1"/>
            <a:ext cx="12191984" cy="6857991"/>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7347098" y="910724"/>
            <a:ext cx="4625162" cy="6463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de-DE" smtClean="0"/>
              <a:t>Alle fachlichen Modelle werden gemeinsam verwaltet</a:t>
            </a:r>
            <a:endParaRPr lang="it-IT" dirty="0"/>
          </a:p>
        </p:txBody>
      </p:sp>
    </p:spTree>
    <p:extLst>
      <p:ext uri="{BB962C8B-B14F-4D97-AF65-F5344CB8AC3E}">
        <p14:creationId xmlns:p14="http://schemas.microsoft.com/office/powerpoint/2010/main" val="3163651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 y="-10632"/>
            <a:ext cx="12191984" cy="6857991"/>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7797160" y="744326"/>
            <a:ext cx="4394840" cy="3693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de-DE" smtClean="0">
                <a:latin typeface="Segoe UI" panose="020B0502040204020203" pitchFamily="34" charset="0"/>
                <a:cs typeface="Segoe UI" panose="020B0502040204020203" pitchFamily="34" charset="0"/>
              </a:rPr>
              <a:t>Gebündeltes Modell in IFC 4x3</a:t>
            </a:r>
            <a:endParaRPr lang="it-IT"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23580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0"/>
          </p:nvPr>
        </p:nvSpPr>
        <p:spPr/>
        <p:txBody>
          <a:bodyPr/>
          <a:lstStyle/>
          <a:p>
            <a:endParaRPr lang="it-IT"/>
          </a:p>
        </p:txBody>
      </p:sp>
      <p:sp>
        <p:nvSpPr>
          <p:cNvPr id="3" name="TextBox 25"/>
          <p:cNvSpPr txBox="1"/>
          <p:nvPr/>
        </p:nvSpPr>
        <p:spPr>
          <a:xfrm>
            <a:off x="5116829" y="2361668"/>
            <a:ext cx="1936800" cy="830997"/>
          </a:xfrm>
          <a:prstGeom prst="rect">
            <a:avLst/>
          </a:prstGeom>
          <a:noFill/>
        </p:spPr>
        <p:txBody>
          <a:bodyPr wrap="square" lIns="0" rtlCol="0" anchor="t">
            <a:spAutoFit/>
          </a:bodyPr>
          <a:lstStyle/>
          <a:p>
            <a:pPr>
              <a:lnSpc>
                <a:spcPct val="120000"/>
              </a:lnSpc>
            </a:pPr>
            <a:r>
              <a:rPr lang="it-IT" sz="1600" b="1" smtClean="0">
                <a:latin typeface="Segoe UI" panose="020B0502040204020203" pitchFamily="34" charset="0"/>
                <a:cs typeface="Segoe UI" panose="020B0502040204020203" pitchFamily="34" charset="0"/>
              </a:rPr>
              <a:t>SierraSoft Hydro</a:t>
            </a:r>
            <a:endParaRPr lang="it-IT" sz="1600" b="1" dirty="0">
              <a:latin typeface="Segoe UI" panose="020B0502040204020203" pitchFamily="34" charset="0"/>
              <a:cs typeface="Segoe UI" panose="020B0502040204020203" pitchFamily="34" charset="0"/>
            </a:endParaRPr>
          </a:p>
          <a:p>
            <a:pPr>
              <a:lnSpc>
                <a:spcPct val="120000"/>
              </a:lnSpc>
            </a:pPr>
            <a:r>
              <a:rPr lang="de-DE" sz="1200" smtClean="0">
                <a:latin typeface="Segoe UI" panose="020B0502040204020203" pitchFamily="34" charset="0"/>
                <a:cs typeface="Segoe UI" panose="020B0502040204020203" pitchFamily="34" charset="0"/>
              </a:rPr>
              <a:t>BIM-Software für die hydraulische Planung</a:t>
            </a:r>
            <a:endParaRPr lang="it-IT" sz="1200" dirty="0">
              <a:latin typeface="Segoe UI" panose="020B0502040204020203" pitchFamily="34" charset="0"/>
              <a:cs typeface="Segoe UI" panose="020B0502040204020203" pitchFamily="34" charset="0"/>
            </a:endParaRPr>
          </a:p>
        </p:txBody>
      </p:sp>
      <p:sp>
        <p:nvSpPr>
          <p:cNvPr id="4" name="TextBox 25"/>
          <p:cNvSpPr txBox="1"/>
          <p:nvPr/>
        </p:nvSpPr>
        <p:spPr>
          <a:xfrm>
            <a:off x="7278125" y="2361668"/>
            <a:ext cx="1936800" cy="1052596"/>
          </a:xfrm>
          <a:prstGeom prst="rect">
            <a:avLst/>
          </a:prstGeom>
          <a:noFill/>
        </p:spPr>
        <p:txBody>
          <a:bodyPr wrap="square" lIns="0" rtlCol="0" anchor="t">
            <a:spAutoFit/>
          </a:bodyPr>
          <a:lstStyle/>
          <a:p>
            <a:pPr>
              <a:lnSpc>
                <a:spcPct val="120000"/>
              </a:lnSpc>
            </a:pPr>
            <a:r>
              <a:rPr lang="it-IT" sz="1600" b="1" smtClean="0">
                <a:latin typeface="Segoe UI" panose="020B0502040204020203" pitchFamily="34" charset="0"/>
                <a:cs typeface="Segoe UI" panose="020B0502040204020203" pitchFamily="34" charset="0"/>
              </a:rPr>
              <a:t>SierraSoft Roads</a:t>
            </a:r>
            <a:endParaRPr lang="it-IT" sz="1600" b="1" dirty="0">
              <a:latin typeface="Segoe UI" panose="020B0502040204020203" pitchFamily="34" charset="0"/>
              <a:cs typeface="Segoe UI" panose="020B0502040204020203" pitchFamily="34" charset="0"/>
            </a:endParaRPr>
          </a:p>
          <a:p>
            <a:pPr>
              <a:lnSpc>
                <a:spcPct val="120000"/>
              </a:lnSpc>
            </a:pPr>
            <a:r>
              <a:rPr lang="de-DE" sz="1200" smtClean="0">
                <a:latin typeface="Segoe UI" panose="020B0502040204020203" pitchFamily="34" charset="0"/>
                <a:cs typeface="Segoe UI" panose="020B0502040204020203" pitchFamily="34" charset="0"/>
              </a:rPr>
              <a:t>BIM-Software für die Straßen- und Autobahnplanung</a:t>
            </a:r>
            <a:endParaRPr lang="it-IT" sz="1200" dirty="0">
              <a:latin typeface="Segoe UI" panose="020B0502040204020203" pitchFamily="34" charset="0"/>
              <a:cs typeface="Segoe UI" panose="020B0502040204020203" pitchFamily="34" charset="0"/>
            </a:endParaRPr>
          </a:p>
        </p:txBody>
      </p:sp>
      <p:sp>
        <p:nvSpPr>
          <p:cNvPr id="5" name="TextBox 25"/>
          <p:cNvSpPr txBox="1"/>
          <p:nvPr/>
        </p:nvSpPr>
        <p:spPr>
          <a:xfrm>
            <a:off x="9439421" y="2361668"/>
            <a:ext cx="1936800" cy="830997"/>
          </a:xfrm>
          <a:prstGeom prst="rect">
            <a:avLst/>
          </a:prstGeom>
          <a:noFill/>
        </p:spPr>
        <p:txBody>
          <a:bodyPr wrap="square" lIns="0" rtlCol="0" anchor="t">
            <a:spAutoFit/>
          </a:bodyPr>
          <a:lstStyle/>
          <a:p>
            <a:pPr>
              <a:lnSpc>
                <a:spcPct val="120000"/>
              </a:lnSpc>
            </a:pPr>
            <a:r>
              <a:rPr lang="it-IT" sz="1600" b="1" smtClean="0">
                <a:latin typeface="Segoe UI" panose="020B0502040204020203" pitchFamily="34" charset="0"/>
                <a:cs typeface="Segoe UI" panose="020B0502040204020203" pitchFamily="34" charset="0"/>
              </a:rPr>
              <a:t>SierraSoft Rails</a:t>
            </a:r>
            <a:endParaRPr lang="it-IT" sz="1600" b="1" dirty="0">
              <a:latin typeface="Segoe UI" panose="020B0502040204020203" pitchFamily="34" charset="0"/>
              <a:cs typeface="Segoe UI" panose="020B0502040204020203" pitchFamily="34" charset="0"/>
            </a:endParaRPr>
          </a:p>
          <a:p>
            <a:pPr>
              <a:lnSpc>
                <a:spcPct val="120000"/>
              </a:lnSpc>
            </a:pPr>
            <a:r>
              <a:rPr lang="it-IT" sz="1200" smtClean="0">
                <a:latin typeface="Segoe UI" panose="020B0502040204020203" pitchFamily="34" charset="0"/>
                <a:cs typeface="Segoe UI" panose="020B0502040204020203" pitchFamily="34" charset="0"/>
              </a:rPr>
              <a:t>BIM-Software für die Eisenbahnplanung</a:t>
            </a:r>
            <a:endParaRPr lang="it-IT" sz="1200" dirty="0">
              <a:latin typeface="Segoe UI" panose="020B0502040204020203" pitchFamily="34" charset="0"/>
              <a:cs typeface="Segoe UI" panose="020B0502040204020203" pitchFamily="34" charset="0"/>
            </a:endParaRPr>
          </a:p>
        </p:txBody>
      </p:sp>
      <p:grpSp>
        <p:nvGrpSpPr>
          <p:cNvPr id="6" name="Gruppo 5"/>
          <p:cNvGrpSpPr/>
          <p:nvPr/>
        </p:nvGrpSpPr>
        <p:grpSpPr>
          <a:xfrm>
            <a:off x="5071615" y="1429268"/>
            <a:ext cx="1011439" cy="925200"/>
            <a:chOff x="5049194" y="3434400"/>
            <a:chExt cx="1011439" cy="925200"/>
          </a:xfrm>
        </p:grpSpPr>
        <p:pic>
          <p:nvPicPr>
            <p:cNvPr id="7" name="Immagin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49194" y="3434400"/>
              <a:ext cx="571211" cy="925200"/>
            </a:xfrm>
            <a:prstGeom prst="rect">
              <a:avLst/>
            </a:prstGeom>
          </p:spPr>
        </p:pic>
        <p:pic>
          <p:nvPicPr>
            <p:cNvPr id="8" name="Immagin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00633" y="3870000"/>
              <a:ext cx="360000" cy="360000"/>
            </a:xfrm>
            <a:prstGeom prst="rect">
              <a:avLst/>
            </a:prstGeom>
          </p:spPr>
        </p:pic>
      </p:grpSp>
      <p:grpSp>
        <p:nvGrpSpPr>
          <p:cNvPr id="9" name="Gruppo 8"/>
          <p:cNvGrpSpPr/>
          <p:nvPr/>
        </p:nvGrpSpPr>
        <p:grpSpPr>
          <a:xfrm>
            <a:off x="9385210" y="1429268"/>
            <a:ext cx="1011440" cy="925200"/>
            <a:chOff x="9362789" y="3434400"/>
            <a:chExt cx="1011440" cy="925200"/>
          </a:xfrm>
        </p:grpSpPr>
        <p:pic>
          <p:nvPicPr>
            <p:cNvPr id="10" name="Immagin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62789" y="3434400"/>
              <a:ext cx="571210" cy="925200"/>
            </a:xfrm>
            <a:prstGeom prst="rect">
              <a:avLst/>
            </a:prstGeom>
          </p:spPr>
        </p:pic>
        <p:pic>
          <p:nvPicPr>
            <p:cNvPr id="11" name="Immagin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14229" y="3870000"/>
              <a:ext cx="360000" cy="360000"/>
            </a:xfrm>
            <a:prstGeom prst="rect">
              <a:avLst/>
            </a:prstGeom>
          </p:spPr>
        </p:pic>
      </p:grpSp>
      <p:grpSp>
        <p:nvGrpSpPr>
          <p:cNvPr id="12" name="Gruppo 11"/>
          <p:cNvGrpSpPr/>
          <p:nvPr/>
        </p:nvGrpSpPr>
        <p:grpSpPr>
          <a:xfrm>
            <a:off x="7278125" y="1429268"/>
            <a:ext cx="954545" cy="925200"/>
            <a:chOff x="7255704" y="3434400"/>
            <a:chExt cx="954545" cy="925200"/>
          </a:xfrm>
        </p:grpSpPr>
        <p:pic>
          <p:nvPicPr>
            <p:cNvPr id="13" name="Immagin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55704" y="3434400"/>
              <a:ext cx="479206" cy="925200"/>
            </a:xfrm>
            <a:prstGeom prst="rect">
              <a:avLst/>
            </a:prstGeom>
          </p:spPr>
        </p:pic>
        <p:pic>
          <p:nvPicPr>
            <p:cNvPr id="14" name="Immagin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50249" y="3870000"/>
              <a:ext cx="360000" cy="360000"/>
            </a:xfrm>
            <a:prstGeom prst="rect">
              <a:avLst/>
            </a:prstGeom>
          </p:spPr>
        </p:pic>
      </p:grpSp>
      <p:sp>
        <p:nvSpPr>
          <p:cNvPr id="15" name="TextBox 24"/>
          <p:cNvSpPr txBox="1"/>
          <p:nvPr/>
        </p:nvSpPr>
        <p:spPr>
          <a:xfrm>
            <a:off x="3012426" y="2360030"/>
            <a:ext cx="1936800" cy="830997"/>
          </a:xfrm>
          <a:prstGeom prst="rect">
            <a:avLst/>
          </a:prstGeom>
          <a:noFill/>
        </p:spPr>
        <p:txBody>
          <a:bodyPr wrap="square" lIns="0" rtlCol="0" anchor="t">
            <a:spAutoFit/>
          </a:bodyPr>
          <a:lstStyle/>
          <a:p>
            <a:pPr>
              <a:lnSpc>
                <a:spcPct val="120000"/>
              </a:lnSpc>
            </a:pPr>
            <a:r>
              <a:rPr lang="it-IT" sz="1600" b="1" smtClean="0">
                <a:latin typeface="Segoe UI" panose="020B0502040204020203" pitchFamily="34" charset="0"/>
                <a:cs typeface="Segoe UI" panose="020B0502040204020203" pitchFamily="34" charset="0"/>
              </a:rPr>
              <a:t>SierraSoft Land</a:t>
            </a:r>
            <a:endParaRPr lang="it-IT" sz="1600" b="1" dirty="0">
              <a:latin typeface="Segoe UI" panose="020B0502040204020203" pitchFamily="34" charset="0"/>
              <a:cs typeface="Segoe UI" panose="020B0502040204020203" pitchFamily="34" charset="0"/>
            </a:endParaRPr>
          </a:p>
          <a:p>
            <a:pPr>
              <a:lnSpc>
                <a:spcPct val="120000"/>
              </a:lnSpc>
            </a:pPr>
            <a:r>
              <a:rPr lang="de-DE" sz="1200" smtClean="0"/>
              <a:t>BIM-Software für 3D-Modellierung und Analyse</a:t>
            </a:r>
            <a:endParaRPr lang="en-US" sz="1200" b="1" dirty="0">
              <a:latin typeface="Segoe UI" panose="020B0502040204020203" pitchFamily="34" charset="0"/>
              <a:cs typeface="Segoe UI" panose="020B0502040204020203" pitchFamily="34" charset="0"/>
            </a:endParaRPr>
          </a:p>
        </p:txBody>
      </p:sp>
      <p:grpSp>
        <p:nvGrpSpPr>
          <p:cNvPr id="16" name="Gruppo 15"/>
          <p:cNvGrpSpPr/>
          <p:nvPr/>
        </p:nvGrpSpPr>
        <p:grpSpPr>
          <a:xfrm>
            <a:off x="3012424" y="1429268"/>
            <a:ext cx="954546" cy="925200"/>
            <a:chOff x="2990003" y="3434400"/>
            <a:chExt cx="954546" cy="925200"/>
          </a:xfrm>
        </p:grpSpPr>
        <p:pic>
          <p:nvPicPr>
            <p:cNvPr id="17" name="Immagine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90003" y="3434400"/>
              <a:ext cx="479206" cy="925200"/>
            </a:xfrm>
            <a:prstGeom prst="rect">
              <a:avLst/>
            </a:prstGeom>
          </p:spPr>
        </p:pic>
        <p:pic>
          <p:nvPicPr>
            <p:cNvPr id="18" name="Immagin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584549" y="3870000"/>
              <a:ext cx="360000" cy="360000"/>
            </a:xfrm>
            <a:prstGeom prst="rect">
              <a:avLst/>
            </a:prstGeom>
          </p:spPr>
        </p:pic>
      </p:grpSp>
      <p:sp>
        <p:nvSpPr>
          <p:cNvPr id="19" name="TextBox 24"/>
          <p:cNvSpPr txBox="1"/>
          <p:nvPr/>
        </p:nvSpPr>
        <p:spPr>
          <a:xfrm>
            <a:off x="908020" y="2361668"/>
            <a:ext cx="2104404" cy="1052596"/>
          </a:xfrm>
          <a:prstGeom prst="rect">
            <a:avLst/>
          </a:prstGeom>
          <a:noFill/>
        </p:spPr>
        <p:txBody>
          <a:bodyPr wrap="square" lIns="0" rtlCol="0" anchor="t">
            <a:spAutoFit/>
          </a:bodyPr>
          <a:lstStyle/>
          <a:p>
            <a:pPr>
              <a:lnSpc>
                <a:spcPct val="120000"/>
              </a:lnSpc>
            </a:pPr>
            <a:r>
              <a:rPr lang="it-IT" sz="1600" b="1" dirty="0" err="1" smtClean="0">
                <a:latin typeface="Segoe UI" panose="020B0502040204020203" pitchFamily="34" charset="0"/>
                <a:cs typeface="Segoe UI" panose="020B0502040204020203" pitchFamily="34" charset="0"/>
              </a:rPr>
              <a:t>SierraSoft</a:t>
            </a:r>
            <a:r>
              <a:rPr lang="it-IT" sz="1600" b="1" dirty="0" smtClean="0">
                <a:latin typeface="Segoe UI" panose="020B0502040204020203" pitchFamily="34" charset="0"/>
                <a:cs typeface="Segoe UI" panose="020B0502040204020203" pitchFamily="34" charset="0"/>
              </a:rPr>
              <a:t> </a:t>
            </a:r>
            <a:r>
              <a:rPr lang="it-IT" sz="1600" b="1" dirty="0" err="1" smtClean="0">
                <a:latin typeface="Segoe UI" panose="020B0502040204020203" pitchFamily="34" charset="0"/>
                <a:cs typeface="Segoe UI" panose="020B0502040204020203" pitchFamily="34" charset="0"/>
              </a:rPr>
              <a:t>Survey</a:t>
            </a:r>
            <a:endParaRPr lang="it-IT" sz="1600" b="1" dirty="0">
              <a:latin typeface="Segoe UI" panose="020B0502040204020203" pitchFamily="34" charset="0"/>
              <a:cs typeface="Segoe UI" panose="020B0502040204020203" pitchFamily="34" charset="0"/>
            </a:endParaRPr>
          </a:p>
          <a:p>
            <a:pPr>
              <a:lnSpc>
                <a:spcPct val="120000"/>
              </a:lnSpc>
            </a:pPr>
            <a:r>
              <a:rPr lang="de-DE" sz="1200" dirty="0" smtClean="0"/>
              <a:t>BIM-Software für Berechnung und Ausgleichung von topographischen Messungen</a:t>
            </a:r>
            <a:endParaRPr lang="en-US" sz="1200" b="1" dirty="0">
              <a:latin typeface="Segoe UI" panose="020B0502040204020203" pitchFamily="34" charset="0"/>
              <a:cs typeface="Segoe UI" panose="020B0502040204020203" pitchFamily="34" charset="0"/>
            </a:endParaRPr>
          </a:p>
        </p:txBody>
      </p:sp>
      <p:grpSp>
        <p:nvGrpSpPr>
          <p:cNvPr id="20" name="Gruppo 19"/>
          <p:cNvGrpSpPr/>
          <p:nvPr/>
        </p:nvGrpSpPr>
        <p:grpSpPr>
          <a:xfrm>
            <a:off x="860251" y="1429268"/>
            <a:ext cx="954546" cy="925200"/>
            <a:chOff x="837830" y="3434400"/>
            <a:chExt cx="954546" cy="925200"/>
          </a:xfrm>
        </p:grpSpPr>
        <p:pic>
          <p:nvPicPr>
            <p:cNvPr id="21" name="Immagine 2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37830" y="3434400"/>
              <a:ext cx="571211" cy="925200"/>
            </a:xfrm>
            <a:prstGeom prst="rect">
              <a:avLst/>
            </a:prstGeom>
          </p:spPr>
        </p:pic>
        <p:pic>
          <p:nvPicPr>
            <p:cNvPr id="22" name="Immagine 2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32376" y="3870310"/>
              <a:ext cx="360000" cy="360000"/>
            </a:xfrm>
            <a:prstGeom prst="rect">
              <a:avLst/>
            </a:prstGeom>
          </p:spPr>
        </p:pic>
      </p:grpSp>
      <p:sp>
        <p:nvSpPr>
          <p:cNvPr id="23" name="TextBox 21"/>
          <p:cNvSpPr txBox="1"/>
          <p:nvPr/>
        </p:nvSpPr>
        <p:spPr>
          <a:xfrm>
            <a:off x="908021" y="4656098"/>
            <a:ext cx="1938449" cy="1126462"/>
          </a:xfrm>
          <a:prstGeom prst="rect">
            <a:avLst/>
          </a:prstGeom>
          <a:noFill/>
        </p:spPr>
        <p:txBody>
          <a:bodyPr wrap="square" lIns="0" rtlCol="0" anchor="t">
            <a:spAutoFit/>
          </a:bodyPr>
          <a:lstStyle/>
          <a:p>
            <a:pPr>
              <a:lnSpc>
                <a:spcPct val="120000"/>
              </a:lnSpc>
            </a:pPr>
            <a:r>
              <a:rPr lang="it-IT" sz="1600" b="1" smtClean="0">
                <a:latin typeface="Segoe UI" panose="020B0502040204020203" pitchFamily="34" charset="0"/>
                <a:cs typeface="Segoe UI" panose="020B0502040204020203" pitchFamily="34" charset="0"/>
              </a:rPr>
              <a:t>SierraSoft BIM Modeling</a:t>
            </a:r>
            <a:endParaRPr lang="it-IT" sz="1600" b="1" dirty="0" smtClean="0">
              <a:latin typeface="Segoe UI" panose="020B0502040204020203" pitchFamily="34" charset="0"/>
              <a:cs typeface="Segoe UI" panose="020B0502040204020203" pitchFamily="34" charset="0"/>
            </a:endParaRPr>
          </a:p>
          <a:p>
            <a:pPr>
              <a:lnSpc>
                <a:spcPct val="120000"/>
              </a:lnSpc>
            </a:pPr>
            <a:r>
              <a:rPr lang="it-IT" sz="1200" smtClean="0">
                <a:latin typeface="Segoe UI" panose="020B0502040204020203" pitchFamily="34" charset="0"/>
                <a:cs typeface="Segoe UI" panose="020B0502040204020203" pitchFamily="34" charset="0"/>
              </a:rPr>
              <a:t>Erweiterte Informationsmodellierung</a:t>
            </a:r>
            <a:endParaRPr lang="it-IT" sz="1200" dirty="0">
              <a:latin typeface="Segoe UI" panose="020B0502040204020203" pitchFamily="34" charset="0"/>
              <a:cs typeface="Segoe UI" panose="020B0502040204020203" pitchFamily="34" charset="0"/>
            </a:endParaRPr>
          </a:p>
        </p:txBody>
      </p:sp>
      <p:sp>
        <p:nvSpPr>
          <p:cNvPr id="24" name="TextBox 24"/>
          <p:cNvSpPr txBox="1"/>
          <p:nvPr/>
        </p:nvSpPr>
        <p:spPr>
          <a:xfrm>
            <a:off x="3014074" y="4656913"/>
            <a:ext cx="1936801" cy="1126462"/>
          </a:xfrm>
          <a:prstGeom prst="rect">
            <a:avLst/>
          </a:prstGeom>
          <a:noFill/>
        </p:spPr>
        <p:txBody>
          <a:bodyPr wrap="square" lIns="0" rtlCol="0" anchor="t">
            <a:spAutoFit/>
          </a:bodyPr>
          <a:lstStyle/>
          <a:p>
            <a:pPr>
              <a:lnSpc>
                <a:spcPct val="120000"/>
              </a:lnSpc>
            </a:pPr>
            <a:r>
              <a:rPr lang="it-IT" sz="1600" b="1" smtClean="0">
                <a:latin typeface="Segoe UI" panose="020B0502040204020203" pitchFamily="34" charset="0"/>
                <a:cs typeface="Segoe UI" panose="020B0502040204020203" pitchFamily="34" charset="0"/>
              </a:rPr>
              <a:t>SierraSoft BIM Exchange</a:t>
            </a:r>
            <a:endParaRPr lang="it-IT" sz="1600" b="1" dirty="0" smtClean="0">
              <a:latin typeface="Segoe UI" panose="020B0502040204020203" pitchFamily="34" charset="0"/>
              <a:cs typeface="Segoe UI" panose="020B0502040204020203" pitchFamily="34" charset="0"/>
            </a:endParaRPr>
          </a:p>
          <a:p>
            <a:pPr>
              <a:lnSpc>
                <a:spcPct val="120000"/>
              </a:lnSpc>
            </a:pPr>
            <a:r>
              <a:rPr lang="de-DE" sz="1200" smtClean="0">
                <a:latin typeface="Segoe UI" panose="020B0502040204020203" pitchFamily="34" charset="0"/>
                <a:cs typeface="Segoe UI" panose="020B0502040204020203" pitchFamily="34" charset="0"/>
              </a:rPr>
              <a:t>Interoperabilität in einem multidisziplinären Kontext</a:t>
            </a:r>
            <a:endParaRPr lang="it-IT" sz="1200" dirty="0">
              <a:latin typeface="Segoe UI" panose="020B0502040204020203" pitchFamily="34" charset="0"/>
              <a:cs typeface="Segoe UI" panose="020B0502040204020203" pitchFamily="34" charset="0"/>
            </a:endParaRPr>
          </a:p>
        </p:txBody>
      </p:sp>
      <p:sp>
        <p:nvSpPr>
          <p:cNvPr id="25" name="TextBox 25"/>
          <p:cNvSpPr txBox="1"/>
          <p:nvPr/>
        </p:nvSpPr>
        <p:spPr>
          <a:xfrm>
            <a:off x="5184986" y="4656913"/>
            <a:ext cx="1870292" cy="1126462"/>
          </a:xfrm>
          <a:prstGeom prst="rect">
            <a:avLst/>
          </a:prstGeom>
          <a:noFill/>
        </p:spPr>
        <p:txBody>
          <a:bodyPr wrap="square" lIns="0" rtlCol="0" anchor="t">
            <a:spAutoFit/>
          </a:bodyPr>
          <a:lstStyle/>
          <a:p>
            <a:pPr>
              <a:lnSpc>
                <a:spcPct val="120000"/>
              </a:lnSpc>
            </a:pPr>
            <a:r>
              <a:rPr lang="it-IT" sz="1600" b="1" smtClean="0">
                <a:latin typeface="Segoe UI" panose="020B0502040204020203" pitchFamily="34" charset="0"/>
                <a:cs typeface="Segoe UI" panose="020B0502040204020203" pitchFamily="34" charset="0"/>
              </a:rPr>
              <a:t>SierraSoft BIM Checking</a:t>
            </a:r>
            <a:endParaRPr lang="it-IT" sz="1600" b="1" dirty="0">
              <a:latin typeface="Segoe UI" panose="020B0502040204020203" pitchFamily="34" charset="0"/>
              <a:cs typeface="Segoe UI" panose="020B0502040204020203" pitchFamily="34" charset="0"/>
            </a:endParaRPr>
          </a:p>
          <a:p>
            <a:pPr>
              <a:lnSpc>
                <a:spcPct val="120000"/>
              </a:lnSpc>
            </a:pPr>
            <a:r>
              <a:rPr lang="de-DE" sz="1200" smtClean="0">
                <a:latin typeface="Segoe UI" panose="020B0502040204020203" pitchFamily="34" charset="0"/>
                <a:cs typeface="Segoe UI" panose="020B0502040204020203" pitchFamily="34" charset="0"/>
              </a:rPr>
              <a:t>Analyse und Kontrolle von Informationsmodellen</a:t>
            </a:r>
            <a:endParaRPr lang="it-IT" sz="1200" dirty="0">
              <a:latin typeface="Segoe UI" panose="020B0502040204020203" pitchFamily="34" charset="0"/>
              <a:cs typeface="Segoe UI" panose="020B0502040204020203" pitchFamily="34" charset="0"/>
            </a:endParaRPr>
          </a:p>
        </p:txBody>
      </p:sp>
      <p:pic>
        <p:nvPicPr>
          <p:cNvPr id="26" name="Immagine 2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09668" y="3966334"/>
            <a:ext cx="687600" cy="687600"/>
          </a:xfrm>
          <a:prstGeom prst="rect">
            <a:avLst/>
          </a:prstGeom>
        </p:spPr>
      </p:pic>
      <p:pic>
        <p:nvPicPr>
          <p:cNvPr id="27" name="Immagine 2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014074" y="3966335"/>
            <a:ext cx="685801" cy="685801"/>
          </a:xfrm>
          <a:prstGeom prst="rect">
            <a:avLst/>
          </a:prstGeom>
        </p:spPr>
      </p:pic>
      <p:pic>
        <p:nvPicPr>
          <p:cNvPr id="28" name="Immagine 27"/>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083316" y="3966335"/>
            <a:ext cx="687957" cy="687957"/>
          </a:xfrm>
          <a:prstGeom prst="rect">
            <a:avLst/>
          </a:prstGeom>
        </p:spPr>
      </p:pic>
      <p:sp>
        <p:nvSpPr>
          <p:cNvPr id="29" name="Rettangolo 28"/>
          <p:cNvSpPr/>
          <p:nvPr/>
        </p:nvSpPr>
        <p:spPr>
          <a:xfrm>
            <a:off x="908020" y="1052736"/>
            <a:ext cx="4048255" cy="2683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300" b="1" smtClean="0">
                <a:latin typeface="Segoe UI" panose="020B0502040204020203" pitchFamily="34" charset="0"/>
                <a:cs typeface="Segoe UI" panose="020B0502040204020203" pitchFamily="34" charset="0"/>
              </a:rPr>
              <a:t>Vermessung: As-Found, As-Built, As-Constructed</a:t>
            </a:r>
            <a:endParaRPr lang="it-IT" sz="1300" b="1" dirty="0">
              <a:latin typeface="Segoe UI" panose="020B0502040204020203" pitchFamily="34" charset="0"/>
              <a:cs typeface="Segoe UI" panose="020B0502040204020203" pitchFamily="34" charset="0"/>
            </a:endParaRPr>
          </a:p>
        </p:txBody>
      </p:sp>
      <p:sp>
        <p:nvSpPr>
          <p:cNvPr id="30" name="Rettangolo 29"/>
          <p:cNvSpPr/>
          <p:nvPr/>
        </p:nvSpPr>
        <p:spPr>
          <a:xfrm>
            <a:off x="5116829" y="1052736"/>
            <a:ext cx="6259392" cy="27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300" b="1" smtClean="0">
                <a:latin typeface="Segoe UI" panose="020B0502040204020203" pitchFamily="34" charset="0"/>
                <a:cs typeface="Segoe UI" panose="020B0502040204020203" pitchFamily="34" charset="0"/>
              </a:rPr>
              <a:t>Planung: As-Designed</a:t>
            </a:r>
            <a:endParaRPr lang="it-IT" sz="1300" b="1" dirty="0">
              <a:latin typeface="Segoe UI" panose="020B0502040204020203" pitchFamily="34" charset="0"/>
              <a:cs typeface="Segoe UI" panose="020B0502040204020203" pitchFamily="34" charset="0"/>
            </a:endParaRPr>
          </a:p>
        </p:txBody>
      </p:sp>
      <p:sp>
        <p:nvSpPr>
          <p:cNvPr id="31" name="Rettangolo 30"/>
          <p:cNvSpPr/>
          <p:nvPr/>
        </p:nvSpPr>
        <p:spPr>
          <a:xfrm>
            <a:off x="908020" y="3581929"/>
            <a:ext cx="6145609" cy="27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300" b="1" smtClean="0">
                <a:latin typeface="Segoe UI" panose="020B0502040204020203" pitchFamily="34" charset="0"/>
                <a:cs typeface="Segoe UI" panose="020B0502040204020203" pitchFamily="34" charset="0"/>
              </a:rPr>
              <a:t>SierraSoft BIM-Erweiterungen</a:t>
            </a:r>
            <a:endParaRPr lang="it-IT" sz="1300" b="1" dirty="0">
              <a:latin typeface="Segoe UI" panose="020B0502040204020203" pitchFamily="34" charset="0"/>
              <a:cs typeface="Segoe UI" panose="020B0502040204020203" pitchFamily="34" charset="0"/>
            </a:endParaRPr>
          </a:p>
        </p:txBody>
      </p:sp>
      <p:pic>
        <p:nvPicPr>
          <p:cNvPr id="32" name="Immagine 3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7278125" y="3966334"/>
            <a:ext cx="690923" cy="687600"/>
          </a:xfrm>
          <a:prstGeom prst="rect">
            <a:avLst/>
          </a:prstGeom>
        </p:spPr>
      </p:pic>
      <p:sp>
        <p:nvSpPr>
          <p:cNvPr id="33" name="Rettangolo 32"/>
          <p:cNvSpPr/>
          <p:nvPr/>
        </p:nvSpPr>
        <p:spPr>
          <a:xfrm>
            <a:off x="7278125" y="3581929"/>
            <a:ext cx="4075675" cy="27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300" b="1" smtClean="0">
                <a:latin typeface="Segoe UI" panose="020B0502040204020203" pitchFamily="34" charset="0"/>
                <a:cs typeface="Segoe UI" panose="020B0502040204020203" pitchFamily="34" charset="0"/>
              </a:rPr>
              <a:t>buildingSMART IFC</a:t>
            </a:r>
            <a:endParaRPr lang="it-IT" sz="1300" b="1" dirty="0">
              <a:latin typeface="Segoe UI" panose="020B0502040204020203" pitchFamily="34" charset="0"/>
              <a:cs typeface="Segoe UI" panose="020B0502040204020203" pitchFamily="34" charset="0"/>
            </a:endParaRPr>
          </a:p>
        </p:txBody>
      </p:sp>
      <p:sp>
        <p:nvSpPr>
          <p:cNvPr id="34" name="TextBox 25"/>
          <p:cNvSpPr txBox="1"/>
          <p:nvPr/>
        </p:nvSpPr>
        <p:spPr>
          <a:xfrm>
            <a:off x="8279779" y="3966334"/>
            <a:ext cx="3029934" cy="1902059"/>
          </a:xfrm>
          <a:prstGeom prst="rect">
            <a:avLst/>
          </a:prstGeom>
          <a:noFill/>
        </p:spPr>
        <p:txBody>
          <a:bodyPr wrap="square" lIns="0" rtlCol="0" anchor="t">
            <a:spAutoFit/>
          </a:bodyPr>
          <a:lstStyle/>
          <a:p>
            <a:pPr>
              <a:lnSpc>
                <a:spcPct val="120000"/>
              </a:lnSpc>
            </a:pPr>
            <a:r>
              <a:rPr lang="it-IT" sz="1400" b="1" dirty="0" err="1" smtClean="0">
                <a:latin typeface="Segoe UI" panose="020B0502040204020203" pitchFamily="34" charset="0"/>
                <a:cs typeface="Segoe UI" panose="020B0502040204020203" pitchFamily="34" charset="0"/>
              </a:rPr>
              <a:t>SierraSoft-Produkte</a:t>
            </a:r>
            <a:r>
              <a:rPr lang="it-IT" sz="1400" b="1" dirty="0" smtClean="0">
                <a:latin typeface="Segoe UI" panose="020B0502040204020203" pitchFamily="34" charset="0"/>
                <a:cs typeface="Segoe UI" panose="020B0502040204020203" pitchFamily="34" charset="0"/>
              </a:rPr>
              <a:t> </a:t>
            </a:r>
            <a:r>
              <a:rPr lang="it-IT" sz="1400" b="1" dirty="0" err="1" smtClean="0">
                <a:latin typeface="Segoe UI" panose="020B0502040204020203" pitchFamily="34" charset="0"/>
                <a:cs typeface="Segoe UI" panose="020B0502040204020203" pitchFamily="34" charset="0"/>
              </a:rPr>
              <a:t>unterstützen</a:t>
            </a:r>
            <a:r>
              <a:rPr lang="it-IT" sz="1400" b="1" dirty="0" smtClean="0">
                <a:latin typeface="Segoe UI" panose="020B0502040204020203" pitchFamily="34" charset="0"/>
                <a:cs typeface="Segoe UI" panose="020B0502040204020203" pitchFamily="34" charset="0"/>
              </a:rPr>
              <a:t>:</a:t>
            </a:r>
          </a:p>
          <a:p>
            <a:pPr>
              <a:lnSpc>
                <a:spcPct val="120000"/>
              </a:lnSpc>
            </a:pPr>
            <a:r>
              <a:rPr lang="it-IT" sz="1400" b="1" dirty="0" smtClean="0">
                <a:latin typeface="Segoe UI" panose="020B0502040204020203" pitchFamily="34" charset="0"/>
                <a:cs typeface="Segoe UI" panose="020B0502040204020203" pitchFamily="34" charset="0"/>
              </a:rPr>
              <a:t>IFC 2x3: </a:t>
            </a:r>
            <a:r>
              <a:rPr lang="it-IT" sz="1400" dirty="0" err="1" smtClean="0">
                <a:latin typeface="Segoe UI" panose="020B0502040204020203" pitchFamily="34" charset="0"/>
                <a:cs typeface="Segoe UI" panose="020B0502040204020203" pitchFamily="34" charset="0"/>
              </a:rPr>
              <a:t>Bereich</a:t>
            </a:r>
            <a:r>
              <a:rPr lang="it-IT" sz="1400" dirty="0" smtClean="0">
                <a:latin typeface="Segoe UI" panose="020B0502040204020203" pitchFamily="34" charset="0"/>
                <a:cs typeface="Segoe UI" panose="020B0502040204020203" pitchFamily="34" charset="0"/>
              </a:rPr>
              <a:t> </a:t>
            </a:r>
            <a:r>
              <a:rPr lang="it-IT" sz="1400" dirty="0" err="1" smtClean="0">
                <a:latin typeface="Segoe UI" panose="020B0502040204020203" pitchFamily="34" charset="0"/>
                <a:cs typeface="Segoe UI" panose="020B0502040204020203" pitchFamily="34" charset="0"/>
              </a:rPr>
              <a:t>Gebäude</a:t>
            </a:r>
            <a:endParaRPr lang="it-IT" sz="1400" dirty="0" smtClean="0">
              <a:latin typeface="Segoe UI" panose="020B0502040204020203" pitchFamily="34" charset="0"/>
              <a:cs typeface="Segoe UI" panose="020B0502040204020203" pitchFamily="34" charset="0"/>
            </a:endParaRPr>
          </a:p>
          <a:p>
            <a:pPr>
              <a:lnSpc>
                <a:spcPct val="120000"/>
              </a:lnSpc>
            </a:pPr>
            <a:r>
              <a:rPr lang="de-DE" sz="1400" b="1" dirty="0" smtClean="0">
                <a:latin typeface="Segoe UI" panose="020B0502040204020203" pitchFamily="34" charset="0"/>
                <a:cs typeface="Segoe UI" panose="020B0502040204020203" pitchFamily="34" charset="0"/>
              </a:rPr>
              <a:t>IFC 4x1: </a:t>
            </a:r>
            <a:r>
              <a:rPr lang="de-DE" sz="1400" dirty="0" smtClean="0">
                <a:latin typeface="Segoe UI" panose="020B0502040204020203" pitchFamily="34" charset="0"/>
                <a:cs typeface="Segoe UI" panose="020B0502040204020203" pitchFamily="34" charset="0"/>
              </a:rPr>
              <a:t>Infrastruktur, Trassierung und optimierte Geometrien</a:t>
            </a:r>
            <a:endParaRPr lang="it-IT" sz="1400" dirty="0">
              <a:latin typeface="Segoe UI" panose="020B0502040204020203" pitchFamily="34" charset="0"/>
              <a:cs typeface="Segoe UI" panose="020B0502040204020203" pitchFamily="34" charset="0"/>
            </a:endParaRPr>
          </a:p>
          <a:p>
            <a:pPr>
              <a:lnSpc>
                <a:spcPct val="120000"/>
              </a:lnSpc>
            </a:pPr>
            <a:r>
              <a:rPr lang="de-DE" sz="1400" b="1" dirty="0" smtClean="0">
                <a:latin typeface="Segoe UI" panose="020B0502040204020203" pitchFamily="34" charset="0"/>
                <a:cs typeface="Segoe UI" panose="020B0502040204020203" pitchFamily="34" charset="0"/>
              </a:rPr>
              <a:t>IFC 4x3: </a:t>
            </a:r>
            <a:r>
              <a:rPr lang="de-DE" sz="1400" dirty="0" smtClean="0">
                <a:latin typeface="Segoe UI" panose="020B0502040204020203" pitchFamily="34" charset="0"/>
                <a:cs typeface="Segoe UI" panose="020B0502040204020203" pitchFamily="34" charset="0"/>
              </a:rPr>
              <a:t>Infrastrukturbereich, neue Trassierungselemente, Infrastrukturelemente</a:t>
            </a:r>
            <a:endParaRPr lang="it-IT" sz="1400" dirty="0">
              <a:latin typeface="Segoe UI" panose="020B0502040204020203" pitchFamily="34" charset="0"/>
              <a:cs typeface="Segoe UI" panose="020B0502040204020203" pitchFamily="34" charset="0"/>
            </a:endParaRPr>
          </a:p>
        </p:txBody>
      </p:sp>
      <p:sp>
        <p:nvSpPr>
          <p:cNvPr id="36" name="Ovale 35"/>
          <p:cNvSpPr/>
          <p:nvPr/>
        </p:nvSpPr>
        <p:spPr>
          <a:xfrm>
            <a:off x="6062344" y="6102000"/>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5" name="Segnaposto piè di pagina 34"/>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38" name="Segnaposto numero diapositiva 37"/>
          <p:cNvSpPr>
            <a:spLocks noGrp="1"/>
          </p:cNvSpPr>
          <p:nvPr>
            <p:ph type="sldNum" sz="quarter" idx="4"/>
          </p:nvPr>
        </p:nvSpPr>
        <p:spPr/>
        <p:txBody>
          <a:bodyPr/>
          <a:lstStyle/>
          <a:p>
            <a:r>
              <a:rPr lang="it-IT" smtClean="0"/>
              <a:t>55</a:t>
            </a:r>
            <a:endParaRPr lang="it-IT" dirty="0"/>
          </a:p>
        </p:txBody>
      </p:sp>
      <p:sp>
        <p:nvSpPr>
          <p:cNvPr id="39" name="Triangolo rettangolo 38"/>
          <p:cNvSpPr/>
          <p:nvPr/>
        </p:nvSpPr>
        <p:spPr>
          <a:xfrm rot="10800000">
            <a:off x="11836489" y="0"/>
            <a:ext cx="360000" cy="360000"/>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spTree>
    <p:extLst>
      <p:ext uri="{BB962C8B-B14F-4D97-AF65-F5344CB8AC3E}">
        <p14:creationId xmlns:p14="http://schemas.microsoft.com/office/powerpoint/2010/main" val="9214347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fade">
                                      <p:cBhvr>
                                        <p:cTn id="24" dur="500"/>
                                        <p:tgtEl>
                                          <p:spTgt spid="30"/>
                                        </p:tgtEl>
                                      </p:cBhvr>
                                    </p:animEffect>
                                  </p:childTnLst>
                                </p:cTn>
                              </p:par>
                              <p:par>
                                <p:cTn id="25" presetID="10"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par>
                                <p:cTn id="37" presetID="10" presetClass="entr" presetSubtype="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
                                        <p:tgtEl>
                                          <p:spTgt spid="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par>
                                <p:cTn id="48" presetID="10" presetClass="entr" presetSubtype="0" fill="hold" nodeType="with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500"/>
                                        <p:tgtEl>
                                          <p:spTgt spid="2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par>
                                <p:cTn id="54" presetID="10" presetClass="entr" presetSubtype="0" fill="hold" nodeType="with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childTnLst>
                                </p:cTn>
                              </p:par>
                              <p:par>
                                <p:cTn id="60" presetID="10" presetClass="entr" presetSubtype="0" fill="hold" nodeType="with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fade">
                                      <p:cBhvr>
                                        <p:cTn id="65" dur="500"/>
                                        <p:tgtEl>
                                          <p:spTgt spid="25"/>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fade">
                                      <p:cBhvr>
                                        <p:cTn id="70" dur="500"/>
                                        <p:tgtEl>
                                          <p:spTgt spid="33"/>
                                        </p:tgtEl>
                                      </p:cBhvr>
                                    </p:animEffect>
                                  </p:childTnLst>
                                </p:cTn>
                              </p:par>
                              <p:par>
                                <p:cTn id="71" presetID="10" presetClass="entr" presetSubtype="0"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500"/>
                                        <p:tgtEl>
                                          <p:spTgt spid="32"/>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fade">
                                      <p:cBhvr>
                                        <p:cTn id="76" dur="500"/>
                                        <p:tgtEl>
                                          <p:spTgt spid="34"/>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fade">
                                      <p:cBhvr>
                                        <p:cTn id="7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15" grpId="0"/>
      <p:bldP spid="19" grpId="0"/>
      <p:bldP spid="23" grpId="0"/>
      <p:bldP spid="24" grpId="0"/>
      <p:bldP spid="25" grpId="0"/>
      <p:bldP spid="29" grpId="0" animBg="1"/>
      <p:bldP spid="30" grpId="0" animBg="1"/>
      <p:bldP spid="31" grpId="0" animBg="1"/>
      <p:bldP spid="33" grpId="0" animBg="1"/>
      <p:bldP spid="34" grpId="0"/>
      <p:bldP spid="3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contenuto 4"/>
          <p:cNvSpPr>
            <a:spLocks noGrp="1"/>
          </p:cNvSpPr>
          <p:nvPr>
            <p:ph idx="1"/>
          </p:nvPr>
        </p:nvSpPr>
        <p:spPr>
          <a:xfrm>
            <a:off x="550862" y="1224000"/>
            <a:ext cx="11090275" cy="4806748"/>
          </a:xfrm>
        </p:spPr>
        <p:txBody>
          <a:bodyPr/>
          <a:lstStyle/>
          <a:p>
            <a:pPr marL="342900" indent="-342900">
              <a:buFont typeface="Arial" panose="020B0604020202020204" pitchFamily="34" charset="0"/>
              <a:buChar char="•"/>
            </a:pPr>
            <a:r>
              <a:rPr lang="de-DE" smtClean="0"/>
              <a:t>Die BIM-Methodik verbessert die Qualität der Planung.</a:t>
            </a:r>
            <a:endParaRPr lang="it-IT" dirty="0" smtClean="0"/>
          </a:p>
          <a:p>
            <a:pPr marL="342900" indent="-342900">
              <a:buFont typeface="Arial" panose="020B0604020202020204" pitchFamily="34" charset="0"/>
              <a:buChar char="•"/>
            </a:pPr>
            <a:endParaRPr lang="it-IT" dirty="0" smtClean="0"/>
          </a:p>
          <a:p>
            <a:pPr marL="342900" indent="-342900">
              <a:buFont typeface="Arial" panose="020B0604020202020204" pitchFamily="34" charset="0"/>
              <a:buChar char="•"/>
            </a:pPr>
            <a:r>
              <a:rPr lang="de-DE" smtClean="0"/>
              <a:t>Die herkömmliche Planung reicht nicht aus, um Informationen für die Erstellung hochwertiger Informationsmodelle zu erzeugen.</a:t>
            </a:r>
            <a:endParaRPr lang="it-IT" dirty="0" smtClean="0"/>
          </a:p>
          <a:p>
            <a:pPr marL="342900" indent="-342900">
              <a:buFont typeface="Arial" panose="020B0604020202020204" pitchFamily="34" charset="0"/>
              <a:buChar char="•"/>
            </a:pPr>
            <a:endParaRPr lang="it-IT" dirty="0"/>
          </a:p>
          <a:p>
            <a:pPr marL="342900" indent="-342900">
              <a:buFont typeface="Arial" panose="020B0604020202020204" pitchFamily="34" charset="0"/>
              <a:buChar char="•"/>
            </a:pPr>
            <a:r>
              <a:rPr lang="de-DE" smtClean="0"/>
              <a:t>Die Vorteile der BIM-Methode für die Planung von Straßen ergeben sich, wenn:</a:t>
            </a:r>
            <a:endParaRPr lang="it-IT" dirty="0" smtClean="0"/>
          </a:p>
          <a:p>
            <a:pPr marL="1200150" lvl="1" indent="-457200">
              <a:buFont typeface="Wingdings" panose="05000000000000000000" pitchFamily="2" charset="2"/>
              <a:buChar char="§"/>
            </a:pPr>
            <a:r>
              <a:rPr lang="de-DE" sz="2200" smtClean="0"/>
              <a:t>Planung, Modellierung, Elementeigenschaften und IFC-Zuweisungen in einer Software integriert sind.</a:t>
            </a:r>
            <a:endParaRPr lang="it-IT" sz="2200" dirty="0" smtClean="0"/>
          </a:p>
          <a:p>
            <a:pPr marL="1200150" lvl="1" indent="-457200">
              <a:buFont typeface="Wingdings" panose="05000000000000000000" pitchFamily="2" charset="2"/>
              <a:buChar char="§"/>
            </a:pPr>
            <a:r>
              <a:rPr lang="de-DE" sz="2200" smtClean="0"/>
              <a:t>Informationsaustausch, Zusammenführung von Modellen, Informationsanalyse und Verifizierung sind Teil der Planung.</a:t>
            </a:r>
            <a:endParaRPr lang="it-IT" sz="2200" b="1" dirty="0" smtClean="0">
              <a:solidFill>
                <a:srgbClr val="FF0000"/>
              </a:solidFill>
            </a:endParaRPr>
          </a:p>
        </p:txBody>
      </p:sp>
      <p:sp>
        <p:nvSpPr>
          <p:cNvPr id="2" name="Segnaposto testo 1"/>
          <p:cNvSpPr>
            <a:spLocks noGrp="1"/>
          </p:cNvSpPr>
          <p:nvPr>
            <p:ph type="body" sz="quarter" idx="10"/>
          </p:nvPr>
        </p:nvSpPr>
        <p:spPr>
          <a:xfrm>
            <a:off x="550863" y="259200"/>
            <a:ext cx="11090275" cy="584775"/>
          </a:xfrm>
        </p:spPr>
        <p:txBody>
          <a:bodyPr/>
          <a:lstStyle/>
          <a:p>
            <a:r>
              <a:rPr lang="it-IT" smtClean="0"/>
              <a:t>Schlussfolgerungen</a:t>
            </a:r>
            <a:endParaRPr lang="it-IT" dirty="0"/>
          </a:p>
        </p:txBody>
      </p:sp>
      <p:sp>
        <p:nvSpPr>
          <p:cNvPr id="3" name="Segnaposto piè di pagina 2"/>
          <p:cNvSpPr>
            <a:spLocks noGrp="1"/>
          </p:cNvSpPr>
          <p:nvPr>
            <p:ph type="ftr" sz="quarter" idx="3"/>
          </p:nvPr>
        </p:nvSpPr>
        <p:spPr/>
        <p:txBody>
          <a:bodyPr/>
          <a:lstStyle/>
          <a:p>
            <a:r>
              <a:rPr lang="de-DE" smtClean="0"/>
              <a:t>Informationsmodellierung von Straßen und Schienenwegen in IFC 4.3</a:t>
            </a:r>
            <a:endParaRPr lang="it-IT" dirty="0"/>
          </a:p>
        </p:txBody>
      </p:sp>
      <p:sp>
        <p:nvSpPr>
          <p:cNvPr id="7" name="Ovale 6"/>
          <p:cNvSpPr/>
          <p:nvPr/>
        </p:nvSpPr>
        <p:spPr>
          <a:xfrm>
            <a:off x="6062344" y="6102000"/>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6" name="Segnaposto numero diapositiva 5"/>
          <p:cNvSpPr>
            <a:spLocks noGrp="1"/>
          </p:cNvSpPr>
          <p:nvPr>
            <p:ph type="sldNum" sz="quarter" idx="4"/>
          </p:nvPr>
        </p:nvSpPr>
        <p:spPr/>
        <p:txBody>
          <a:bodyPr/>
          <a:lstStyle/>
          <a:p>
            <a:r>
              <a:rPr lang="it-IT" smtClean="0"/>
              <a:t>56</a:t>
            </a:r>
            <a:endParaRPr lang="it-IT" dirty="0"/>
          </a:p>
        </p:txBody>
      </p:sp>
    </p:spTree>
    <p:extLst>
      <p:ext uri="{BB962C8B-B14F-4D97-AF65-F5344CB8AC3E}">
        <p14:creationId xmlns:p14="http://schemas.microsoft.com/office/powerpoint/2010/main" val="786279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fade">
                                      <p:cBhvr>
                                        <p:cTn id="22" dur="500"/>
                                        <p:tgtEl>
                                          <p:spTgt spid="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animEffect transition="in" filter="fade">
                                      <p:cBhvr>
                                        <p:cTn id="27" dur="500"/>
                                        <p:tgtEl>
                                          <p:spTgt spid="5">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testo 5"/>
          <p:cNvSpPr>
            <a:spLocks noGrp="1"/>
          </p:cNvSpPr>
          <p:nvPr>
            <p:ph type="body" sz="quarter" idx="10"/>
          </p:nvPr>
        </p:nvSpPr>
        <p:spPr/>
        <p:txBody>
          <a:bodyPr/>
          <a:lstStyle/>
          <a:p>
            <a:r>
              <a:rPr lang="de-DE" smtClean="0"/>
              <a:t>Vielen Dank für Ihre Aufmerksamkeit</a:t>
            </a:r>
            <a:endParaRPr lang="it-IT" dirty="0"/>
          </a:p>
        </p:txBody>
      </p:sp>
      <p:sp>
        <p:nvSpPr>
          <p:cNvPr id="7" name="Segnaposto testo 6"/>
          <p:cNvSpPr>
            <a:spLocks noGrp="1"/>
          </p:cNvSpPr>
          <p:nvPr>
            <p:ph type="body" sz="quarter" idx="11"/>
          </p:nvPr>
        </p:nvSpPr>
        <p:spPr>
          <a:xfrm>
            <a:off x="839416" y="4221088"/>
            <a:ext cx="10513168" cy="1538883"/>
          </a:xfrm>
        </p:spPr>
        <p:txBody>
          <a:bodyPr/>
          <a:lstStyle/>
          <a:p>
            <a:r>
              <a:rPr lang="it-IT" sz="2800" smtClean="0"/>
              <a:t>weitere</a:t>
            </a:r>
            <a:r>
              <a:rPr lang="it-IT" sz="2800" dirty="0" smtClean="0"/>
              <a:t> </a:t>
            </a:r>
            <a:r>
              <a:rPr lang="it-IT" sz="2800" dirty="0" err="1" smtClean="0"/>
              <a:t>Informationen</a:t>
            </a:r>
            <a:endParaRPr lang="it-IT" sz="2800" dirty="0" smtClean="0"/>
          </a:p>
          <a:p>
            <a:r>
              <a:rPr lang="it-IT" sz="2800" dirty="0" err="1" smtClean="0"/>
              <a:t>SierraSoft</a:t>
            </a:r>
            <a:r>
              <a:rPr lang="it-IT" sz="2800" dirty="0" smtClean="0"/>
              <a:t> </a:t>
            </a:r>
            <a:r>
              <a:rPr lang="it-IT" sz="2800" dirty="0" err="1" smtClean="0"/>
              <a:t>Srl</a:t>
            </a:r>
            <a:r>
              <a:rPr lang="it-IT" sz="2800" dirty="0" smtClean="0"/>
              <a:t> - Stand 209</a:t>
            </a:r>
            <a:endParaRPr lang="it-IT" sz="2800" dirty="0" smtClean="0">
              <a:solidFill>
                <a:srgbClr val="FF0000"/>
              </a:solidFill>
            </a:endParaRPr>
          </a:p>
          <a:p>
            <a:r>
              <a:rPr lang="it-IT" sz="2800" dirty="0" smtClean="0"/>
              <a:t>http://www.sierrasoft.com</a:t>
            </a:r>
            <a:endParaRPr lang="it-IT" sz="2800" dirty="0"/>
          </a:p>
        </p:txBody>
      </p:sp>
      <p:sp>
        <p:nvSpPr>
          <p:cNvPr id="4" name="Ovale 3"/>
          <p:cNvSpPr/>
          <p:nvPr/>
        </p:nvSpPr>
        <p:spPr>
          <a:xfrm>
            <a:off x="6062344" y="6103166"/>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944530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e">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lIns="0" rtlCol="0">
        <a:spAutoFit/>
      </a:bodyPr>
      <a:lstStyle>
        <a:defPPr>
          <a:lnSpc>
            <a:spcPct val="120000"/>
          </a:lnSpc>
          <a:defRPr sz="2800" dirty="0" err="1" smtClean="0">
            <a:latin typeface="Segoe UI Light" panose="020B0502040204020203" pitchFamily="34" charset="0"/>
            <a:cs typeface="Segoe UI Light" panose="020B0502040204020203" pitchFamily="34" charset="0"/>
          </a:defRPr>
        </a:defPPr>
      </a:lstStyle>
    </a:txDef>
  </a:objectDefaults>
  <a:extraClrSchemeLst/>
</a:theme>
</file>

<file path=ppt/theme/theme2.xml><?xml version="1.0" encoding="utf-8"?>
<a:theme xmlns:a="http://schemas.openxmlformats.org/drawingml/2006/main" name="IBIMI SAIE">
  <a:themeElements>
    <a:clrScheme name="Tema di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i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AssoBIM SAI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15674</TotalTime>
  <Words>1526</Words>
  <Application>Microsoft Office PowerPoint</Application>
  <PresentationFormat>Widescreen</PresentationFormat>
  <Paragraphs>366</Paragraphs>
  <Slides>57</Slides>
  <Notes>57</Notes>
  <HiddenSlides>0</HiddenSlides>
  <MMClips>0</MMClips>
  <ScaleCrop>false</ScaleCrop>
  <HeadingPairs>
    <vt:vector size="6" baseType="variant">
      <vt:variant>
        <vt:lpstr>Caratteri utilizzati</vt:lpstr>
      </vt:variant>
      <vt:variant>
        <vt:i4>8</vt:i4>
      </vt:variant>
      <vt:variant>
        <vt:lpstr>Tema</vt:lpstr>
      </vt:variant>
      <vt:variant>
        <vt:i4>3</vt:i4>
      </vt:variant>
      <vt:variant>
        <vt:lpstr>Titoli diapositive</vt:lpstr>
      </vt:variant>
      <vt:variant>
        <vt:i4>57</vt:i4>
      </vt:variant>
    </vt:vector>
  </HeadingPairs>
  <TitlesOfParts>
    <vt:vector size="68" baseType="lpstr">
      <vt:lpstr>Arial</vt:lpstr>
      <vt:lpstr>Calibri</vt:lpstr>
      <vt:lpstr>Calibri Light</vt:lpstr>
      <vt:lpstr>Segoe UI</vt:lpstr>
      <vt:lpstr>Segoe UI Light</vt:lpstr>
      <vt:lpstr>Segoe UI Semibold</vt:lpstr>
      <vt:lpstr>Segoe UI Symbol</vt:lpstr>
      <vt:lpstr>Wingdings</vt:lpstr>
      <vt:lpstr>Background</vt:lpstr>
      <vt:lpstr>IBIMI SAIE</vt:lpstr>
      <vt:lpstr>AssoBIM SAIE</vt:lpstr>
      <vt:lpstr>Presentazione standard di PowerPoint</vt:lpstr>
      <vt:lpstr>Roland Schneider</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wadmin</dc:creator>
  <cp:lastModifiedBy>Mauro Coletto</cp:lastModifiedBy>
  <cp:revision>1380</cp:revision>
  <cp:lastPrinted>2022-11-08T11:23:43Z</cp:lastPrinted>
  <dcterms:created xsi:type="dcterms:W3CDTF">2010-07-14T09:48:31Z</dcterms:created>
  <dcterms:modified xsi:type="dcterms:W3CDTF">2022-11-13T18:14:51Z</dcterms:modified>
</cp:coreProperties>
</file>