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9" r:id="rId1"/>
  </p:sldMasterIdLst>
  <p:notesMasterIdLst>
    <p:notesMasterId r:id="rId100"/>
  </p:notesMasterIdLst>
  <p:handoutMasterIdLst>
    <p:handoutMasterId r:id="rId101"/>
  </p:handoutMasterIdLst>
  <p:sldIdLst>
    <p:sldId id="882" r:id="rId2"/>
    <p:sldId id="886" r:id="rId3"/>
    <p:sldId id="925" r:id="rId4"/>
    <p:sldId id="927" r:id="rId5"/>
    <p:sldId id="885" r:id="rId6"/>
    <p:sldId id="913" r:id="rId7"/>
    <p:sldId id="908" r:id="rId8"/>
    <p:sldId id="876" r:id="rId9"/>
    <p:sldId id="910" r:id="rId10"/>
    <p:sldId id="1010" r:id="rId11"/>
    <p:sldId id="922" r:id="rId12"/>
    <p:sldId id="911" r:id="rId13"/>
    <p:sldId id="921" r:id="rId14"/>
    <p:sldId id="928" r:id="rId15"/>
    <p:sldId id="912" r:id="rId16"/>
    <p:sldId id="890" r:id="rId17"/>
    <p:sldId id="936" r:id="rId18"/>
    <p:sldId id="937" r:id="rId19"/>
    <p:sldId id="938" r:id="rId20"/>
    <p:sldId id="939" r:id="rId21"/>
    <p:sldId id="940" r:id="rId22"/>
    <p:sldId id="941" r:id="rId23"/>
    <p:sldId id="942" r:id="rId24"/>
    <p:sldId id="943" r:id="rId25"/>
    <p:sldId id="944" r:id="rId26"/>
    <p:sldId id="945" r:id="rId27"/>
    <p:sldId id="946" r:id="rId28"/>
    <p:sldId id="931" r:id="rId29"/>
    <p:sldId id="947" r:id="rId30"/>
    <p:sldId id="948" r:id="rId31"/>
    <p:sldId id="949" r:id="rId32"/>
    <p:sldId id="950" r:id="rId33"/>
    <p:sldId id="951" r:id="rId34"/>
    <p:sldId id="952" r:id="rId35"/>
    <p:sldId id="953" r:id="rId36"/>
    <p:sldId id="954" r:id="rId37"/>
    <p:sldId id="955" r:id="rId38"/>
    <p:sldId id="956" r:id="rId39"/>
    <p:sldId id="957" r:id="rId40"/>
    <p:sldId id="958" r:id="rId41"/>
    <p:sldId id="959" r:id="rId42"/>
    <p:sldId id="960" r:id="rId43"/>
    <p:sldId id="929" r:id="rId44"/>
    <p:sldId id="961" r:id="rId45"/>
    <p:sldId id="962" r:id="rId46"/>
    <p:sldId id="963" r:id="rId47"/>
    <p:sldId id="964" r:id="rId48"/>
    <p:sldId id="965" r:id="rId49"/>
    <p:sldId id="966" r:id="rId50"/>
    <p:sldId id="967" r:id="rId51"/>
    <p:sldId id="968" r:id="rId52"/>
    <p:sldId id="969" r:id="rId53"/>
    <p:sldId id="970" r:id="rId54"/>
    <p:sldId id="971" r:id="rId55"/>
    <p:sldId id="972" r:id="rId56"/>
    <p:sldId id="973" r:id="rId57"/>
    <p:sldId id="974" r:id="rId58"/>
    <p:sldId id="975" r:id="rId59"/>
    <p:sldId id="976" r:id="rId60"/>
    <p:sldId id="977" r:id="rId61"/>
    <p:sldId id="978" r:id="rId62"/>
    <p:sldId id="979" r:id="rId63"/>
    <p:sldId id="980" r:id="rId64"/>
    <p:sldId id="981" r:id="rId65"/>
    <p:sldId id="982" r:id="rId66"/>
    <p:sldId id="932" r:id="rId67"/>
    <p:sldId id="983" r:id="rId68"/>
    <p:sldId id="984" r:id="rId69"/>
    <p:sldId id="985" r:id="rId70"/>
    <p:sldId id="986" r:id="rId71"/>
    <p:sldId id="987" r:id="rId72"/>
    <p:sldId id="988" r:id="rId73"/>
    <p:sldId id="989" r:id="rId74"/>
    <p:sldId id="990" r:id="rId75"/>
    <p:sldId id="991" r:id="rId76"/>
    <p:sldId id="992" r:id="rId77"/>
    <p:sldId id="993" r:id="rId78"/>
    <p:sldId id="994" r:id="rId79"/>
    <p:sldId id="995" r:id="rId80"/>
    <p:sldId id="996" r:id="rId81"/>
    <p:sldId id="997" r:id="rId82"/>
    <p:sldId id="998" r:id="rId83"/>
    <p:sldId id="999" r:id="rId84"/>
    <p:sldId id="1000" r:id="rId85"/>
    <p:sldId id="1001" r:id="rId86"/>
    <p:sldId id="1002" r:id="rId87"/>
    <p:sldId id="1003" r:id="rId88"/>
    <p:sldId id="1004" r:id="rId89"/>
    <p:sldId id="1005" r:id="rId90"/>
    <p:sldId id="1006" r:id="rId91"/>
    <p:sldId id="1007" r:id="rId92"/>
    <p:sldId id="1008" r:id="rId93"/>
    <p:sldId id="1009" r:id="rId94"/>
    <p:sldId id="933" r:id="rId95"/>
    <p:sldId id="934" r:id="rId96"/>
    <p:sldId id="935" r:id="rId97"/>
    <p:sldId id="903" r:id="rId98"/>
    <p:sldId id="902" r:id="rId99"/>
  </p:sldIdLst>
  <p:sldSz cx="12192000" cy="6858000"/>
  <p:notesSz cx="6800850" cy="993298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1752" userDrawn="1">
          <p15:clr>
            <a:srgbClr val="A4A3A4"/>
          </p15:clr>
        </p15:guide>
        <p15:guide id="4" orient="horz" pos="2160" userDrawn="1">
          <p15:clr>
            <a:srgbClr val="A4A3A4"/>
          </p15:clr>
        </p15:guide>
        <p15:guide id="5" orient="horz" pos="17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EBC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ile medio 2 - Color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AF606853-7671-496A-8E4F-DF71F8EC918B}" styleName="Stile scuro 1 - Colore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ile 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ile scuro 2 - Colore 5/Color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9" autoAdjust="0"/>
    <p:restoredTop sz="96305" autoAdjust="0"/>
  </p:normalViewPr>
  <p:slideViewPr>
    <p:cSldViewPr>
      <p:cViewPr varScale="1">
        <p:scale>
          <a:sx n="103" d="100"/>
          <a:sy n="103" d="100"/>
        </p:scale>
        <p:origin x="132" y="438"/>
      </p:cViewPr>
      <p:guideLst>
        <p:guide pos="3840"/>
        <p:guide orient="horz" pos="1752"/>
        <p:guide orient="horz" pos="2160"/>
        <p:guide orient="horz" pos="1706"/>
      </p:guideLst>
    </p:cSldViewPr>
  </p:slideViewPr>
  <p:outlineViewPr>
    <p:cViewPr>
      <p:scale>
        <a:sx n="33" d="100"/>
        <a:sy n="33" d="100"/>
      </p:scale>
      <p:origin x="0" y="-499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14" d="100"/>
        <a:sy n="114" d="100"/>
      </p:scale>
      <p:origin x="0" y="-1248"/>
    </p:cViewPr>
  </p:sorterViewPr>
  <p:notesViewPr>
    <p:cSldViewPr showGuides="1">
      <p:cViewPr varScale="1">
        <p:scale>
          <a:sx n="76" d="100"/>
          <a:sy n="76" d="100"/>
        </p:scale>
        <p:origin x="244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notesMaster" Target="notesMasters/notesMaster1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7A9385-D80B-4B13-9045-34B9A92ADD43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904C7363-3FF2-4E76-AA4E-A13E3E024F2C}">
      <dgm:prSet phldrT="[Testo]"/>
      <dgm:spPr/>
      <dgm:t>
        <a:bodyPr/>
        <a:lstStyle/>
        <a:p>
          <a:endParaRPr lang="it-IT" dirty="0"/>
        </a:p>
      </dgm:t>
    </dgm:pt>
    <dgm:pt modelId="{294D03AC-AF76-46A8-8256-FECF2A3425E4}" type="parTrans" cxnId="{A2B3967F-1D8B-487E-9643-4750B5E37D04}">
      <dgm:prSet/>
      <dgm:spPr/>
      <dgm:t>
        <a:bodyPr/>
        <a:lstStyle/>
        <a:p>
          <a:endParaRPr lang="it-IT"/>
        </a:p>
      </dgm:t>
    </dgm:pt>
    <dgm:pt modelId="{490878D0-A3D7-4B40-9415-6F8766AF422F}" type="sibTrans" cxnId="{A2B3967F-1D8B-487E-9643-4750B5E37D04}">
      <dgm:prSet/>
      <dgm:spPr/>
      <dgm:t>
        <a:bodyPr/>
        <a:lstStyle/>
        <a:p>
          <a:endParaRPr lang="it-IT"/>
        </a:p>
      </dgm:t>
    </dgm:pt>
    <dgm:pt modelId="{F33D17A5-35FA-47A0-BCF7-1B3B7A25C41D}">
      <dgm:prSet phldrT="[Testo]"/>
      <dgm:spPr/>
      <dgm:t>
        <a:bodyPr/>
        <a:lstStyle/>
        <a:p>
          <a:endParaRPr lang="it-IT" dirty="0"/>
        </a:p>
      </dgm:t>
    </dgm:pt>
    <dgm:pt modelId="{241B38A7-E7DC-4A67-8046-F3231F839371}" type="parTrans" cxnId="{74C26096-F3BF-44CD-A78D-0B619DDBC025}">
      <dgm:prSet/>
      <dgm:spPr/>
      <dgm:t>
        <a:bodyPr/>
        <a:lstStyle/>
        <a:p>
          <a:endParaRPr lang="it-IT"/>
        </a:p>
      </dgm:t>
    </dgm:pt>
    <dgm:pt modelId="{3AEC4150-7EEF-4631-95CA-B3B1A4EB0C79}" type="sibTrans" cxnId="{74C26096-F3BF-44CD-A78D-0B619DDBC025}">
      <dgm:prSet/>
      <dgm:spPr/>
      <dgm:t>
        <a:bodyPr/>
        <a:lstStyle/>
        <a:p>
          <a:endParaRPr lang="it-IT"/>
        </a:p>
      </dgm:t>
    </dgm:pt>
    <dgm:pt modelId="{9D8D642C-81B1-449A-81A5-E6D1D517BF32}">
      <dgm:prSet phldrT="[Testo]"/>
      <dgm:spPr/>
      <dgm:t>
        <a:bodyPr/>
        <a:lstStyle/>
        <a:p>
          <a:endParaRPr lang="it-IT" dirty="0"/>
        </a:p>
      </dgm:t>
    </dgm:pt>
    <dgm:pt modelId="{098813D8-0E2B-4853-B847-645B8435D163}" type="parTrans" cxnId="{C3AE7F53-22AC-490B-834B-021C308E7308}">
      <dgm:prSet/>
      <dgm:spPr/>
      <dgm:t>
        <a:bodyPr/>
        <a:lstStyle/>
        <a:p>
          <a:endParaRPr lang="it-IT"/>
        </a:p>
      </dgm:t>
    </dgm:pt>
    <dgm:pt modelId="{D308F89D-AF5D-4BCC-9027-8F17AC533071}" type="sibTrans" cxnId="{C3AE7F53-22AC-490B-834B-021C308E7308}">
      <dgm:prSet/>
      <dgm:spPr/>
      <dgm:t>
        <a:bodyPr/>
        <a:lstStyle/>
        <a:p>
          <a:endParaRPr lang="it-IT"/>
        </a:p>
      </dgm:t>
    </dgm:pt>
    <dgm:pt modelId="{80DDFED6-7E81-4851-A632-5EDADFF1F2EC}">
      <dgm:prSet phldrT="[Testo]"/>
      <dgm:spPr/>
      <dgm:t>
        <a:bodyPr/>
        <a:lstStyle/>
        <a:p>
          <a:endParaRPr lang="it-IT" dirty="0"/>
        </a:p>
      </dgm:t>
    </dgm:pt>
    <dgm:pt modelId="{252A1E63-BF59-45F1-8FD3-A2807BD138C7}" type="parTrans" cxnId="{B3F6F6BC-3147-476B-941F-100DF02BC3F9}">
      <dgm:prSet/>
      <dgm:spPr/>
      <dgm:t>
        <a:bodyPr/>
        <a:lstStyle/>
        <a:p>
          <a:endParaRPr lang="it-IT"/>
        </a:p>
      </dgm:t>
    </dgm:pt>
    <dgm:pt modelId="{F44D2EDA-D4D4-4BC7-A1A1-536E7E7D0DCB}" type="sibTrans" cxnId="{B3F6F6BC-3147-476B-941F-100DF02BC3F9}">
      <dgm:prSet/>
      <dgm:spPr/>
      <dgm:t>
        <a:bodyPr/>
        <a:lstStyle/>
        <a:p>
          <a:endParaRPr lang="it-IT"/>
        </a:p>
      </dgm:t>
    </dgm:pt>
    <dgm:pt modelId="{20DEA0E8-DBF2-4886-8441-60385AAE5BB2}">
      <dgm:prSet phldrT="[Testo]"/>
      <dgm:spPr/>
      <dgm:t>
        <a:bodyPr/>
        <a:lstStyle/>
        <a:p>
          <a:endParaRPr lang="it-IT" dirty="0"/>
        </a:p>
      </dgm:t>
    </dgm:pt>
    <dgm:pt modelId="{5653FDFE-D24A-48C1-AD13-92848A016400}" type="parTrans" cxnId="{B9F77DEF-052F-43AB-9918-B7BC16200C20}">
      <dgm:prSet/>
      <dgm:spPr/>
      <dgm:t>
        <a:bodyPr/>
        <a:lstStyle/>
        <a:p>
          <a:endParaRPr lang="it-IT"/>
        </a:p>
      </dgm:t>
    </dgm:pt>
    <dgm:pt modelId="{6CC5A9F7-8738-4EE6-B972-E8BD1EF55DAE}" type="sibTrans" cxnId="{B9F77DEF-052F-43AB-9918-B7BC16200C20}">
      <dgm:prSet/>
      <dgm:spPr/>
      <dgm:t>
        <a:bodyPr/>
        <a:lstStyle/>
        <a:p>
          <a:endParaRPr lang="it-IT"/>
        </a:p>
      </dgm:t>
    </dgm:pt>
    <dgm:pt modelId="{4246C688-AFBF-4563-8D66-8EBE73362268}">
      <dgm:prSet phldrT="[Testo]"/>
      <dgm:spPr/>
      <dgm:t>
        <a:bodyPr/>
        <a:lstStyle/>
        <a:p>
          <a:endParaRPr lang="it-IT" dirty="0"/>
        </a:p>
      </dgm:t>
    </dgm:pt>
    <dgm:pt modelId="{4B1BCB5C-DEAC-430D-96A8-A72B860B4AE4}" type="parTrans" cxnId="{E658027F-ADFC-4165-8F3A-74F0F6D4E831}">
      <dgm:prSet/>
      <dgm:spPr/>
      <dgm:t>
        <a:bodyPr/>
        <a:lstStyle/>
        <a:p>
          <a:endParaRPr lang="it-IT"/>
        </a:p>
      </dgm:t>
    </dgm:pt>
    <dgm:pt modelId="{BE412D0C-E85E-42CD-B73D-787A48F6E021}" type="sibTrans" cxnId="{E658027F-ADFC-4165-8F3A-74F0F6D4E831}">
      <dgm:prSet/>
      <dgm:spPr/>
      <dgm:t>
        <a:bodyPr/>
        <a:lstStyle/>
        <a:p>
          <a:endParaRPr lang="it-IT"/>
        </a:p>
      </dgm:t>
    </dgm:pt>
    <dgm:pt modelId="{609B0B70-1B70-45CD-ABF0-CAE1818A6DD4}">
      <dgm:prSet phldrT="[Testo]"/>
      <dgm:spPr/>
      <dgm:t>
        <a:bodyPr/>
        <a:lstStyle/>
        <a:p>
          <a:endParaRPr lang="it-IT" dirty="0"/>
        </a:p>
      </dgm:t>
    </dgm:pt>
    <dgm:pt modelId="{211F7527-E655-4639-8E5A-6A01025B6A68}" type="parTrans" cxnId="{5847D859-7117-4160-91DB-099B2CD504CA}">
      <dgm:prSet/>
      <dgm:spPr/>
      <dgm:t>
        <a:bodyPr/>
        <a:lstStyle/>
        <a:p>
          <a:endParaRPr lang="it-IT"/>
        </a:p>
      </dgm:t>
    </dgm:pt>
    <dgm:pt modelId="{CC141C14-32A8-4CAB-BC72-75E3BCEE768C}" type="sibTrans" cxnId="{5847D859-7117-4160-91DB-099B2CD504CA}">
      <dgm:prSet/>
      <dgm:spPr/>
      <dgm:t>
        <a:bodyPr/>
        <a:lstStyle/>
        <a:p>
          <a:endParaRPr lang="it-IT"/>
        </a:p>
      </dgm:t>
    </dgm:pt>
    <dgm:pt modelId="{3C318006-FE0E-4899-8F9C-79E6B56F059F}" type="pres">
      <dgm:prSet presAssocID="{367A9385-D80B-4B13-9045-34B9A92ADD4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BD0EB3DD-CA33-4CF9-A13F-2F054A3D6120}" type="pres">
      <dgm:prSet presAssocID="{904C7363-3FF2-4E76-AA4E-A13E3E024F2C}" presName="centerShape" presStyleLbl="node0" presStyleIdx="0" presStyleCnt="1" custScaleX="153467" custScaleY="153467"/>
      <dgm:spPr/>
      <dgm:t>
        <a:bodyPr/>
        <a:lstStyle/>
        <a:p>
          <a:endParaRPr lang="it-IT"/>
        </a:p>
      </dgm:t>
    </dgm:pt>
    <dgm:pt modelId="{3FB84749-A840-4DAD-9CB9-1D63B118FB5B}" type="pres">
      <dgm:prSet presAssocID="{241B38A7-E7DC-4A67-8046-F3231F839371}" presName="Name9" presStyleLbl="parChTrans1D2" presStyleIdx="0" presStyleCnt="6"/>
      <dgm:spPr/>
      <dgm:t>
        <a:bodyPr/>
        <a:lstStyle/>
        <a:p>
          <a:endParaRPr lang="it-IT"/>
        </a:p>
      </dgm:t>
    </dgm:pt>
    <dgm:pt modelId="{4CFD8417-E668-4F78-9864-28871C528D56}" type="pres">
      <dgm:prSet presAssocID="{241B38A7-E7DC-4A67-8046-F3231F839371}" presName="connTx" presStyleLbl="parChTrans1D2" presStyleIdx="0" presStyleCnt="6"/>
      <dgm:spPr/>
      <dgm:t>
        <a:bodyPr/>
        <a:lstStyle/>
        <a:p>
          <a:endParaRPr lang="it-IT"/>
        </a:p>
      </dgm:t>
    </dgm:pt>
    <dgm:pt modelId="{C8F05C2D-3B71-4E4C-92DD-B85D014B680C}" type="pres">
      <dgm:prSet presAssocID="{F33D17A5-35FA-47A0-BCF7-1B3B7A25C41D}" presName="node" presStyleLbl="node1" presStyleIdx="0" presStyleCnt="6" custScaleX="81697" custScaleY="8169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DC100A4-D7A4-4245-B94C-77E127BCE7CE}" type="pres">
      <dgm:prSet presAssocID="{098813D8-0E2B-4853-B847-645B8435D163}" presName="Name9" presStyleLbl="parChTrans1D2" presStyleIdx="1" presStyleCnt="6"/>
      <dgm:spPr/>
      <dgm:t>
        <a:bodyPr/>
        <a:lstStyle/>
        <a:p>
          <a:endParaRPr lang="it-IT"/>
        </a:p>
      </dgm:t>
    </dgm:pt>
    <dgm:pt modelId="{F470FB9C-8CEB-4A41-B5AF-8166BBCB5DCF}" type="pres">
      <dgm:prSet presAssocID="{098813D8-0E2B-4853-B847-645B8435D163}" presName="connTx" presStyleLbl="parChTrans1D2" presStyleIdx="1" presStyleCnt="6"/>
      <dgm:spPr/>
      <dgm:t>
        <a:bodyPr/>
        <a:lstStyle/>
        <a:p>
          <a:endParaRPr lang="it-IT"/>
        </a:p>
      </dgm:t>
    </dgm:pt>
    <dgm:pt modelId="{7B5E06F3-17D8-4F24-8676-37AE39CB0477}" type="pres">
      <dgm:prSet presAssocID="{9D8D642C-81B1-449A-81A5-E6D1D517BF32}" presName="node" presStyleLbl="node1" presStyleIdx="1" presStyleCnt="6" custScaleX="81697" custScaleY="8169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DA647D8-F454-4EF5-8D24-7397C91358FF}" type="pres">
      <dgm:prSet presAssocID="{252A1E63-BF59-45F1-8FD3-A2807BD138C7}" presName="Name9" presStyleLbl="parChTrans1D2" presStyleIdx="2" presStyleCnt="6"/>
      <dgm:spPr/>
      <dgm:t>
        <a:bodyPr/>
        <a:lstStyle/>
        <a:p>
          <a:endParaRPr lang="it-IT"/>
        </a:p>
      </dgm:t>
    </dgm:pt>
    <dgm:pt modelId="{8C6B5B2E-0AB8-4900-BF8D-446DFF3D9806}" type="pres">
      <dgm:prSet presAssocID="{252A1E63-BF59-45F1-8FD3-A2807BD138C7}" presName="connTx" presStyleLbl="parChTrans1D2" presStyleIdx="2" presStyleCnt="6"/>
      <dgm:spPr/>
      <dgm:t>
        <a:bodyPr/>
        <a:lstStyle/>
        <a:p>
          <a:endParaRPr lang="it-IT"/>
        </a:p>
      </dgm:t>
    </dgm:pt>
    <dgm:pt modelId="{F4F89D81-8BAB-4471-84DB-7F46EB7DAF07}" type="pres">
      <dgm:prSet presAssocID="{80DDFED6-7E81-4851-A632-5EDADFF1F2EC}" presName="node" presStyleLbl="node1" presStyleIdx="2" presStyleCnt="6" custScaleX="81697" custScaleY="8169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4DEEB50-E382-484C-98FC-46AB681A1166}" type="pres">
      <dgm:prSet presAssocID="{4B1BCB5C-DEAC-430D-96A8-A72B860B4AE4}" presName="Name9" presStyleLbl="parChTrans1D2" presStyleIdx="3" presStyleCnt="6"/>
      <dgm:spPr/>
      <dgm:t>
        <a:bodyPr/>
        <a:lstStyle/>
        <a:p>
          <a:endParaRPr lang="it-IT"/>
        </a:p>
      </dgm:t>
    </dgm:pt>
    <dgm:pt modelId="{63F28B58-C450-4EA0-AFD5-9F131DADAEA0}" type="pres">
      <dgm:prSet presAssocID="{4B1BCB5C-DEAC-430D-96A8-A72B860B4AE4}" presName="connTx" presStyleLbl="parChTrans1D2" presStyleIdx="3" presStyleCnt="6"/>
      <dgm:spPr/>
      <dgm:t>
        <a:bodyPr/>
        <a:lstStyle/>
        <a:p>
          <a:endParaRPr lang="it-IT"/>
        </a:p>
      </dgm:t>
    </dgm:pt>
    <dgm:pt modelId="{1311D921-660A-48EB-89EE-660C7B86DA8B}" type="pres">
      <dgm:prSet presAssocID="{4246C688-AFBF-4563-8D66-8EBE73362268}" presName="node" presStyleLbl="node1" presStyleIdx="3" presStyleCnt="6" custScaleX="81697" custScaleY="8169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33456C7-10A3-43FC-969E-919A19EAF706}" type="pres">
      <dgm:prSet presAssocID="{211F7527-E655-4639-8E5A-6A01025B6A68}" presName="Name9" presStyleLbl="parChTrans1D2" presStyleIdx="4" presStyleCnt="6"/>
      <dgm:spPr/>
      <dgm:t>
        <a:bodyPr/>
        <a:lstStyle/>
        <a:p>
          <a:endParaRPr lang="it-IT"/>
        </a:p>
      </dgm:t>
    </dgm:pt>
    <dgm:pt modelId="{465AA319-16EE-423F-839A-1A2AAE744E3D}" type="pres">
      <dgm:prSet presAssocID="{211F7527-E655-4639-8E5A-6A01025B6A68}" presName="connTx" presStyleLbl="parChTrans1D2" presStyleIdx="4" presStyleCnt="6"/>
      <dgm:spPr/>
      <dgm:t>
        <a:bodyPr/>
        <a:lstStyle/>
        <a:p>
          <a:endParaRPr lang="it-IT"/>
        </a:p>
      </dgm:t>
    </dgm:pt>
    <dgm:pt modelId="{3E2CAC7A-B8E6-438A-8533-88C87BDD437A}" type="pres">
      <dgm:prSet presAssocID="{609B0B70-1B70-45CD-ABF0-CAE1818A6DD4}" presName="node" presStyleLbl="node1" presStyleIdx="4" presStyleCnt="6" custScaleX="81697" custScaleY="8169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3466C65-A23A-4B0D-8A34-04ED20D86BD7}" type="pres">
      <dgm:prSet presAssocID="{5653FDFE-D24A-48C1-AD13-92848A016400}" presName="Name9" presStyleLbl="parChTrans1D2" presStyleIdx="5" presStyleCnt="6"/>
      <dgm:spPr/>
      <dgm:t>
        <a:bodyPr/>
        <a:lstStyle/>
        <a:p>
          <a:endParaRPr lang="it-IT"/>
        </a:p>
      </dgm:t>
    </dgm:pt>
    <dgm:pt modelId="{29947CF7-D0C4-47D1-8539-F117255EC957}" type="pres">
      <dgm:prSet presAssocID="{5653FDFE-D24A-48C1-AD13-92848A016400}" presName="connTx" presStyleLbl="parChTrans1D2" presStyleIdx="5" presStyleCnt="6"/>
      <dgm:spPr/>
      <dgm:t>
        <a:bodyPr/>
        <a:lstStyle/>
        <a:p>
          <a:endParaRPr lang="it-IT"/>
        </a:p>
      </dgm:t>
    </dgm:pt>
    <dgm:pt modelId="{ACC792D9-9627-4BC2-9354-6A1F687FE99F}" type="pres">
      <dgm:prSet presAssocID="{20DEA0E8-DBF2-4886-8441-60385AAE5BB2}" presName="node" presStyleLbl="node1" presStyleIdx="5" presStyleCnt="6" custScaleX="81697" custScaleY="8169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15926151-4A65-4BFF-B346-CDCCFAF66D74}" type="presOf" srcId="{241B38A7-E7DC-4A67-8046-F3231F839371}" destId="{3FB84749-A840-4DAD-9CB9-1D63B118FB5B}" srcOrd="0" destOrd="0" presId="urn:microsoft.com/office/officeart/2005/8/layout/radial1"/>
    <dgm:cxn modelId="{BCA187EA-3933-4995-970E-F85EABEE382F}" type="presOf" srcId="{367A9385-D80B-4B13-9045-34B9A92ADD43}" destId="{3C318006-FE0E-4899-8F9C-79E6B56F059F}" srcOrd="0" destOrd="0" presId="urn:microsoft.com/office/officeart/2005/8/layout/radial1"/>
    <dgm:cxn modelId="{C795D83C-B870-4CAD-BFDD-016700E3D77A}" type="presOf" srcId="{80DDFED6-7E81-4851-A632-5EDADFF1F2EC}" destId="{F4F89D81-8BAB-4471-84DB-7F46EB7DAF07}" srcOrd="0" destOrd="0" presId="urn:microsoft.com/office/officeart/2005/8/layout/radial1"/>
    <dgm:cxn modelId="{EAFC2909-B863-4DB6-8D77-62DF3A48D9F3}" type="presOf" srcId="{4B1BCB5C-DEAC-430D-96A8-A72B860B4AE4}" destId="{63F28B58-C450-4EA0-AFD5-9F131DADAEA0}" srcOrd="1" destOrd="0" presId="urn:microsoft.com/office/officeart/2005/8/layout/radial1"/>
    <dgm:cxn modelId="{E658027F-ADFC-4165-8F3A-74F0F6D4E831}" srcId="{904C7363-3FF2-4E76-AA4E-A13E3E024F2C}" destId="{4246C688-AFBF-4563-8D66-8EBE73362268}" srcOrd="3" destOrd="0" parTransId="{4B1BCB5C-DEAC-430D-96A8-A72B860B4AE4}" sibTransId="{BE412D0C-E85E-42CD-B73D-787A48F6E021}"/>
    <dgm:cxn modelId="{5847D859-7117-4160-91DB-099B2CD504CA}" srcId="{904C7363-3FF2-4E76-AA4E-A13E3E024F2C}" destId="{609B0B70-1B70-45CD-ABF0-CAE1818A6DD4}" srcOrd="4" destOrd="0" parTransId="{211F7527-E655-4639-8E5A-6A01025B6A68}" sibTransId="{CC141C14-32A8-4CAB-BC72-75E3BCEE768C}"/>
    <dgm:cxn modelId="{187DA3CA-25E7-473C-9279-F9D056AEEBF4}" type="presOf" srcId="{098813D8-0E2B-4853-B847-645B8435D163}" destId="{5DC100A4-D7A4-4245-B94C-77E127BCE7CE}" srcOrd="0" destOrd="0" presId="urn:microsoft.com/office/officeart/2005/8/layout/radial1"/>
    <dgm:cxn modelId="{B9F77DEF-052F-43AB-9918-B7BC16200C20}" srcId="{904C7363-3FF2-4E76-AA4E-A13E3E024F2C}" destId="{20DEA0E8-DBF2-4886-8441-60385AAE5BB2}" srcOrd="5" destOrd="0" parTransId="{5653FDFE-D24A-48C1-AD13-92848A016400}" sibTransId="{6CC5A9F7-8738-4EE6-B972-E8BD1EF55DAE}"/>
    <dgm:cxn modelId="{15EB2E18-9B4B-4C3F-93C5-DA991E313402}" type="presOf" srcId="{252A1E63-BF59-45F1-8FD3-A2807BD138C7}" destId="{BDA647D8-F454-4EF5-8D24-7397C91358FF}" srcOrd="0" destOrd="0" presId="urn:microsoft.com/office/officeart/2005/8/layout/radial1"/>
    <dgm:cxn modelId="{8EB02FC7-BD18-4C1C-8E25-E0BD109347F4}" type="presOf" srcId="{211F7527-E655-4639-8E5A-6A01025B6A68}" destId="{033456C7-10A3-43FC-969E-919A19EAF706}" srcOrd="0" destOrd="0" presId="urn:microsoft.com/office/officeart/2005/8/layout/radial1"/>
    <dgm:cxn modelId="{2B3D004D-5E24-437E-A6E6-842800420A2D}" type="presOf" srcId="{5653FDFE-D24A-48C1-AD13-92848A016400}" destId="{29947CF7-D0C4-47D1-8539-F117255EC957}" srcOrd="1" destOrd="0" presId="urn:microsoft.com/office/officeart/2005/8/layout/radial1"/>
    <dgm:cxn modelId="{A2B3967F-1D8B-487E-9643-4750B5E37D04}" srcId="{367A9385-D80B-4B13-9045-34B9A92ADD43}" destId="{904C7363-3FF2-4E76-AA4E-A13E3E024F2C}" srcOrd="0" destOrd="0" parTransId="{294D03AC-AF76-46A8-8256-FECF2A3425E4}" sibTransId="{490878D0-A3D7-4B40-9415-6F8766AF422F}"/>
    <dgm:cxn modelId="{74C26096-F3BF-44CD-A78D-0B619DDBC025}" srcId="{904C7363-3FF2-4E76-AA4E-A13E3E024F2C}" destId="{F33D17A5-35FA-47A0-BCF7-1B3B7A25C41D}" srcOrd="0" destOrd="0" parTransId="{241B38A7-E7DC-4A67-8046-F3231F839371}" sibTransId="{3AEC4150-7EEF-4631-95CA-B3B1A4EB0C79}"/>
    <dgm:cxn modelId="{B3F6F6BC-3147-476B-941F-100DF02BC3F9}" srcId="{904C7363-3FF2-4E76-AA4E-A13E3E024F2C}" destId="{80DDFED6-7E81-4851-A632-5EDADFF1F2EC}" srcOrd="2" destOrd="0" parTransId="{252A1E63-BF59-45F1-8FD3-A2807BD138C7}" sibTransId="{F44D2EDA-D4D4-4BC7-A1A1-536E7E7D0DCB}"/>
    <dgm:cxn modelId="{D310D60B-D5C7-4363-B666-395D6219E66B}" type="presOf" srcId="{241B38A7-E7DC-4A67-8046-F3231F839371}" destId="{4CFD8417-E668-4F78-9864-28871C528D56}" srcOrd="1" destOrd="0" presId="urn:microsoft.com/office/officeart/2005/8/layout/radial1"/>
    <dgm:cxn modelId="{A552E438-5BAD-4E03-A61D-7DC1A850A00D}" type="presOf" srcId="{252A1E63-BF59-45F1-8FD3-A2807BD138C7}" destId="{8C6B5B2E-0AB8-4900-BF8D-446DFF3D9806}" srcOrd="1" destOrd="0" presId="urn:microsoft.com/office/officeart/2005/8/layout/radial1"/>
    <dgm:cxn modelId="{D50252FF-6ADD-4C80-8B27-A59EF326BDCD}" type="presOf" srcId="{F33D17A5-35FA-47A0-BCF7-1B3B7A25C41D}" destId="{C8F05C2D-3B71-4E4C-92DD-B85D014B680C}" srcOrd="0" destOrd="0" presId="urn:microsoft.com/office/officeart/2005/8/layout/radial1"/>
    <dgm:cxn modelId="{29A6F3DF-3CB8-4EBE-A926-A5AF8CBE09C3}" type="presOf" srcId="{4246C688-AFBF-4563-8D66-8EBE73362268}" destId="{1311D921-660A-48EB-89EE-660C7B86DA8B}" srcOrd="0" destOrd="0" presId="urn:microsoft.com/office/officeart/2005/8/layout/radial1"/>
    <dgm:cxn modelId="{662E9B1B-A18F-4192-9DAD-ED51C8826364}" type="presOf" srcId="{20DEA0E8-DBF2-4886-8441-60385AAE5BB2}" destId="{ACC792D9-9627-4BC2-9354-6A1F687FE99F}" srcOrd="0" destOrd="0" presId="urn:microsoft.com/office/officeart/2005/8/layout/radial1"/>
    <dgm:cxn modelId="{24767B34-CFEF-4BD4-AA13-1551A5A5A640}" type="presOf" srcId="{904C7363-3FF2-4E76-AA4E-A13E3E024F2C}" destId="{BD0EB3DD-CA33-4CF9-A13F-2F054A3D6120}" srcOrd="0" destOrd="0" presId="urn:microsoft.com/office/officeart/2005/8/layout/radial1"/>
    <dgm:cxn modelId="{CB9EF231-5C25-48B1-8EBB-49BE6EDA2160}" type="presOf" srcId="{098813D8-0E2B-4853-B847-645B8435D163}" destId="{F470FB9C-8CEB-4A41-B5AF-8166BBCB5DCF}" srcOrd="1" destOrd="0" presId="urn:microsoft.com/office/officeart/2005/8/layout/radial1"/>
    <dgm:cxn modelId="{33BD4A08-16B6-4446-815D-51F8C0767C20}" type="presOf" srcId="{9D8D642C-81B1-449A-81A5-E6D1D517BF32}" destId="{7B5E06F3-17D8-4F24-8676-37AE39CB0477}" srcOrd="0" destOrd="0" presId="urn:microsoft.com/office/officeart/2005/8/layout/radial1"/>
    <dgm:cxn modelId="{5A5A9A11-4CC0-48B9-82EE-DE795EA19F18}" type="presOf" srcId="{4B1BCB5C-DEAC-430D-96A8-A72B860B4AE4}" destId="{94DEEB50-E382-484C-98FC-46AB681A1166}" srcOrd="0" destOrd="0" presId="urn:microsoft.com/office/officeart/2005/8/layout/radial1"/>
    <dgm:cxn modelId="{7E5C2E51-37D0-47AF-9C8D-129BC298F693}" type="presOf" srcId="{5653FDFE-D24A-48C1-AD13-92848A016400}" destId="{93466C65-A23A-4B0D-8A34-04ED20D86BD7}" srcOrd="0" destOrd="0" presId="urn:microsoft.com/office/officeart/2005/8/layout/radial1"/>
    <dgm:cxn modelId="{E6EB1B84-40E3-4FBB-97B3-43BF8368491C}" type="presOf" srcId="{609B0B70-1B70-45CD-ABF0-CAE1818A6DD4}" destId="{3E2CAC7A-B8E6-438A-8533-88C87BDD437A}" srcOrd="0" destOrd="0" presId="urn:microsoft.com/office/officeart/2005/8/layout/radial1"/>
    <dgm:cxn modelId="{C3AE7F53-22AC-490B-834B-021C308E7308}" srcId="{904C7363-3FF2-4E76-AA4E-A13E3E024F2C}" destId="{9D8D642C-81B1-449A-81A5-E6D1D517BF32}" srcOrd="1" destOrd="0" parTransId="{098813D8-0E2B-4853-B847-645B8435D163}" sibTransId="{D308F89D-AF5D-4BCC-9027-8F17AC533071}"/>
    <dgm:cxn modelId="{2E5F15F2-1AFA-4827-B69F-4795FF6BB118}" type="presOf" srcId="{211F7527-E655-4639-8E5A-6A01025B6A68}" destId="{465AA319-16EE-423F-839A-1A2AAE744E3D}" srcOrd="1" destOrd="0" presId="urn:microsoft.com/office/officeart/2005/8/layout/radial1"/>
    <dgm:cxn modelId="{64C791DC-30D4-4172-99A4-6CAA05AF2A36}" type="presParOf" srcId="{3C318006-FE0E-4899-8F9C-79E6B56F059F}" destId="{BD0EB3DD-CA33-4CF9-A13F-2F054A3D6120}" srcOrd="0" destOrd="0" presId="urn:microsoft.com/office/officeart/2005/8/layout/radial1"/>
    <dgm:cxn modelId="{7F6E06D7-41B5-490A-BF81-E5AC6C97358F}" type="presParOf" srcId="{3C318006-FE0E-4899-8F9C-79E6B56F059F}" destId="{3FB84749-A840-4DAD-9CB9-1D63B118FB5B}" srcOrd="1" destOrd="0" presId="urn:microsoft.com/office/officeart/2005/8/layout/radial1"/>
    <dgm:cxn modelId="{529C0126-37A6-4DAD-8739-C7728444184B}" type="presParOf" srcId="{3FB84749-A840-4DAD-9CB9-1D63B118FB5B}" destId="{4CFD8417-E668-4F78-9864-28871C528D56}" srcOrd="0" destOrd="0" presId="urn:microsoft.com/office/officeart/2005/8/layout/radial1"/>
    <dgm:cxn modelId="{6AC01743-8162-4814-811C-44F25C840E6D}" type="presParOf" srcId="{3C318006-FE0E-4899-8F9C-79E6B56F059F}" destId="{C8F05C2D-3B71-4E4C-92DD-B85D014B680C}" srcOrd="2" destOrd="0" presId="urn:microsoft.com/office/officeart/2005/8/layout/radial1"/>
    <dgm:cxn modelId="{28FB5259-6196-4656-9C00-615758068A53}" type="presParOf" srcId="{3C318006-FE0E-4899-8F9C-79E6B56F059F}" destId="{5DC100A4-D7A4-4245-B94C-77E127BCE7CE}" srcOrd="3" destOrd="0" presId="urn:microsoft.com/office/officeart/2005/8/layout/radial1"/>
    <dgm:cxn modelId="{C8E7CF9A-96F0-4EBB-95DA-3E576E7A18C6}" type="presParOf" srcId="{5DC100A4-D7A4-4245-B94C-77E127BCE7CE}" destId="{F470FB9C-8CEB-4A41-B5AF-8166BBCB5DCF}" srcOrd="0" destOrd="0" presId="urn:microsoft.com/office/officeart/2005/8/layout/radial1"/>
    <dgm:cxn modelId="{0C4169A2-AAD1-4C3D-857C-BA9C03163D52}" type="presParOf" srcId="{3C318006-FE0E-4899-8F9C-79E6B56F059F}" destId="{7B5E06F3-17D8-4F24-8676-37AE39CB0477}" srcOrd="4" destOrd="0" presId="urn:microsoft.com/office/officeart/2005/8/layout/radial1"/>
    <dgm:cxn modelId="{D8251CAA-510C-4355-BC22-8EFF9102F63F}" type="presParOf" srcId="{3C318006-FE0E-4899-8F9C-79E6B56F059F}" destId="{BDA647D8-F454-4EF5-8D24-7397C91358FF}" srcOrd="5" destOrd="0" presId="urn:microsoft.com/office/officeart/2005/8/layout/radial1"/>
    <dgm:cxn modelId="{88FB573C-3D22-4C90-81E9-7386EDFE9936}" type="presParOf" srcId="{BDA647D8-F454-4EF5-8D24-7397C91358FF}" destId="{8C6B5B2E-0AB8-4900-BF8D-446DFF3D9806}" srcOrd="0" destOrd="0" presId="urn:microsoft.com/office/officeart/2005/8/layout/radial1"/>
    <dgm:cxn modelId="{BDFB40AE-4D6E-4643-B02B-E6E3D5A4C612}" type="presParOf" srcId="{3C318006-FE0E-4899-8F9C-79E6B56F059F}" destId="{F4F89D81-8BAB-4471-84DB-7F46EB7DAF07}" srcOrd="6" destOrd="0" presId="urn:microsoft.com/office/officeart/2005/8/layout/radial1"/>
    <dgm:cxn modelId="{483AA188-E34D-4782-A1B9-DCCC9E7C20AD}" type="presParOf" srcId="{3C318006-FE0E-4899-8F9C-79E6B56F059F}" destId="{94DEEB50-E382-484C-98FC-46AB681A1166}" srcOrd="7" destOrd="0" presId="urn:microsoft.com/office/officeart/2005/8/layout/radial1"/>
    <dgm:cxn modelId="{4CF38DCB-721B-4E12-BC91-E0BF2365E54C}" type="presParOf" srcId="{94DEEB50-E382-484C-98FC-46AB681A1166}" destId="{63F28B58-C450-4EA0-AFD5-9F131DADAEA0}" srcOrd="0" destOrd="0" presId="urn:microsoft.com/office/officeart/2005/8/layout/radial1"/>
    <dgm:cxn modelId="{B09FB565-7DC2-4C13-B9AC-161FE35BC9E5}" type="presParOf" srcId="{3C318006-FE0E-4899-8F9C-79E6B56F059F}" destId="{1311D921-660A-48EB-89EE-660C7B86DA8B}" srcOrd="8" destOrd="0" presId="urn:microsoft.com/office/officeart/2005/8/layout/radial1"/>
    <dgm:cxn modelId="{7C77F713-58A8-48CA-9DAB-1C235D9EA2EC}" type="presParOf" srcId="{3C318006-FE0E-4899-8F9C-79E6B56F059F}" destId="{033456C7-10A3-43FC-969E-919A19EAF706}" srcOrd="9" destOrd="0" presId="urn:microsoft.com/office/officeart/2005/8/layout/radial1"/>
    <dgm:cxn modelId="{FFE3C424-CF08-428A-B906-1898A75B4F0E}" type="presParOf" srcId="{033456C7-10A3-43FC-969E-919A19EAF706}" destId="{465AA319-16EE-423F-839A-1A2AAE744E3D}" srcOrd="0" destOrd="0" presId="urn:microsoft.com/office/officeart/2005/8/layout/radial1"/>
    <dgm:cxn modelId="{6896F5FC-FE42-468B-952B-4F9D95DED2F1}" type="presParOf" srcId="{3C318006-FE0E-4899-8F9C-79E6B56F059F}" destId="{3E2CAC7A-B8E6-438A-8533-88C87BDD437A}" srcOrd="10" destOrd="0" presId="urn:microsoft.com/office/officeart/2005/8/layout/radial1"/>
    <dgm:cxn modelId="{867B315F-C8E0-403B-B09B-94B5F65D5EBA}" type="presParOf" srcId="{3C318006-FE0E-4899-8F9C-79E6B56F059F}" destId="{93466C65-A23A-4B0D-8A34-04ED20D86BD7}" srcOrd="11" destOrd="0" presId="urn:microsoft.com/office/officeart/2005/8/layout/radial1"/>
    <dgm:cxn modelId="{99E726E1-1329-4FA7-9E1B-07A8FCF8404D}" type="presParOf" srcId="{93466C65-A23A-4B0D-8A34-04ED20D86BD7}" destId="{29947CF7-D0C4-47D1-8539-F117255EC957}" srcOrd="0" destOrd="0" presId="urn:microsoft.com/office/officeart/2005/8/layout/radial1"/>
    <dgm:cxn modelId="{C86740A0-2468-47BF-93DE-7A06D6D4FB19}" type="presParOf" srcId="{3C318006-FE0E-4899-8F9C-79E6B56F059F}" destId="{ACC792D9-9627-4BC2-9354-6A1F687FE99F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0EB3DD-CA33-4CF9-A13F-2F054A3D6120}">
      <dsp:nvSpPr>
        <dsp:cNvPr id="0" name=""/>
        <dsp:cNvSpPr/>
      </dsp:nvSpPr>
      <dsp:spPr>
        <a:xfrm>
          <a:off x="1148579" y="644523"/>
          <a:ext cx="943200" cy="9432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3900" kern="1200" dirty="0"/>
        </a:p>
      </dsp:txBody>
      <dsp:txXfrm>
        <a:off x="1286707" y="782651"/>
        <a:ext cx="666944" cy="666944"/>
      </dsp:txXfrm>
    </dsp:sp>
    <dsp:sp modelId="{3FB84749-A840-4DAD-9CB9-1D63B118FB5B}">
      <dsp:nvSpPr>
        <dsp:cNvPr id="0" name=""/>
        <dsp:cNvSpPr/>
      </dsp:nvSpPr>
      <dsp:spPr>
        <a:xfrm rot="16200000">
          <a:off x="1581561" y="588835"/>
          <a:ext cx="77237" cy="34140"/>
        </a:xfrm>
        <a:custGeom>
          <a:avLst/>
          <a:gdLst/>
          <a:ahLst/>
          <a:cxnLst/>
          <a:rect l="0" t="0" r="0" b="0"/>
          <a:pathLst>
            <a:path>
              <a:moveTo>
                <a:pt x="0" y="17070"/>
              </a:moveTo>
              <a:lnTo>
                <a:pt x="77237" y="1707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1618249" y="603974"/>
        <a:ext cx="3861" cy="3861"/>
      </dsp:txXfrm>
    </dsp:sp>
    <dsp:sp modelId="{C8F05C2D-3B71-4E4C-92DD-B85D014B680C}">
      <dsp:nvSpPr>
        <dsp:cNvPr id="0" name=""/>
        <dsp:cNvSpPr/>
      </dsp:nvSpPr>
      <dsp:spPr>
        <a:xfrm>
          <a:off x="1369127" y="65181"/>
          <a:ext cx="502105" cy="5021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2100" kern="1200" dirty="0"/>
        </a:p>
      </dsp:txBody>
      <dsp:txXfrm>
        <a:off x="1442659" y="138713"/>
        <a:ext cx="355041" cy="355041"/>
      </dsp:txXfrm>
    </dsp:sp>
    <dsp:sp modelId="{5DC100A4-D7A4-4245-B94C-77E127BCE7CE}">
      <dsp:nvSpPr>
        <dsp:cNvPr id="0" name=""/>
        <dsp:cNvSpPr/>
      </dsp:nvSpPr>
      <dsp:spPr>
        <a:xfrm rot="19800000">
          <a:off x="2023423" y="843944"/>
          <a:ext cx="77237" cy="34140"/>
        </a:xfrm>
        <a:custGeom>
          <a:avLst/>
          <a:gdLst/>
          <a:ahLst/>
          <a:cxnLst/>
          <a:rect l="0" t="0" r="0" b="0"/>
          <a:pathLst>
            <a:path>
              <a:moveTo>
                <a:pt x="0" y="17070"/>
              </a:moveTo>
              <a:lnTo>
                <a:pt x="77237" y="1707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2060111" y="859083"/>
        <a:ext cx="3861" cy="3861"/>
      </dsp:txXfrm>
    </dsp:sp>
    <dsp:sp modelId="{7B5E06F3-17D8-4F24-8676-37AE39CB0477}">
      <dsp:nvSpPr>
        <dsp:cNvPr id="0" name=""/>
        <dsp:cNvSpPr/>
      </dsp:nvSpPr>
      <dsp:spPr>
        <a:xfrm>
          <a:off x="2061852" y="465126"/>
          <a:ext cx="502105" cy="5021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2100" kern="1200" dirty="0"/>
        </a:p>
      </dsp:txBody>
      <dsp:txXfrm>
        <a:off x="2135384" y="538658"/>
        <a:ext cx="355041" cy="355041"/>
      </dsp:txXfrm>
    </dsp:sp>
    <dsp:sp modelId="{BDA647D8-F454-4EF5-8D24-7397C91358FF}">
      <dsp:nvSpPr>
        <dsp:cNvPr id="0" name=""/>
        <dsp:cNvSpPr/>
      </dsp:nvSpPr>
      <dsp:spPr>
        <a:xfrm rot="1800000">
          <a:off x="2023423" y="1354163"/>
          <a:ext cx="77237" cy="34140"/>
        </a:xfrm>
        <a:custGeom>
          <a:avLst/>
          <a:gdLst/>
          <a:ahLst/>
          <a:cxnLst/>
          <a:rect l="0" t="0" r="0" b="0"/>
          <a:pathLst>
            <a:path>
              <a:moveTo>
                <a:pt x="0" y="17070"/>
              </a:moveTo>
              <a:lnTo>
                <a:pt x="77237" y="1707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2060111" y="1369302"/>
        <a:ext cx="3861" cy="3861"/>
      </dsp:txXfrm>
    </dsp:sp>
    <dsp:sp modelId="{F4F89D81-8BAB-4471-84DB-7F46EB7DAF07}">
      <dsp:nvSpPr>
        <dsp:cNvPr id="0" name=""/>
        <dsp:cNvSpPr/>
      </dsp:nvSpPr>
      <dsp:spPr>
        <a:xfrm>
          <a:off x="2061852" y="1265016"/>
          <a:ext cx="502105" cy="5021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2100" kern="1200" dirty="0"/>
        </a:p>
      </dsp:txBody>
      <dsp:txXfrm>
        <a:off x="2135384" y="1338548"/>
        <a:ext cx="355041" cy="355041"/>
      </dsp:txXfrm>
    </dsp:sp>
    <dsp:sp modelId="{94DEEB50-E382-484C-98FC-46AB681A1166}">
      <dsp:nvSpPr>
        <dsp:cNvPr id="0" name=""/>
        <dsp:cNvSpPr/>
      </dsp:nvSpPr>
      <dsp:spPr>
        <a:xfrm rot="5400000">
          <a:off x="1581561" y="1609272"/>
          <a:ext cx="77237" cy="34140"/>
        </a:xfrm>
        <a:custGeom>
          <a:avLst/>
          <a:gdLst/>
          <a:ahLst/>
          <a:cxnLst/>
          <a:rect l="0" t="0" r="0" b="0"/>
          <a:pathLst>
            <a:path>
              <a:moveTo>
                <a:pt x="0" y="17070"/>
              </a:moveTo>
              <a:lnTo>
                <a:pt x="77237" y="1707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1618249" y="1624411"/>
        <a:ext cx="3861" cy="3861"/>
      </dsp:txXfrm>
    </dsp:sp>
    <dsp:sp modelId="{1311D921-660A-48EB-89EE-660C7B86DA8B}">
      <dsp:nvSpPr>
        <dsp:cNvPr id="0" name=""/>
        <dsp:cNvSpPr/>
      </dsp:nvSpPr>
      <dsp:spPr>
        <a:xfrm>
          <a:off x="1369127" y="1664961"/>
          <a:ext cx="502105" cy="5021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2100" kern="1200" dirty="0"/>
        </a:p>
      </dsp:txBody>
      <dsp:txXfrm>
        <a:off x="1442659" y="1738493"/>
        <a:ext cx="355041" cy="355041"/>
      </dsp:txXfrm>
    </dsp:sp>
    <dsp:sp modelId="{033456C7-10A3-43FC-969E-919A19EAF706}">
      <dsp:nvSpPr>
        <dsp:cNvPr id="0" name=""/>
        <dsp:cNvSpPr/>
      </dsp:nvSpPr>
      <dsp:spPr>
        <a:xfrm rot="9000000">
          <a:off x="1139699" y="1354163"/>
          <a:ext cx="77237" cy="34140"/>
        </a:xfrm>
        <a:custGeom>
          <a:avLst/>
          <a:gdLst/>
          <a:ahLst/>
          <a:cxnLst/>
          <a:rect l="0" t="0" r="0" b="0"/>
          <a:pathLst>
            <a:path>
              <a:moveTo>
                <a:pt x="0" y="17070"/>
              </a:moveTo>
              <a:lnTo>
                <a:pt x="77237" y="1707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 rot="10800000">
        <a:off x="1176386" y="1369302"/>
        <a:ext cx="3861" cy="3861"/>
      </dsp:txXfrm>
    </dsp:sp>
    <dsp:sp modelId="{3E2CAC7A-B8E6-438A-8533-88C87BDD437A}">
      <dsp:nvSpPr>
        <dsp:cNvPr id="0" name=""/>
        <dsp:cNvSpPr/>
      </dsp:nvSpPr>
      <dsp:spPr>
        <a:xfrm>
          <a:off x="676402" y="1265016"/>
          <a:ext cx="502105" cy="5021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2100" kern="1200" dirty="0"/>
        </a:p>
      </dsp:txBody>
      <dsp:txXfrm>
        <a:off x="749934" y="1338548"/>
        <a:ext cx="355041" cy="355041"/>
      </dsp:txXfrm>
    </dsp:sp>
    <dsp:sp modelId="{93466C65-A23A-4B0D-8A34-04ED20D86BD7}">
      <dsp:nvSpPr>
        <dsp:cNvPr id="0" name=""/>
        <dsp:cNvSpPr/>
      </dsp:nvSpPr>
      <dsp:spPr>
        <a:xfrm rot="12600000">
          <a:off x="1139699" y="843944"/>
          <a:ext cx="77237" cy="34140"/>
        </a:xfrm>
        <a:custGeom>
          <a:avLst/>
          <a:gdLst/>
          <a:ahLst/>
          <a:cxnLst/>
          <a:rect l="0" t="0" r="0" b="0"/>
          <a:pathLst>
            <a:path>
              <a:moveTo>
                <a:pt x="0" y="17070"/>
              </a:moveTo>
              <a:lnTo>
                <a:pt x="77237" y="1707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 rot="10800000">
        <a:off x="1176386" y="859083"/>
        <a:ext cx="3861" cy="3861"/>
      </dsp:txXfrm>
    </dsp:sp>
    <dsp:sp modelId="{ACC792D9-9627-4BC2-9354-6A1F687FE99F}">
      <dsp:nvSpPr>
        <dsp:cNvPr id="0" name=""/>
        <dsp:cNvSpPr/>
      </dsp:nvSpPr>
      <dsp:spPr>
        <a:xfrm>
          <a:off x="676402" y="465126"/>
          <a:ext cx="502105" cy="5021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2100" kern="1200" dirty="0"/>
        </a:p>
      </dsp:txBody>
      <dsp:txXfrm>
        <a:off x="749934" y="538658"/>
        <a:ext cx="355041" cy="3550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7035" cy="496650"/>
          </a:xfrm>
          <a:prstGeom prst="rect">
            <a:avLst/>
          </a:prstGeom>
        </p:spPr>
        <p:txBody>
          <a:bodyPr vert="horz" lIns="91767" tIns="45883" rIns="91767" bIns="45883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52245" y="0"/>
            <a:ext cx="2947035" cy="496650"/>
          </a:xfrm>
          <a:prstGeom prst="rect">
            <a:avLst/>
          </a:prstGeom>
        </p:spPr>
        <p:txBody>
          <a:bodyPr vert="horz" lIns="91767" tIns="45883" rIns="91767" bIns="45883" rtlCol="0"/>
          <a:lstStyle>
            <a:lvl1pPr algn="r">
              <a:defRPr sz="1200"/>
            </a:lvl1pPr>
          </a:lstStyle>
          <a:p>
            <a:fld id="{0D9B862E-F906-4D5E-B00F-10E9494DAA9D}" type="datetimeFigureOut">
              <a:rPr lang="it-IT" smtClean="0"/>
              <a:pPr/>
              <a:t>06/12/2019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3" y="9434614"/>
            <a:ext cx="2947035" cy="496650"/>
          </a:xfrm>
          <a:prstGeom prst="rect">
            <a:avLst/>
          </a:prstGeom>
        </p:spPr>
        <p:txBody>
          <a:bodyPr vert="horz" lIns="91767" tIns="45883" rIns="91767" bIns="45883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52245" y="9434614"/>
            <a:ext cx="2947035" cy="496650"/>
          </a:xfrm>
          <a:prstGeom prst="rect">
            <a:avLst/>
          </a:prstGeom>
        </p:spPr>
        <p:txBody>
          <a:bodyPr vert="horz" lIns="91767" tIns="45883" rIns="91767" bIns="45883" rtlCol="0" anchor="b"/>
          <a:lstStyle>
            <a:lvl1pPr algn="r">
              <a:defRPr sz="1200"/>
            </a:lvl1pPr>
          </a:lstStyle>
          <a:p>
            <a:fld id="{E3B505A6-764A-47C1-859F-F12D60353387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024298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7035" cy="496650"/>
          </a:xfrm>
          <a:prstGeom prst="rect">
            <a:avLst/>
          </a:prstGeom>
        </p:spPr>
        <p:txBody>
          <a:bodyPr vert="horz" lIns="91767" tIns="45883" rIns="91767" bIns="45883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2245" y="0"/>
            <a:ext cx="2947035" cy="496650"/>
          </a:xfrm>
          <a:prstGeom prst="rect">
            <a:avLst/>
          </a:prstGeom>
        </p:spPr>
        <p:txBody>
          <a:bodyPr vert="horz" lIns="91767" tIns="45883" rIns="91767" bIns="45883" rtlCol="0"/>
          <a:lstStyle>
            <a:lvl1pPr algn="r">
              <a:defRPr sz="1200"/>
            </a:lvl1pPr>
          </a:lstStyle>
          <a:p>
            <a:fld id="{B31DC755-6935-4748-A6F6-04C0F84DCB1D}" type="datetimeFigureOut">
              <a:rPr lang="it-IT" smtClean="0"/>
              <a:pPr/>
              <a:t>06/12/2019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6125"/>
            <a:ext cx="6619875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67" tIns="45883" rIns="91767" bIns="45883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0086" y="4718170"/>
            <a:ext cx="5440680" cy="4469844"/>
          </a:xfrm>
          <a:prstGeom prst="rect">
            <a:avLst/>
          </a:prstGeom>
        </p:spPr>
        <p:txBody>
          <a:bodyPr vert="horz" lIns="91767" tIns="45883" rIns="91767" bIns="45883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3" y="9434614"/>
            <a:ext cx="2947035" cy="496650"/>
          </a:xfrm>
          <a:prstGeom prst="rect">
            <a:avLst/>
          </a:prstGeom>
        </p:spPr>
        <p:txBody>
          <a:bodyPr vert="horz" lIns="91767" tIns="45883" rIns="91767" bIns="45883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2245" y="9434614"/>
            <a:ext cx="2947035" cy="496650"/>
          </a:xfrm>
          <a:prstGeom prst="rect">
            <a:avLst/>
          </a:prstGeom>
        </p:spPr>
        <p:txBody>
          <a:bodyPr vert="horz" lIns="91767" tIns="45883" rIns="91767" bIns="45883" rtlCol="0" anchor="b"/>
          <a:lstStyle>
            <a:lvl1pPr algn="r">
              <a:defRPr sz="1200"/>
            </a:lvl1pPr>
          </a:lstStyle>
          <a:p>
            <a:fld id="{BD019213-7776-492B-8F37-AAD6E415342E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3482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296">
              <a:defRPr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56941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308">
              <a:defRPr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8635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3205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0633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296">
              <a:defRPr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99213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296">
              <a:defRPr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6279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7678"/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0136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0488" y="746125"/>
            <a:ext cx="6619875" cy="37242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7678">
              <a:defRPr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079390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09627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4084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48277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07307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9618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50578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50272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54678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98354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28995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28093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42881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21922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22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33132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35347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29246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07856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26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046090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27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053508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16380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25155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30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631945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31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552041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32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638662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33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526495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34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298504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35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7881272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36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773282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37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150863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38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886646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39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4444097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40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3866555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41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471550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42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284543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43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7935546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44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591425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45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0439464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46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140300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47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30931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48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0435898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49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99879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50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1565654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51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703960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52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069536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53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760756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54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7842023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55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6493151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56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9349467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57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506060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58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14653543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59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36416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60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715263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61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5895762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62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8753277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63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1318544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64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1665557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65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6396429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66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71023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67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7089779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68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5773016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69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11843691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70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4533588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71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7855237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72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1971790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73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9781333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74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3717197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75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5636366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76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2724595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77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9373727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78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17727258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79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0107730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80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405030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81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9026126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82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8290449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83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2162252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84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12018195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85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34190827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86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3772121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87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5289493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88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0813694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89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1750973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90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16438563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91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406920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92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9760186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93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1690949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94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58122446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95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0827304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96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39968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0488" y="746125"/>
            <a:ext cx="6619875" cy="3724275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7678">
              <a:defRPr/>
            </a:pPr>
            <a:endParaRPr lang="it-IT" i="0" dirty="0" smtClean="0">
              <a:solidFill>
                <a:srgbClr val="FF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97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1211204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19213-7776-492B-8F37-AAD6E415342E}" type="slidenum">
              <a:rPr lang="it-IT" smtClean="0"/>
              <a:pPr/>
              <a:t>98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5612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ttangolo 41"/>
          <p:cNvSpPr/>
          <p:nvPr userDrawn="1"/>
        </p:nvSpPr>
        <p:spPr>
          <a:xfrm>
            <a:off x="7969225" y="6223559"/>
            <a:ext cx="3671913" cy="400110"/>
          </a:xfrm>
          <a:prstGeom prst="rect">
            <a:avLst/>
          </a:prstGeom>
          <a:noFill/>
        </p:spPr>
        <p:txBody>
          <a:bodyPr wrap="square" lIns="91440" tIns="45720" rIns="0" bIns="45720">
            <a:spAutoFit/>
          </a:bodyPr>
          <a:lstStyle/>
          <a:p>
            <a:pPr algn="r"/>
            <a:r>
              <a:rPr lang="it-IT" sz="2000" b="0" cap="none" spc="0" smtClean="0">
                <a:ln w="0"/>
                <a:solidFill>
                  <a:srgbClr val="447EB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chitects Daughter" panose="02000505000000020004" pitchFamily="2" charset="0"/>
              </a:rPr>
              <a:t>#workinbim</a:t>
            </a:r>
            <a:endParaRPr lang="it-IT" sz="2000" b="0" cap="none" spc="0" dirty="0">
              <a:ln w="0"/>
              <a:solidFill>
                <a:srgbClr val="447EB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chitects Daughter" panose="02000505000000020004" pitchFamily="2" charset="0"/>
            </a:endParaRPr>
          </a:p>
        </p:txBody>
      </p:sp>
      <p:pic>
        <p:nvPicPr>
          <p:cNvPr id="43" name="Immagine 4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56" y="6223559"/>
            <a:ext cx="1575338" cy="374091"/>
          </a:xfrm>
          <a:prstGeom prst="rect">
            <a:avLst/>
          </a:prstGeom>
        </p:spPr>
      </p:pic>
      <p:sp>
        <p:nvSpPr>
          <p:cNvPr id="8" name="Segnaposto testo 6"/>
          <p:cNvSpPr>
            <a:spLocks noGrp="1"/>
          </p:cNvSpPr>
          <p:nvPr>
            <p:ph type="body" sz="quarter" idx="11" hasCustomPrompt="1"/>
          </p:nvPr>
        </p:nvSpPr>
        <p:spPr>
          <a:xfrm>
            <a:off x="555355" y="3290200"/>
            <a:ext cx="10293619" cy="1865126"/>
          </a:xfrm>
          <a:prstGeom prst="rect">
            <a:avLst/>
          </a:prstGeom>
        </p:spPr>
        <p:txBody>
          <a:bodyPr wrap="square" lIns="0">
            <a:sp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sz="3200"/>
            </a:lvl1pPr>
          </a:lstStyle>
          <a:p>
            <a:pPr lvl="0"/>
            <a:r>
              <a:rPr lang="en-US" smtClean="0"/>
              <a:t>Here is the subline, explain your project </a:t>
            </a:r>
            <a:br>
              <a:rPr lang="en-US" smtClean="0"/>
            </a:br>
            <a:r>
              <a:rPr lang="en-US" smtClean="0"/>
              <a:t>in 2-3 lines so that we clearly understand</a:t>
            </a:r>
            <a:br>
              <a:rPr lang="en-US" smtClean="0"/>
            </a:br>
            <a:r>
              <a:rPr lang="en-US" smtClean="0"/>
              <a:t>the presentation</a:t>
            </a:r>
            <a:endParaRPr lang="en-US" dirty="0" smtClean="0"/>
          </a:p>
        </p:txBody>
      </p:sp>
      <p:sp>
        <p:nvSpPr>
          <p:cNvPr id="9" name="Segnaposto testo 8"/>
          <p:cNvSpPr>
            <a:spLocks noGrp="1"/>
          </p:cNvSpPr>
          <p:nvPr>
            <p:ph type="body" sz="quarter" idx="12" hasCustomPrompt="1"/>
          </p:nvPr>
        </p:nvSpPr>
        <p:spPr>
          <a:xfrm>
            <a:off x="555355" y="1556792"/>
            <a:ext cx="10293619" cy="1588127"/>
          </a:xfrm>
          <a:prstGeom prst="rect">
            <a:avLst/>
          </a:prstGeom>
        </p:spPr>
        <p:txBody>
          <a:bodyPr wrap="square" lIns="0">
            <a:sp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5400">
                <a:latin typeface="+mj-lt"/>
              </a:defRPr>
            </a:lvl1pPr>
          </a:lstStyle>
          <a:p>
            <a:pPr lvl="0"/>
            <a:r>
              <a:rPr lang="en-US" smtClean="0"/>
              <a:t>Title of your project in a few words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5988466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2343">
          <p15:clr>
            <a:srgbClr val="FBAE40"/>
          </p15:clr>
        </p15:guide>
        <p15:guide id="3" pos="846">
          <p15:clr>
            <a:srgbClr val="FBAE40"/>
          </p15:clr>
        </p15:guide>
        <p15:guide id="4" pos="5337">
          <p15:clr>
            <a:srgbClr val="FBAE40"/>
          </p15:clr>
        </p15:guide>
        <p15:guide id="5" pos="6834">
          <p15:clr>
            <a:srgbClr val="FBAE40"/>
          </p15:clr>
        </p15:guide>
        <p15:guide id="6" pos="347">
          <p15:clr>
            <a:srgbClr val="FBAE40"/>
          </p15:clr>
        </p15:guide>
        <p15:guide id="7" pos="7333">
          <p15:clr>
            <a:srgbClr val="FBAE40"/>
          </p15:clr>
        </p15:guide>
        <p15:guide id="8" orient="horz" pos="164">
          <p15:clr>
            <a:srgbClr val="FBAE40"/>
          </p15:clr>
        </p15:guide>
        <p15:guide id="9" orient="horz" pos="41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0863" y="260350"/>
            <a:ext cx="11090275" cy="769441"/>
          </a:xfrm>
          <a:prstGeom prst="rect">
            <a:avLst/>
          </a:prstGeom>
        </p:spPr>
        <p:txBody>
          <a:bodyPr wrap="square" lIns="0">
            <a:spAutoFit/>
          </a:bodyPr>
          <a:lstStyle>
            <a:lvl1pPr marL="0" indent="0" algn="ctr">
              <a:spcBef>
                <a:spcPts val="0"/>
              </a:spcBef>
              <a:buNone/>
              <a:defRPr sz="4400">
                <a:latin typeface="+mj-lt"/>
              </a:defRPr>
            </a:lvl1pPr>
          </a:lstStyle>
          <a:p>
            <a:pPr lvl="0"/>
            <a:endParaRPr lang="it-IT" dirty="0" smtClean="0"/>
          </a:p>
        </p:txBody>
      </p:sp>
      <p:sp>
        <p:nvSpPr>
          <p:cNvPr id="42" name="Rettangolo 41"/>
          <p:cNvSpPr/>
          <p:nvPr userDrawn="1"/>
        </p:nvSpPr>
        <p:spPr>
          <a:xfrm>
            <a:off x="7969225" y="6223559"/>
            <a:ext cx="3671913" cy="400110"/>
          </a:xfrm>
          <a:prstGeom prst="rect">
            <a:avLst/>
          </a:prstGeom>
          <a:noFill/>
        </p:spPr>
        <p:txBody>
          <a:bodyPr wrap="square" lIns="91440" tIns="45720" rIns="0" bIns="45720">
            <a:spAutoFit/>
          </a:bodyPr>
          <a:lstStyle/>
          <a:p>
            <a:pPr algn="r"/>
            <a:r>
              <a:rPr lang="it-IT" sz="2000" b="0" cap="none" spc="0" smtClean="0">
                <a:ln w="0"/>
                <a:solidFill>
                  <a:srgbClr val="447EB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chitects Daughter" panose="02000505000000020004" pitchFamily="2" charset="0"/>
              </a:rPr>
              <a:t>#workinbim</a:t>
            </a:r>
            <a:endParaRPr lang="it-IT" sz="2000" b="0" cap="none" spc="0" dirty="0">
              <a:ln w="0"/>
              <a:solidFill>
                <a:srgbClr val="447EB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chitects Daughter" panose="02000505000000020004" pitchFamily="2" charset="0"/>
            </a:endParaRPr>
          </a:p>
        </p:txBody>
      </p:sp>
      <p:pic>
        <p:nvPicPr>
          <p:cNvPr id="43" name="Immagine 4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56" y="6223559"/>
            <a:ext cx="1575338" cy="374091"/>
          </a:xfrm>
          <a:prstGeom prst="rect">
            <a:avLst/>
          </a:prstGeom>
        </p:spPr>
      </p:pic>
      <p:sp>
        <p:nvSpPr>
          <p:cNvPr id="6" name="Segnaposto contenuto 2"/>
          <p:cNvSpPr>
            <a:spLocks noGrp="1"/>
          </p:cNvSpPr>
          <p:nvPr>
            <p:ph idx="1"/>
          </p:nvPr>
        </p:nvSpPr>
        <p:spPr>
          <a:xfrm>
            <a:off x="550862" y="1223302"/>
            <a:ext cx="11090275" cy="4806748"/>
          </a:xfrm>
          <a:prstGeom prst="rect">
            <a:avLst/>
          </a:prstGeom>
        </p:spPr>
        <p:txBody>
          <a:bodyPr lIns="0"/>
          <a:lstStyle>
            <a:lvl1pPr marL="0" indent="0">
              <a:spcBef>
                <a:spcPts val="600"/>
              </a:spcBef>
              <a:buNone/>
              <a:defRPr sz="2800">
                <a:latin typeface="+mn-lt"/>
              </a:defRPr>
            </a:lvl1pPr>
            <a:lvl2pPr>
              <a:spcBef>
                <a:spcPts val="600"/>
              </a:spcBef>
              <a:defRPr/>
            </a:lvl2pPr>
            <a:lvl3pPr>
              <a:spcBef>
                <a:spcPts val="600"/>
              </a:spcBef>
              <a:defRPr/>
            </a:lvl3pPr>
            <a:lvl4pPr>
              <a:spcBef>
                <a:spcPts val="6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9726593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2343">
          <p15:clr>
            <a:srgbClr val="FBAE40"/>
          </p15:clr>
        </p15:guide>
        <p15:guide id="3" pos="846">
          <p15:clr>
            <a:srgbClr val="FBAE40"/>
          </p15:clr>
        </p15:guide>
        <p15:guide id="4" pos="5337">
          <p15:clr>
            <a:srgbClr val="FBAE40"/>
          </p15:clr>
        </p15:guide>
        <p15:guide id="5" pos="6834">
          <p15:clr>
            <a:srgbClr val="FBAE40"/>
          </p15:clr>
        </p15:guide>
        <p15:guide id="6" pos="347">
          <p15:clr>
            <a:srgbClr val="FBAE40"/>
          </p15:clr>
        </p15:guide>
        <p15:guide id="7" pos="7333">
          <p15:clr>
            <a:srgbClr val="FBAE40"/>
          </p15:clr>
        </p15:guide>
        <p15:guide id="8" orient="horz" pos="164">
          <p15:clr>
            <a:srgbClr val="FBAE40"/>
          </p15:clr>
        </p15:guide>
        <p15:guide id="9" orient="horz" pos="415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0863" y="260350"/>
            <a:ext cx="11090275" cy="769441"/>
          </a:xfrm>
          <a:prstGeom prst="rect">
            <a:avLst/>
          </a:prstGeom>
        </p:spPr>
        <p:txBody>
          <a:bodyPr wrap="square" lIns="0">
            <a:spAutoFit/>
          </a:bodyPr>
          <a:lstStyle>
            <a:lvl1pPr marL="0" indent="0" algn="ctr">
              <a:spcBef>
                <a:spcPts val="0"/>
              </a:spcBef>
              <a:buNone/>
              <a:defRPr sz="4400">
                <a:latin typeface="+mj-lt"/>
              </a:defRPr>
            </a:lvl1pPr>
          </a:lstStyle>
          <a:p>
            <a:pPr lvl="0"/>
            <a:endParaRPr lang="it-IT" dirty="0" smtClean="0"/>
          </a:p>
        </p:txBody>
      </p:sp>
      <p:sp>
        <p:nvSpPr>
          <p:cNvPr id="42" name="Rettangolo 41"/>
          <p:cNvSpPr/>
          <p:nvPr userDrawn="1"/>
        </p:nvSpPr>
        <p:spPr>
          <a:xfrm>
            <a:off x="7969225" y="6223559"/>
            <a:ext cx="3671913" cy="400110"/>
          </a:xfrm>
          <a:prstGeom prst="rect">
            <a:avLst/>
          </a:prstGeom>
          <a:noFill/>
        </p:spPr>
        <p:txBody>
          <a:bodyPr wrap="square" lIns="91440" tIns="45720" rIns="0" bIns="45720">
            <a:spAutoFit/>
          </a:bodyPr>
          <a:lstStyle/>
          <a:p>
            <a:pPr algn="r"/>
            <a:r>
              <a:rPr lang="it-IT" sz="2000" b="0" cap="none" spc="0" smtClean="0">
                <a:ln w="0"/>
                <a:solidFill>
                  <a:srgbClr val="447EB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chitects Daughter" panose="02000505000000020004" pitchFamily="2" charset="0"/>
              </a:rPr>
              <a:t>#workinbim</a:t>
            </a:r>
            <a:endParaRPr lang="it-IT" sz="2000" b="0" cap="none" spc="0" dirty="0">
              <a:ln w="0"/>
              <a:solidFill>
                <a:srgbClr val="447EB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chitects Daughter" panose="02000505000000020004" pitchFamily="2" charset="0"/>
            </a:endParaRPr>
          </a:p>
        </p:txBody>
      </p:sp>
      <p:pic>
        <p:nvPicPr>
          <p:cNvPr id="43" name="Immagine 4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56" y="6223559"/>
            <a:ext cx="1575338" cy="374091"/>
          </a:xfrm>
          <a:prstGeom prst="rect">
            <a:avLst/>
          </a:prstGeom>
        </p:spPr>
      </p:pic>
      <p:sp>
        <p:nvSpPr>
          <p:cNvPr id="6" name="Segnaposto contenuto 2"/>
          <p:cNvSpPr>
            <a:spLocks noGrp="1"/>
          </p:cNvSpPr>
          <p:nvPr>
            <p:ph idx="1"/>
          </p:nvPr>
        </p:nvSpPr>
        <p:spPr>
          <a:xfrm>
            <a:off x="550862" y="1223302"/>
            <a:ext cx="11090275" cy="4806748"/>
          </a:xfrm>
          <a:prstGeom prst="rect">
            <a:avLst/>
          </a:prstGeom>
        </p:spPr>
        <p:txBody>
          <a:bodyPr lIns="0"/>
          <a:lstStyle>
            <a:lvl1pPr marL="0" indent="0">
              <a:spcBef>
                <a:spcPts val="600"/>
              </a:spcBef>
              <a:buNone/>
              <a:defRPr sz="2800">
                <a:latin typeface="+mn-lt"/>
              </a:defRPr>
            </a:lvl1pPr>
            <a:lvl2pPr marL="742950" indent="-285750">
              <a:spcBef>
                <a:spcPts val="600"/>
              </a:spcBef>
              <a:buFont typeface="Arial" panose="020B0604020202020204" pitchFamily="34" charset="0"/>
              <a:buChar char="•"/>
              <a:defRPr sz="2400">
                <a:latin typeface="+mn-lt"/>
              </a:defRPr>
            </a:lvl2pPr>
            <a:lvl3pPr marL="1143000" indent="-228600">
              <a:spcBef>
                <a:spcPts val="600"/>
              </a:spcBef>
              <a:buFont typeface="Segoe UI Light" panose="020B0502040204020203" pitchFamily="34" charset="0"/>
              <a:buChar char="–"/>
              <a:defRPr sz="2000">
                <a:latin typeface="+mn-lt"/>
              </a:defRPr>
            </a:lvl3pPr>
            <a:lvl4pPr marL="1600200" indent="-228600">
              <a:spcBef>
                <a:spcPts val="600"/>
              </a:spcBef>
              <a:buFont typeface="Arial" panose="020B0604020202020204" pitchFamily="34" charset="0"/>
              <a:buChar char="•"/>
              <a:defRPr sz="1600">
                <a:latin typeface="+mn-lt"/>
              </a:defRPr>
            </a:lvl4pPr>
            <a:lvl5pPr marL="2057400" indent="-228600">
              <a:spcBef>
                <a:spcPts val="600"/>
              </a:spcBef>
              <a:buFont typeface="Arial" panose="020B0604020202020204" pitchFamily="34" charset="0"/>
              <a:buChar char="–"/>
              <a:defRPr sz="1600" baseline="0">
                <a:latin typeface="+mn-lt"/>
              </a:defRPr>
            </a:lvl5pPr>
            <a:lvl6pPr marL="2514600" indent="-228600">
              <a:buFont typeface="Segoe UI Light" panose="020B0502040204020203" pitchFamily="34" charset="0"/>
              <a:buChar char="»"/>
              <a:defRPr sz="1600"/>
            </a:lvl6pPr>
          </a:lstStyle>
          <a:p>
            <a:pPr lvl="0"/>
            <a:r>
              <a:rPr lang="it-IT" smtClean="0"/>
              <a:t>Fare clic per modificare stili del testo dello schema</a:t>
            </a:r>
            <a:endParaRPr lang="it-IT" dirty="0" smtClean="0"/>
          </a:p>
          <a:p>
            <a:pPr lvl="1"/>
            <a:r>
              <a:rPr lang="it-IT" smtClean="0"/>
              <a:t>Secondo livello</a:t>
            </a:r>
            <a:endParaRPr lang="it-IT" dirty="0" smtClean="0"/>
          </a:p>
          <a:p>
            <a:pPr lvl="2"/>
            <a:r>
              <a:rPr lang="it-IT" smtClean="0"/>
              <a:t>Terzo livello</a:t>
            </a:r>
            <a:endParaRPr lang="it-IT" dirty="0" smtClean="0"/>
          </a:p>
          <a:p>
            <a:pPr lvl="3"/>
            <a:r>
              <a:rPr lang="it-IT" smtClean="0"/>
              <a:t>Quarto livello</a:t>
            </a:r>
            <a:endParaRPr lang="it-IT" dirty="0" smtClean="0"/>
          </a:p>
          <a:p>
            <a:pPr lvl="4"/>
            <a:r>
              <a:rPr lang="it-IT" smtClean="0"/>
              <a:t>Quinto livello</a:t>
            </a:r>
            <a:endParaRPr lang="it-IT" dirty="0" smtClean="0"/>
          </a:p>
          <a:p>
            <a:pPr lvl="5"/>
            <a:r>
              <a:rPr lang="it-IT" smtClean="0"/>
              <a:t>Sesto livello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2542022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2343">
          <p15:clr>
            <a:srgbClr val="FBAE40"/>
          </p15:clr>
        </p15:guide>
        <p15:guide id="3" pos="846">
          <p15:clr>
            <a:srgbClr val="FBAE40"/>
          </p15:clr>
        </p15:guide>
        <p15:guide id="4" pos="5337">
          <p15:clr>
            <a:srgbClr val="FBAE40"/>
          </p15:clr>
        </p15:guide>
        <p15:guide id="5" pos="6834">
          <p15:clr>
            <a:srgbClr val="FBAE40"/>
          </p15:clr>
        </p15:guide>
        <p15:guide id="6" pos="347">
          <p15:clr>
            <a:srgbClr val="FBAE40"/>
          </p15:clr>
        </p15:guide>
        <p15:guide id="7" pos="7333">
          <p15:clr>
            <a:srgbClr val="FBAE40"/>
          </p15:clr>
        </p15:guide>
        <p15:guide id="8" orient="horz" pos="164">
          <p15:clr>
            <a:srgbClr val="FBAE40"/>
          </p15:clr>
        </p15:guide>
        <p15:guide id="9" orient="horz" pos="415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0863" y="260350"/>
            <a:ext cx="11090275" cy="769441"/>
          </a:xfrm>
          <a:prstGeom prst="rect">
            <a:avLst/>
          </a:prstGeom>
        </p:spPr>
        <p:txBody>
          <a:bodyPr wrap="square" lIns="0">
            <a:spAutoFit/>
          </a:bodyPr>
          <a:lstStyle>
            <a:lvl1pPr marL="0" indent="0" algn="ctr">
              <a:spcBef>
                <a:spcPts val="0"/>
              </a:spcBef>
              <a:buNone/>
              <a:defRPr sz="4400">
                <a:latin typeface="+mj-lt"/>
              </a:defRPr>
            </a:lvl1pPr>
          </a:lstStyle>
          <a:p>
            <a:pPr lvl="0"/>
            <a:endParaRPr lang="it-IT" dirty="0" smtClean="0"/>
          </a:p>
        </p:txBody>
      </p:sp>
      <p:sp>
        <p:nvSpPr>
          <p:cNvPr id="42" name="Rettangolo 41"/>
          <p:cNvSpPr/>
          <p:nvPr userDrawn="1"/>
        </p:nvSpPr>
        <p:spPr>
          <a:xfrm>
            <a:off x="7969225" y="6223559"/>
            <a:ext cx="3671913" cy="400110"/>
          </a:xfrm>
          <a:prstGeom prst="rect">
            <a:avLst/>
          </a:prstGeom>
          <a:noFill/>
        </p:spPr>
        <p:txBody>
          <a:bodyPr wrap="square" lIns="91440" tIns="45720" rIns="0" bIns="45720">
            <a:spAutoFit/>
          </a:bodyPr>
          <a:lstStyle/>
          <a:p>
            <a:pPr algn="r"/>
            <a:r>
              <a:rPr lang="it-IT" sz="2000" b="0" cap="none" spc="0" smtClean="0">
                <a:ln w="0"/>
                <a:solidFill>
                  <a:srgbClr val="447EB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chitects Daughter" panose="02000505000000020004" pitchFamily="2" charset="0"/>
              </a:rPr>
              <a:t>#workinbim</a:t>
            </a:r>
            <a:endParaRPr lang="it-IT" sz="2000" b="0" cap="none" spc="0" dirty="0">
              <a:ln w="0"/>
              <a:solidFill>
                <a:srgbClr val="447EB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chitects Daughter" panose="02000505000000020004" pitchFamily="2" charset="0"/>
            </a:endParaRPr>
          </a:p>
        </p:txBody>
      </p:sp>
      <p:pic>
        <p:nvPicPr>
          <p:cNvPr id="43" name="Immagine 4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56" y="6223559"/>
            <a:ext cx="1575338" cy="374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06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2343">
          <p15:clr>
            <a:srgbClr val="FBAE40"/>
          </p15:clr>
        </p15:guide>
        <p15:guide id="3" pos="846">
          <p15:clr>
            <a:srgbClr val="FBAE40"/>
          </p15:clr>
        </p15:guide>
        <p15:guide id="4" pos="5337">
          <p15:clr>
            <a:srgbClr val="FBAE40"/>
          </p15:clr>
        </p15:guide>
        <p15:guide id="5" pos="6834">
          <p15:clr>
            <a:srgbClr val="FBAE40"/>
          </p15:clr>
        </p15:guide>
        <p15:guide id="6" pos="347" userDrawn="1">
          <p15:clr>
            <a:srgbClr val="FBAE40"/>
          </p15:clr>
        </p15:guide>
        <p15:guide id="7" pos="7333" userDrawn="1">
          <p15:clr>
            <a:srgbClr val="FBAE40"/>
          </p15:clr>
        </p15:guide>
        <p15:guide id="8" orient="horz" pos="164" userDrawn="1">
          <p15:clr>
            <a:srgbClr val="FBAE40"/>
          </p15:clr>
        </p15:guide>
        <p15:guide id="9" orient="horz" pos="4156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magine 2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135" y="2853520"/>
            <a:ext cx="5147731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47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 -0.18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m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magin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134" y="1556792"/>
            <a:ext cx="5147731" cy="1219200"/>
          </a:xfrm>
          <a:prstGeom prst="rect">
            <a:avLst/>
          </a:prstGeom>
        </p:spPr>
      </p:pic>
      <p:sp>
        <p:nvSpPr>
          <p:cNvPr id="9" name="Segnaposto testo 8"/>
          <p:cNvSpPr>
            <a:spLocks noGrp="1"/>
          </p:cNvSpPr>
          <p:nvPr>
            <p:ph type="body" sz="quarter" idx="10" hasCustomPrompt="1"/>
          </p:nvPr>
        </p:nvSpPr>
        <p:spPr>
          <a:xfrm>
            <a:off x="839416" y="3736800"/>
            <a:ext cx="10513168" cy="646331"/>
          </a:xfrm>
          <a:prstGeom prst="rect">
            <a:avLst/>
          </a:prstGeom>
        </p:spPr>
        <p:txBody>
          <a:bodyPr wrap="square" lIns="0">
            <a:sp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3600" b="0">
                <a:latin typeface="+mj-lt"/>
              </a:defRPr>
            </a:lvl1pPr>
          </a:lstStyle>
          <a:p>
            <a:pPr lvl="0"/>
            <a:r>
              <a:rPr lang="it-IT" smtClean="0"/>
              <a:t>FARE CLIC PER</a:t>
            </a:r>
            <a:endParaRPr lang="it-IT" dirty="0"/>
          </a:p>
        </p:txBody>
      </p:sp>
      <p:sp>
        <p:nvSpPr>
          <p:cNvPr id="11" name="Segnaposto testo 10"/>
          <p:cNvSpPr>
            <a:spLocks noGrp="1"/>
          </p:cNvSpPr>
          <p:nvPr>
            <p:ph type="body" sz="quarter" idx="11"/>
          </p:nvPr>
        </p:nvSpPr>
        <p:spPr>
          <a:xfrm>
            <a:off x="839416" y="4393676"/>
            <a:ext cx="10513168" cy="584775"/>
          </a:xfrm>
          <a:prstGeom prst="rect">
            <a:avLst/>
          </a:prstGeom>
        </p:spPr>
        <p:txBody>
          <a:bodyPr wrap="square" lIns="0">
            <a:sp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it-IT" smtClean="0"/>
              <a:t>Fare clic per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1019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Onl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105396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2343">
          <p15:clr>
            <a:srgbClr val="FBAE40"/>
          </p15:clr>
        </p15:guide>
        <p15:guide id="3" pos="846">
          <p15:clr>
            <a:srgbClr val="FBAE40"/>
          </p15:clr>
        </p15:guide>
        <p15:guide id="4" pos="5337">
          <p15:clr>
            <a:srgbClr val="FBAE40"/>
          </p15:clr>
        </p15:guide>
        <p15:guide id="5" pos="6834">
          <p15:clr>
            <a:srgbClr val="FBAE40"/>
          </p15:clr>
        </p15:guide>
        <p15:guide id="6" pos="347">
          <p15:clr>
            <a:srgbClr val="FBAE40"/>
          </p15:clr>
        </p15:guide>
        <p15:guide id="7" pos="7333">
          <p15:clr>
            <a:srgbClr val="FBAE40"/>
          </p15:clr>
        </p15:guide>
        <p15:guide id="8" orient="horz" pos="164">
          <p15:clr>
            <a:srgbClr val="FBAE40"/>
          </p15:clr>
        </p15:guide>
        <p15:guide id="9" orient="horz" pos="415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8200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7" r:id="rId2"/>
    <p:sldLayoutId id="2147483699" r:id="rId3"/>
    <p:sldLayoutId id="2147483696" r:id="rId4"/>
    <p:sldLayoutId id="2147483675" r:id="rId5"/>
    <p:sldLayoutId id="2147483680" r:id="rId6"/>
    <p:sldLayoutId id="2147483700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800" b="1" kern="1200">
          <a:solidFill>
            <a:schemeClr val="tx1"/>
          </a:solidFill>
          <a:latin typeface="+mj-lt"/>
          <a:ea typeface="+mj-ea"/>
          <a:cs typeface="Calibri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4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4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InfraBIM</a:t>
            </a:r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1"/>
          </p:nvPr>
        </p:nvSpPr>
        <p:spPr>
          <a:xfrm>
            <a:off x="839416" y="4393676"/>
            <a:ext cx="10513168" cy="1154162"/>
          </a:xfrm>
        </p:spPr>
        <p:txBody>
          <a:bodyPr/>
          <a:lstStyle/>
          <a:p>
            <a:r>
              <a:rPr lang="it-IT" smtClean="0"/>
              <a:t>BIM-Workflow und Koordination</a:t>
            </a:r>
            <a:endParaRPr lang="it-IT" dirty="0"/>
          </a:p>
          <a:p>
            <a:endParaRPr lang="it-IT" dirty="0"/>
          </a:p>
        </p:txBody>
      </p:sp>
      <p:sp>
        <p:nvSpPr>
          <p:cNvPr id="7" name="Segnaposto testo 10"/>
          <p:cNvSpPr txBox="1">
            <a:spLocks/>
          </p:cNvSpPr>
          <p:nvPr/>
        </p:nvSpPr>
        <p:spPr>
          <a:xfrm>
            <a:off x="845406" y="5498729"/>
            <a:ext cx="10507177" cy="369332"/>
          </a:xfrm>
          <a:prstGeom prst="rect">
            <a:avLst/>
          </a:prstGeom>
        </p:spPr>
        <p:txBody>
          <a:bodyPr wrap="square" lIns="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dirty="0"/>
              <a:t>Roland Schneider – JWS </a:t>
            </a:r>
            <a:r>
              <a:rPr lang="it-IT" dirty="0" err="1"/>
              <a:t>GmbH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6472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>
          <a:xfrm>
            <a:off x="550863" y="260350"/>
            <a:ext cx="11090275" cy="1446550"/>
          </a:xfrm>
        </p:spPr>
        <p:txBody>
          <a:bodyPr/>
          <a:lstStyle/>
          <a:p>
            <a:r>
              <a:rPr lang="de-DE" smtClean="0"/>
              <a:t>Workflow und Koordination bestimmen die Qualität des Designs.</a:t>
            </a:r>
            <a:endParaRPr lang="it-IT" dirty="0"/>
          </a:p>
        </p:txBody>
      </p:sp>
      <p:sp>
        <p:nvSpPr>
          <p:cNvPr id="5" name="TextBox 98"/>
          <p:cNvSpPr txBox="1"/>
          <p:nvPr/>
        </p:nvSpPr>
        <p:spPr>
          <a:xfrm>
            <a:off x="839788" y="2269427"/>
            <a:ext cx="2602141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+mj-lt"/>
                <a:cs typeface="Segoe UI" pitchFamily="34" charset="0"/>
              </a:rPr>
              <a:t>WORKFLOW</a:t>
            </a:r>
            <a:endParaRPr lang="fr-FR" sz="2000" b="1" dirty="0" smtClean="0">
              <a:solidFill>
                <a:schemeClr val="accent1"/>
              </a:solidFill>
              <a:latin typeface="+mj-lt"/>
              <a:cs typeface="Segoe UI" pitchFamily="34" charset="0"/>
            </a:endParaRPr>
          </a:p>
        </p:txBody>
      </p:sp>
      <p:sp>
        <p:nvSpPr>
          <p:cNvPr id="6" name="TextBox 18"/>
          <p:cNvSpPr txBox="1"/>
          <p:nvPr/>
        </p:nvSpPr>
        <p:spPr>
          <a:xfrm>
            <a:off x="4794930" y="2269427"/>
            <a:ext cx="2602141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+mj-lt"/>
                <a:cs typeface="Segoe UI" pitchFamily="34" charset="0"/>
              </a:rPr>
              <a:t>KOORDINATION</a:t>
            </a:r>
            <a:endParaRPr lang="fr-FR" sz="2000" b="1" dirty="0" smtClean="0">
              <a:solidFill>
                <a:schemeClr val="accent1"/>
              </a:solidFill>
              <a:latin typeface="+mj-lt"/>
              <a:cs typeface="Segoe UI" pitchFamily="34" charset="0"/>
            </a:endParaRPr>
          </a:p>
        </p:txBody>
      </p:sp>
      <p:sp>
        <p:nvSpPr>
          <p:cNvPr id="7" name="TextBox 19"/>
          <p:cNvSpPr txBox="1"/>
          <p:nvPr/>
        </p:nvSpPr>
        <p:spPr>
          <a:xfrm>
            <a:off x="8750071" y="2271505"/>
            <a:ext cx="2602141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+mj-lt"/>
                <a:cs typeface="Segoe UI" pitchFamily="34" charset="0"/>
              </a:rPr>
              <a:t>DESIGN</a:t>
            </a:r>
            <a:endParaRPr lang="fr-FR" sz="2000" b="1" dirty="0" smtClean="0">
              <a:solidFill>
                <a:schemeClr val="accent1"/>
              </a:solidFill>
              <a:latin typeface="+mj-lt"/>
              <a:cs typeface="Segoe UI" pitchFamily="34" charset="0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839788" y="2792207"/>
            <a:ext cx="2602141" cy="1089529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+mj-lt"/>
                <a:cs typeface="Segoe UI" pitchFamily="34" charset="0"/>
              </a:rPr>
              <a:t>Ein effizienter Workflow ermöglicht eine effiziente Koordination.</a:t>
            </a:r>
            <a:endParaRPr lang="fr-FR" dirty="0">
              <a:latin typeface="+mj-lt"/>
              <a:cs typeface="Segoe UI" pitchFamily="34" charset="0"/>
            </a:endParaRPr>
          </a:p>
        </p:txBody>
      </p:sp>
      <p:sp>
        <p:nvSpPr>
          <p:cNvPr id="9" name="TextBox 24"/>
          <p:cNvSpPr txBox="1"/>
          <p:nvPr/>
        </p:nvSpPr>
        <p:spPr>
          <a:xfrm>
            <a:off x="4794930" y="2792207"/>
            <a:ext cx="2602141" cy="1089529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+mj-lt"/>
                <a:cs typeface="Segoe UI" pitchFamily="34" charset="0"/>
              </a:rPr>
              <a:t>Eine effiziente Koordination ermöglicht ein besseres Design.</a:t>
            </a:r>
            <a:endParaRPr lang="fr-FR" dirty="0">
              <a:latin typeface="+mj-lt"/>
              <a:cs typeface="Segoe UI" pitchFamily="34" charset="0"/>
            </a:endParaRPr>
          </a:p>
        </p:txBody>
      </p:sp>
      <p:sp>
        <p:nvSpPr>
          <p:cNvPr id="10" name="TextBox 25"/>
          <p:cNvSpPr txBox="1"/>
          <p:nvPr/>
        </p:nvSpPr>
        <p:spPr>
          <a:xfrm>
            <a:off x="8750072" y="2792207"/>
            <a:ext cx="2602141" cy="2086725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+mj-lt"/>
                <a:cs typeface="Segoe UI" pitchFamily="34" charset="0"/>
              </a:rPr>
              <a:t>Ein besseres Design reduziert die Kosten, erhöht die Projektqualität und reduziert Fehler in der Realisierungsphase.</a:t>
            </a:r>
            <a:endParaRPr lang="it-IT" dirty="0">
              <a:latin typeface="+mj-lt"/>
              <a:cs typeface="Segoe UI" pitchFamily="34" charset="0"/>
            </a:endParaRPr>
          </a:p>
        </p:txBody>
      </p:sp>
      <p:sp>
        <p:nvSpPr>
          <p:cNvPr id="11" name="Freccia a destra 10"/>
          <p:cNvSpPr/>
          <p:nvPr/>
        </p:nvSpPr>
        <p:spPr>
          <a:xfrm>
            <a:off x="3758389" y="2227166"/>
            <a:ext cx="720080" cy="484633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latin typeface="+mj-lt"/>
            </a:endParaRPr>
          </a:p>
        </p:txBody>
      </p:sp>
      <p:sp>
        <p:nvSpPr>
          <p:cNvPr id="12" name="Freccia a destra 11"/>
          <p:cNvSpPr/>
          <p:nvPr/>
        </p:nvSpPr>
        <p:spPr>
          <a:xfrm>
            <a:off x="7713531" y="2227166"/>
            <a:ext cx="720080" cy="484633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+mj-lt"/>
            </a:endParaRPr>
          </a:p>
        </p:txBody>
      </p:sp>
      <p:sp>
        <p:nvSpPr>
          <p:cNvPr id="13" name="Ovale 12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7822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sz="quarter" idx="10"/>
          </p:nvPr>
        </p:nvSpPr>
        <p:spPr>
          <a:xfrm>
            <a:off x="550863" y="260350"/>
            <a:ext cx="11090275" cy="769441"/>
          </a:xfrm>
        </p:spPr>
        <p:txBody>
          <a:bodyPr/>
          <a:lstStyle/>
          <a:p>
            <a:r>
              <a:rPr lang="it-IT" smtClean="0"/>
              <a:t>Infrastrukturplanung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mtClean="0"/>
              <a:t>Für die Infrastrukturplanung müssen einige Grundlagen und Unterschiede erläutert werden:</a:t>
            </a:r>
            <a:endParaRPr lang="it-IT" dirty="0" smtClean="0"/>
          </a:p>
          <a:p>
            <a:endParaRPr lang="it-IT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mtClean="0"/>
              <a:t>Horizontal ≠ Vertikal</a:t>
            </a:r>
            <a:endParaRPr lang="it-IT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mtClean="0"/>
              <a:t>Haupt- und Nebenarbeiten</a:t>
            </a:r>
            <a:endParaRPr lang="it-IT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mtClean="0"/>
              <a:t>Das Design in BIM</a:t>
            </a:r>
            <a:endParaRPr lang="it-IT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mtClean="0"/>
              <a:t>Formate für die Interoperabilität</a:t>
            </a:r>
            <a:endParaRPr lang="it-IT" dirty="0"/>
          </a:p>
        </p:txBody>
      </p:sp>
      <p:sp>
        <p:nvSpPr>
          <p:cNvPr id="4" name="Ovale 3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2757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gnaposto testo 8"/>
          <p:cNvSpPr>
            <a:spLocks noGrp="1"/>
          </p:cNvSpPr>
          <p:nvPr>
            <p:ph type="body" sz="quarter" idx="10"/>
          </p:nvPr>
        </p:nvSpPr>
        <p:spPr>
          <a:xfrm>
            <a:off x="550863" y="260350"/>
            <a:ext cx="11090275" cy="769441"/>
          </a:xfrm>
        </p:spPr>
        <p:txBody>
          <a:bodyPr/>
          <a:lstStyle/>
          <a:p>
            <a:r>
              <a:rPr lang="it-IT" smtClean="0"/>
              <a:t>Horizontal ≠ Vertikal</a:t>
            </a:r>
            <a:endParaRPr lang="it-IT" dirty="0"/>
          </a:p>
        </p:txBody>
      </p:sp>
      <p:sp>
        <p:nvSpPr>
          <p:cNvPr id="10" name="TextBox 98"/>
          <p:cNvSpPr txBox="1"/>
          <p:nvPr/>
        </p:nvSpPr>
        <p:spPr>
          <a:xfrm>
            <a:off x="839788" y="908720"/>
            <a:ext cx="4536132" cy="707886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dirty="0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INFRASTRUKTUR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  <a:p>
            <a:r>
              <a:rPr lang="fr-FR" sz="2000" b="1" dirty="0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HORIZONTAL BIM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2" name="TextBox 19"/>
          <p:cNvSpPr txBox="1"/>
          <p:nvPr/>
        </p:nvSpPr>
        <p:spPr>
          <a:xfrm>
            <a:off x="6816080" y="908720"/>
            <a:ext cx="4536134" cy="707886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GEBÄUDE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VERTIKAL BIM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3" name="TextBox 21"/>
          <p:cNvSpPr txBox="1"/>
          <p:nvPr/>
        </p:nvSpPr>
        <p:spPr>
          <a:xfrm>
            <a:off x="839788" y="1729886"/>
            <a:ext cx="4536132" cy="4508927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spcBef>
                <a:spcPts val="720"/>
              </a:spcBef>
            </a:pPr>
            <a:r>
              <a:rPr lang="de-DE" smtClean="0">
                <a:latin typeface="+mj-lt"/>
              </a:rPr>
              <a:t>Geringe oder keine Nutzung von grafischen Objekten</a:t>
            </a:r>
            <a:endParaRPr lang="en-US" dirty="0">
              <a:latin typeface="+mj-lt"/>
            </a:endParaRPr>
          </a:p>
          <a:p>
            <a:pPr lvl="0">
              <a:spcBef>
                <a:spcPts val="720"/>
              </a:spcBef>
            </a:pPr>
            <a:r>
              <a:rPr lang="de-DE" smtClean="0">
                <a:latin typeface="+mj-lt"/>
              </a:rPr>
              <a:t>Konstruktion von Achsen, Profilen und Querschnitten</a:t>
            </a:r>
            <a:endParaRPr lang="en-US" dirty="0">
              <a:latin typeface="+mj-lt"/>
            </a:endParaRPr>
          </a:p>
          <a:p>
            <a:pPr lvl="0">
              <a:spcBef>
                <a:spcPts val="720"/>
              </a:spcBef>
            </a:pPr>
            <a:r>
              <a:rPr lang="de-DE" smtClean="0">
                <a:latin typeface="+mj-lt"/>
              </a:rPr>
              <a:t>Verwaltung von Informationen, die nicht immer mit den Eigenschaften der Objekte verbunden sind</a:t>
            </a:r>
            <a:endParaRPr lang="en-US" dirty="0">
              <a:latin typeface="+mj-lt"/>
            </a:endParaRPr>
          </a:p>
          <a:p>
            <a:pPr lvl="0">
              <a:spcBef>
                <a:spcPts val="720"/>
              </a:spcBef>
            </a:pPr>
            <a:r>
              <a:rPr lang="de-DE" smtClean="0">
                <a:latin typeface="+mj-lt"/>
              </a:rPr>
              <a:t>Austauschformate noch nicht umfassend definiert</a:t>
            </a:r>
            <a:endParaRPr lang="en-US" dirty="0" smtClean="0">
              <a:latin typeface="+mj-lt"/>
            </a:endParaRPr>
          </a:p>
          <a:p>
            <a:pPr>
              <a:spcBef>
                <a:spcPts val="720"/>
              </a:spcBef>
            </a:pPr>
            <a:r>
              <a:rPr lang="de-DE" smtClean="0">
                <a:latin typeface="+mj-lt"/>
              </a:rPr>
              <a:t>Nutzung des Geländes als wesentliches Element der Gestaltung</a:t>
            </a:r>
            <a:endParaRPr lang="en-US" dirty="0" smtClean="0">
              <a:latin typeface="+mj-lt"/>
            </a:endParaRPr>
          </a:p>
          <a:p>
            <a:pPr>
              <a:spcBef>
                <a:spcPts val="720"/>
              </a:spcBef>
            </a:pPr>
            <a:r>
              <a:rPr lang="de-DE" smtClean="0">
                <a:latin typeface="+mj-lt"/>
              </a:rPr>
              <a:t>Hohe Auswirkungen der Arbeiten auf das Gelände</a:t>
            </a:r>
            <a:endParaRPr lang="en-US" dirty="0" smtClean="0">
              <a:latin typeface="+mj-lt"/>
            </a:endParaRPr>
          </a:p>
          <a:p>
            <a:pPr lvl="0">
              <a:spcBef>
                <a:spcPts val="720"/>
              </a:spcBef>
            </a:pPr>
            <a:r>
              <a:rPr lang="it-IT" smtClean="0">
                <a:latin typeface="+mj-lt"/>
              </a:rPr>
              <a:t>Großer Modellbereich</a:t>
            </a:r>
            <a:endParaRPr lang="en-US" dirty="0">
              <a:latin typeface="+mj-lt"/>
            </a:endParaRPr>
          </a:p>
        </p:txBody>
      </p:sp>
      <p:sp>
        <p:nvSpPr>
          <p:cNvPr id="14" name="TextBox 25"/>
          <p:cNvSpPr txBox="1"/>
          <p:nvPr/>
        </p:nvSpPr>
        <p:spPr>
          <a:xfrm>
            <a:off x="6816080" y="1739276"/>
            <a:ext cx="4536134" cy="4508927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spcBef>
                <a:spcPts val="720"/>
              </a:spcBef>
            </a:pPr>
            <a:r>
              <a:rPr lang="de-DE" dirty="0" smtClean="0">
                <a:latin typeface="+mj-lt"/>
              </a:rPr>
              <a:t>Häufige Verwendung großer grafischer Objekte</a:t>
            </a:r>
            <a:endParaRPr lang="en-US" dirty="0">
              <a:latin typeface="+mj-lt"/>
            </a:endParaRPr>
          </a:p>
          <a:p>
            <a:pPr>
              <a:spcBef>
                <a:spcPts val="720"/>
              </a:spcBef>
            </a:pPr>
            <a:r>
              <a:rPr lang="de-DE" dirty="0" smtClean="0">
                <a:latin typeface="+mj-lt"/>
              </a:rPr>
              <a:t>Design von parametrischen Objekten und Elementen</a:t>
            </a:r>
            <a:endParaRPr lang="en-US" dirty="0">
              <a:latin typeface="+mj-lt"/>
            </a:endParaRPr>
          </a:p>
          <a:p>
            <a:pPr>
              <a:spcBef>
                <a:spcPts val="720"/>
              </a:spcBef>
            </a:pPr>
            <a:r>
              <a:rPr lang="de-DE" dirty="0" smtClean="0">
                <a:latin typeface="+mj-lt"/>
              </a:rPr>
              <a:t>Verwaltung von Objekten mit Informationen</a:t>
            </a:r>
            <a:br>
              <a:rPr lang="de-DE" dirty="0" smtClean="0">
                <a:latin typeface="+mj-lt"/>
              </a:rPr>
            </a:br>
            <a:r>
              <a:rPr lang="de-DE" dirty="0" smtClean="0">
                <a:latin typeface="+mj-lt"/>
              </a:rPr>
              <a:t/>
            </a:r>
            <a:br>
              <a:rPr lang="de-DE" dirty="0" smtClean="0">
                <a:latin typeface="+mj-lt"/>
              </a:rPr>
            </a:br>
            <a:endParaRPr lang="en-US" dirty="0">
              <a:latin typeface="+mj-lt"/>
            </a:endParaRPr>
          </a:p>
          <a:p>
            <a:pPr>
              <a:spcBef>
                <a:spcPts val="720"/>
              </a:spcBef>
            </a:pPr>
            <a:r>
              <a:rPr lang="en-US" dirty="0" err="1" smtClean="0">
                <a:latin typeface="+mj-lt"/>
              </a:rPr>
              <a:t>Ausgereifte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Austauschformate</a:t>
            </a:r>
            <a:r>
              <a:rPr lang="en-US" dirty="0" smtClean="0">
                <a:latin typeface="+mj-lt"/>
              </a:rPr>
              <a:t/>
            </a:r>
            <a:br>
              <a:rPr lang="en-US" dirty="0" smtClean="0">
                <a:latin typeface="+mj-lt"/>
              </a:rPr>
            </a:br>
            <a:endParaRPr lang="en-US" dirty="0" smtClean="0">
              <a:latin typeface="+mj-lt"/>
            </a:endParaRPr>
          </a:p>
          <a:p>
            <a:pPr>
              <a:spcBef>
                <a:spcPts val="720"/>
              </a:spcBef>
            </a:pPr>
            <a:r>
              <a:rPr lang="de-DE" dirty="0" smtClean="0">
                <a:latin typeface="+mj-lt"/>
              </a:rPr>
              <a:t>Nutzung des Geländes als Randelement in der Planung</a:t>
            </a:r>
            <a:endParaRPr lang="en-US" dirty="0">
              <a:latin typeface="+mj-lt"/>
            </a:endParaRPr>
          </a:p>
          <a:p>
            <a:pPr>
              <a:spcBef>
                <a:spcPts val="720"/>
              </a:spcBef>
            </a:pPr>
            <a:r>
              <a:rPr lang="de-DE" dirty="0" smtClean="0">
                <a:latin typeface="+mj-lt"/>
              </a:rPr>
              <a:t>Geringe Auswirkungen der Arbeiten auf das Gelände</a:t>
            </a:r>
            <a:endParaRPr lang="en-US" dirty="0">
              <a:latin typeface="+mj-lt"/>
            </a:endParaRPr>
          </a:p>
          <a:p>
            <a:pPr>
              <a:spcBef>
                <a:spcPts val="720"/>
              </a:spcBef>
            </a:pPr>
            <a:r>
              <a:rPr lang="it-IT" dirty="0" err="1" smtClean="0">
                <a:latin typeface="+mj-lt"/>
              </a:rPr>
              <a:t>Kleiner</a:t>
            </a:r>
            <a:r>
              <a:rPr lang="it-IT" dirty="0" smtClean="0">
                <a:latin typeface="+mj-lt"/>
              </a:rPr>
              <a:t> bis </a:t>
            </a:r>
            <a:r>
              <a:rPr lang="it-IT" dirty="0" err="1" smtClean="0">
                <a:latin typeface="+mj-lt"/>
              </a:rPr>
              <a:t>mittlerer</a:t>
            </a:r>
            <a:r>
              <a:rPr lang="it-IT" dirty="0" smtClean="0">
                <a:latin typeface="+mj-lt"/>
              </a:rPr>
              <a:t> </a:t>
            </a:r>
            <a:r>
              <a:rPr lang="it-IT" dirty="0" err="1" smtClean="0">
                <a:latin typeface="+mj-lt"/>
              </a:rPr>
              <a:t>Modellbereich</a:t>
            </a:r>
            <a:endParaRPr lang="en-US" dirty="0">
              <a:latin typeface="+mj-lt"/>
            </a:endParaRPr>
          </a:p>
        </p:txBody>
      </p:sp>
      <p:sp>
        <p:nvSpPr>
          <p:cNvPr id="7" name="Ovale 6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011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igura a mano libera 27"/>
          <p:cNvSpPr/>
          <p:nvPr/>
        </p:nvSpPr>
        <p:spPr>
          <a:xfrm>
            <a:off x="5375998" y="2957644"/>
            <a:ext cx="1440001" cy="1440001"/>
          </a:xfrm>
          <a:custGeom>
            <a:avLst/>
            <a:gdLst>
              <a:gd name="connsiteX0" fmla="*/ 0 w 1440001"/>
              <a:gd name="connsiteY0" fmla="*/ 720001 h 1440001"/>
              <a:gd name="connsiteX1" fmla="*/ 720001 w 1440001"/>
              <a:gd name="connsiteY1" fmla="*/ 0 h 1440001"/>
              <a:gd name="connsiteX2" fmla="*/ 1440002 w 1440001"/>
              <a:gd name="connsiteY2" fmla="*/ 720001 h 1440001"/>
              <a:gd name="connsiteX3" fmla="*/ 720001 w 1440001"/>
              <a:gd name="connsiteY3" fmla="*/ 1440002 h 1440001"/>
              <a:gd name="connsiteX4" fmla="*/ 0 w 1440001"/>
              <a:gd name="connsiteY4" fmla="*/ 720001 h 1440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0001" h="1440001">
                <a:moveTo>
                  <a:pt x="0" y="720001"/>
                </a:moveTo>
                <a:cubicBezTo>
                  <a:pt x="0" y="322355"/>
                  <a:pt x="322355" y="0"/>
                  <a:pt x="720001" y="0"/>
                </a:cubicBezTo>
                <a:cubicBezTo>
                  <a:pt x="1117647" y="0"/>
                  <a:pt x="1440002" y="322355"/>
                  <a:pt x="1440002" y="720001"/>
                </a:cubicBezTo>
                <a:cubicBezTo>
                  <a:pt x="1440002" y="1117647"/>
                  <a:pt x="1117647" y="1440002"/>
                  <a:pt x="720001" y="1440002"/>
                </a:cubicBezTo>
                <a:cubicBezTo>
                  <a:pt x="322355" y="1440002"/>
                  <a:pt x="0" y="1117647"/>
                  <a:pt x="0" y="720001"/>
                </a:cubicBezTo>
                <a:close/>
              </a:path>
            </a:pathLst>
          </a:custGeom>
          <a:ln w="144000"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1678" tIns="221678" rIns="221678" bIns="221678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smtClean="0">
                <a:latin typeface="+mj-lt"/>
              </a:rPr>
              <a:t>HAUPTWERK</a:t>
            </a:r>
            <a:endParaRPr lang="it-IT" sz="1200" kern="1200" dirty="0">
              <a:latin typeface="+mj-lt"/>
            </a:endParaRPr>
          </a:p>
        </p:txBody>
      </p:sp>
      <p:sp>
        <p:nvSpPr>
          <p:cNvPr id="7" name="Figura a mano libera 6"/>
          <p:cNvSpPr/>
          <p:nvPr/>
        </p:nvSpPr>
        <p:spPr>
          <a:xfrm>
            <a:off x="5375999" y="2961026"/>
            <a:ext cx="1440001" cy="1440001"/>
          </a:xfrm>
          <a:custGeom>
            <a:avLst/>
            <a:gdLst>
              <a:gd name="connsiteX0" fmla="*/ 0 w 1440001"/>
              <a:gd name="connsiteY0" fmla="*/ 720001 h 1440001"/>
              <a:gd name="connsiteX1" fmla="*/ 720001 w 1440001"/>
              <a:gd name="connsiteY1" fmla="*/ 0 h 1440001"/>
              <a:gd name="connsiteX2" fmla="*/ 1440002 w 1440001"/>
              <a:gd name="connsiteY2" fmla="*/ 720001 h 1440001"/>
              <a:gd name="connsiteX3" fmla="*/ 720001 w 1440001"/>
              <a:gd name="connsiteY3" fmla="*/ 1440002 h 1440001"/>
              <a:gd name="connsiteX4" fmla="*/ 0 w 1440001"/>
              <a:gd name="connsiteY4" fmla="*/ 720001 h 1440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0001" h="1440001">
                <a:moveTo>
                  <a:pt x="0" y="720001"/>
                </a:moveTo>
                <a:cubicBezTo>
                  <a:pt x="0" y="322355"/>
                  <a:pt x="322355" y="0"/>
                  <a:pt x="720001" y="0"/>
                </a:cubicBezTo>
                <a:cubicBezTo>
                  <a:pt x="1117647" y="0"/>
                  <a:pt x="1440002" y="322355"/>
                  <a:pt x="1440002" y="720001"/>
                </a:cubicBezTo>
                <a:cubicBezTo>
                  <a:pt x="1440002" y="1117647"/>
                  <a:pt x="1117647" y="1440002"/>
                  <a:pt x="720001" y="1440002"/>
                </a:cubicBezTo>
                <a:cubicBezTo>
                  <a:pt x="322355" y="1440002"/>
                  <a:pt x="0" y="1117647"/>
                  <a:pt x="0" y="720001"/>
                </a:cubicBezTo>
                <a:close/>
              </a:path>
            </a:pathLst>
          </a:custGeom>
          <a:ln w="1440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1678" tIns="221678" rIns="221678" bIns="221678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kern="1200" smtClean="0">
                <a:latin typeface="+mj-lt"/>
              </a:rPr>
              <a:t>STRASSE</a:t>
            </a:r>
            <a:br>
              <a:rPr lang="it-IT" sz="1200" kern="1200" smtClean="0">
                <a:latin typeface="+mj-lt"/>
              </a:rPr>
            </a:br>
            <a:r>
              <a:rPr lang="it-IT" sz="1200" kern="1200" smtClean="0">
                <a:latin typeface="+mj-lt"/>
              </a:rPr>
              <a:t>EISENBAHN</a:t>
            </a:r>
            <a:endParaRPr lang="it-IT" sz="1200" kern="1200" dirty="0">
              <a:latin typeface="+mj-lt"/>
            </a:endParaRPr>
          </a:p>
        </p:txBody>
      </p:sp>
      <p:sp>
        <p:nvSpPr>
          <p:cNvPr id="11" name="Segnaposto testo 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Haupt- und Nebenarbeiten</a:t>
            </a:r>
            <a:endParaRPr lang="it-IT" dirty="0"/>
          </a:p>
        </p:txBody>
      </p:sp>
      <p:sp>
        <p:nvSpPr>
          <p:cNvPr id="8" name="Figura a mano libera 7"/>
          <p:cNvSpPr/>
          <p:nvPr/>
        </p:nvSpPr>
        <p:spPr>
          <a:xfrm rot="16200000">
            <a:off x="5907855" y="2758951"/>
            <a:ext cx="376288" cy="27861"/>
          </a:xfrm>
          <a:custGeom>
            <a:avLst/>
            <a:gdLst>
              <a:gd name="connsiteX0" fmla="*/ 0 w 376288"/>
              <a:gd name="connsiteY0" fmla="*/ 13930 h 27861"/>
              <a:gd name="connsiteX1" fmla="*/ 376288 w 376288"/>
              <a:gd name="connsiteY1" fmla="*/ 13930 h 2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76288" h="27861">
                <a:moveTo>
                  <a:pt x="0" y="13930"/>
                </a:moveTo>
                <a:lnTo>
                  <a:pt x="376288" y="13930"/>
                </a:lnTo>
              </a:path>
            </a:pathLst>
          </a:cu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1436" tIns="4523" rIns="191437" bIns="4524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t-IT" sz="1200" kern="1200">
              <a:latin typeface="+mj-lt"/>
            </a:endParaRPr>
          </a:p>
        </p:txBody>
      </p:sp>
      <p:sp>
        <p:nvSpPr>
          <p:cNvPr id="9" name="Figura a mano libera 8"/>
          <p:cNvSpPr/>
          <p:nvPr/>
        </p:nvSpPr>
        <p:spPr>
          <a:xfrm>
            <a:off x="5556001" y="1504739"/>
            <a:ext cx="1079997" cy="1079997"/>
          </a:xfrm>
          <a:custGeom>
            <a:avLst/>
            <a:gdLst>
              <a:gd name="connsiteX0" fmla="*/ 0 w 1079997"/>
              <a:gd name="connsiteY0" fmla="*/ 539999 h 1079997"/>
              <a:gd name="connsiteX1" fmla="*/ 539999 w 1079997"/>
              <a:gd name="connsiteY1" fmla="*/ 0 h 1079997"/>
              <a:gd name="connsiteX2" fmla="*/ 1079998 w 1079997"/>
              <a:gd name="connsiteY2" fmla="*/ 539999 h 1079997"/>
              <a:gd name="connsiteX3" fmla="*/ 539999 w 1079997"/>
              <a:gd name="connsiteY3" fmla="*/ 1079998 h 1079997"/>
              <a:gd name="connsiteX4" fmla="*/ 0 w 1079997"/>
              <a:gd name="connsiteY4" fmla="*/ 539999 h 1079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9997" h="1079997">
                <a:moveTo>
                  <a:pt x="0" y="539999"/>
                </a:moveTo>
                <a:cubicBezTo>
                  <a:pt x="0" y="241766"/>
                  <a:pt x="241766" y="0"/>
                  <a:pt x="539999" y="0"/>
                </a:cubicBezTo>
                <a:cubicBezTo>
                  <a:pt x="838232" y="0"/>
                  <a:pt x="1079998" y="241766"/>
                  <a:pt x="1079998" y="539999"/>
                </a:cubicBezTo>
                <a:cubicBezTo>
                  <a:pt x="1079998" y="838232"/>
                  <a:pt x="838232" y="1079998"/>
                  <a:pt x="539999" y="1079998"/>
                </a:cubicBezTo>
                <a:cubicBezTo>
                  <a:pt x="241766" y="1079998"/>
                  <a:pt x="0" y="838232"/>
                  <a:pt x="0" y="539999"/>
                </a:cubicBezTo>
                <a:close/>
              </a:path>
            </a:pathLst>
          </a:custGeom>
          <a:ln w="1079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5782" tIns="165782" rIns="165782" bIns="165782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100" kern="1200" smtClean="0">
                <a:latin typeface="+mj-lt"/>
              </a:rPr>
              <a:t>BRÜCKEN</a:t>
            </a:r>
            <a:endParaRPr lang="it-IT" sz="1100" kern="1200" dirty="0">
              <a:latin typeface="+mj-lt"/>
            </a:endParaRPr>
          </a:p>
        </p:txBody>
      </p:sp>
      <p:sp>
        <p:nvSpPr>
          <p:cNvPr id="10" name="Figura a mano libera 9"/>
          <p:cNvSpPr/>
          <p:nvPr/>
        </p:nvSpPr>
        <p:spPr>
          <a:xfrm rot="19800000">
            <a:off x="6694332" y="3213024"/>
            <a:ext cx="376288" cy="27861"/>
          </a:xfrm>
          <a:custGeom>
            <a:avLst/>
            <a:gdLst>
              <a:gd name="connsiteX0" fmla="*/ 0 w 376288"/>
              <a:gd name="connsiteY0" fmla="*/ 13930 h 27861"/>
              <a:gd name="connsiteX1" fmla="*/ 376288 w 376288"/>
              <a:gd name="connsiteY1" fmla="*/ 13930 h 2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76288" h="27861">
                <a:moveTo>
                  <a:pt x="0" y="13930"/>
                </a:moveTo>
                <a:lnTo>
                  <a:pt x="376288" y="13930"/>
                </a:lnTo>
              </a:path>
            </a:pathLst>
          </a:cu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1437" tIns="4523" rIns="191436" bIns="4524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t-IT" sz="1200" kern="1200">
              <a:latin typeface="+mj-lt"/>
            </a:endParaRPr>
          </a:p>
        </p:txBody>
      </p:sp>
      <p:sp>
        <p:nvSpPr>
          <p:cNvPr id="12" name="Figura a mano libera 11"/>
          <p:cNvSpPr/>
          <p:nvPr/>
        </p:nvSpPr>
        <p:spPr>
          <a:xfrm>
            <a:off x="6973068" y="2322884"/>
            <a:ext cx="1079997" cy="1079997"/>
          </a:xfrm>
          <a:custGeom>
            <a:avLst/>
            <a:gdLst>
              <a:gd name="connsiteX0" fmla="*/ 0 w 1079997"/>
              <a:gd name="connsiteY0" fmla="*/ 539999 h 1079997"/>
              <a:gd name="connsiteX1" fmla="*/ 539999 w 1079997"/>
              <a:gd name="connsiteY1" fmla="*/ 0 h 1079997"/>
              <a:gd name="connsiteX2" fmla="*/ 1079998 w 1079997"/>
              <a:gd name="connsiteY2" fmla="*/ 539999 h 1079997"/>
              <a:gd name="connsiteX3" fmla="*/ 539999 w 1079997"/>
              <a:gd name="connsiteY3" fmla="*/ 1079998 h 1079997"/>
              <a:gd name="connsiteX4" fmla="*/ 0 w 1079997"/>
              <a:gd name="connsiteY4" fmla="*/ 539999 h 1079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9997" h="1079997">
                <a:moveTo>
                  <a:pt x="0" y="539999"/>
                </a:moveTo>
                <a:cubicBezTo>
                  <a:pt x="0" y="241766"/>
                  <a:pt x="241766" y="0"/>
                  <a:pt x="539999" y="0"/>
                </a:cubicBezTo>
                <a:cubicBezTo>
                  <a:pt x="838232" y="0"/>
                  <a:pt x="1079998" y="241766"/>
                  <a:pt x="1079998" y="539999"/>
                </a:cubicBezTo>
                <a:cubicBezTo>
                  <a:pt x="1079998" y="838232"/>
                  <a:pt x="838232" y="1079998"/>
                  <a:pt x="539999" y="1079998"/>
                </a:cubicBezTo>
                <a:cubicBezTo>
                  <a:pt x="241766" y="1079998"/>
                  <a:pt x="0" y="838232"/>
                  <a:pt x="0" y="539999"/>
                </a:cubicBezTo>
                <a:close/>
              </a:path>
            </a:pathLst>
          </a:custGeom>
          <a:ln w="1080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5782" tIns="165782" rIns="165782" bIns="165782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100" kern="1200" smtClean="0">
                <a:latin typeface="+mj-lt"/>
              </a:rPr>
              <a:t>TUNNEL</a:t>
            </a:r>
            <a:endParaRPr lang="it-IT" sz="1100" kern="1200" dirty="0">
              <a:latin typeface="+mj-lt"/>
            </a:endParaRPr>
          </a:p>
        </p:txBody>
      </p:sp>
      <p:sp>
        <p:nvSpPr>
          <p:cNvPr id="13" name="Figura a mano libera 12"/>
          <p:cNvSpPr/>
          <p:nvPr/>
        </p:nvSpPr>
        <p:spPr>
          <a:xfrm rot="1800000">
            <a:off x="6694332" y="4121169"/>
            <a:ext cx="376288" cy="27861"/>
          </a:xfrm>
          <a:custGeom>
            <a:avLst/>
            <a:gdLst>
              <a:gd name="connsiteX0" fmla="*/ 0 w 376288"/>
              <a:gd name="connsiteY0" fmla="*/ 13930 h 27861"/>
              <a:gd name="connsiteX1" fmla="*/ 376288 w 376288"/>
              <a:gd name="connsiteY1" fmla="*/ 13930 h 2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76288" h="27861">
                <a:moveTo>
                  <a:pt x="0" y="13930"/>
                </a:moveTo>
                <a:lnTo>
                  <a:pt x="376288" y="13930"/>
                </a:lnTo>
              </a:path>
            </a:pathLst>
          </a:cu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1437" tIns="4522" rIns="191437" bIns="4523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t-IT" sz="1200" kern="1200">
              <a:latin typeface="+mj-lt"/>
            </a:endParaRPr>
          </a:p>
        </p:txBody>
      </p:sp>
      <p:sp>
        <p:nvSpPr>
          <p:cNvPr id="14" name="Figura a mano libera 13"/>
          <p:cNvSpPr/>
          <p:nvPr/>
        </p:nvSpPr>
        <p:spPr>
          <a:xfrm>
            <a:off x="6973068" y="3959172"/>
            <a:ext cx="1079997" cy="1079997"/>
          </a:xfrm>
          <a:custGeom>
            <a:avLst/>
            <a:gdLst>
              <a:gd name="connsiteX0" fmla="*/ 0 w 1079997"/>
              <a:gd name="connsiteY0" fmla="*/ 539999 h 1079997"/>
              <a:gd name="connsiteX1" fmla="*/ 539999 w 1079997"/>
              <a:gd name="connsiteY1" fmla="*/ 0 h 1079997"/>
              <a:gd name="connsiteX2" fmla="*/ 1079998 w 1079997"/>
              <a:gd name="connsiteY2" fmla="*/ 539999 h 1079997"/>
              <a:gd name="connsiteX3" fmla="*/ 539999 w 1079997"/>
              <a:gd name="connsiteY3" fmla="*/ 1079998 h 1079997"/>
              <a:gd name="connsiteX4" fmla="*/ 0 w 1079997"/>
              <a:gd name="connsiteY4" fmla="*/ 539999 h 1079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9997" h="1079997">
                <a:moveTo>
                  <a:pt x="0" y="539999"/>
                </a:moveTo>
                <a:cubicBezTo>
                  <a:pt x="0" y="241766"/>
                  <a:pt x="241766" y="0"/>
                  <a:pt x="539999" y="0"/>
                </a:cubicBezTo>
                <a:cubicBezTo>
                  <a:pt x="838232" y="0"/>
                  <a:pt x="1079998" y="241766"/>
                  <a:pt x="1079998" y="539999"/>
                </a:cubicBezTo>
                <a:cubicBezTo>
                  <a:pt x="1079998" y="838232"/>
                  <a:pt x="838232" y="1079998"/>
                  <a:pt x="539999" y="1079998"/>
                </a:cubicBezTo>
                <a:cubicBezTo>
                  <a:pt x="241766" y="1079998"/>
                  <a:pt x="0" y="838232"/>
                  <a:pt x="0" y="539999"/>
                </a:cubicBezTo>
                <a:close/>
              </a:path>
            </a:pathLst>
          </a:custGeom>
          <a:ln w="1079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5782" tIns="165782" rIns="165782" bIns="165782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100" kern="1200" smtClean="0">
                <a:latin typeface="+mj-lt"/>
              </a:rPr>
              <a:t>MAUERN</a:t>
            </a:r>
            <a:endParaRPr lang="it-IT" sz="1100" kern="1200" dirty="0">
              <a:latin typeface="+mj-lt"/>
            </a:endParaRPr>
          </a:p>
        </p:txBody>
      </p:sp>
      <p:sp>
        <p:nvSpPr>
          <p:cNvPr id="15" name="Figura a mano libera 14"/>
          <p:cNvSpPr/>
          <p:nvPr/>
        </p:nvSpPr>
        <p:spPr>
          <a:xfrm rot="5400000">
            <a:off x="5907855" y="4575241"/>
            <a:ext cx="376288" cy="27861"/>
          </a:xfrm>
          <a:custGeom>
            <a:avLst/>
            <a:gdLst>
              <a:gd name="connsiteX0" fmla="*/ 0 w 376288"/>
              <a:gd name="connsiteY0" fmla="*/ 13930 h 27861"/>
              <a:gd name="connsiteX1" fmla="*/ 376288 w 376288"/>
              <a:gd name="connsiteY1" fmla="*/ 13930 h 2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76288" h="27861">
                <a:moveTo>
                  <a:pt x="0" y="13930"/>
                </a:moveTo>
                <a:lnTo>
                  <a:pt x="376288" y="13930"/>
                </a:lnTo>
              </a:path>
            </a:pathLst>
          </a:cu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1438" tIns="4522" rIns="191436" bIns="4524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t-IT" sz="1200" kern="1200">
              <a:latin typeface="+mj-lt"/>
            </a:endParaRPr>
          </a:p>
        </p:txBody>
      </p:sp>
      <p:sp>
        <p:nvSpPr>
          <p:cNvPr id="16" name="Figura a mano libera 15"/>
          <p:cNvSpPr/>
          <p:nvPr/>
        </p:nvSpPr>
        <p:spPr>
          <a:xfrm>
            <a:off x="5556001" y="4777317"/>
            <a:ext cx="1079997" cy="1079997"/>
          </a:xfrm>
          <a:custGeom>
            <a:avLst/>
            <a:gdLst>
              <a:gd name="connsiteX0" fmla="*/ 0 w 1079997"/>
              <a:gd name="connsiteY0" fmla="*/ 539999 h 1079997"/>
              <a:gd name="connsiteX1" fmla="*/ 539999 w 1079997"/>
              <a:gd name="connsiteY1" fmla="*/ 0 h 1079997"/>
              <a:gd name="connsiteX2" fmla="*/ 1079998 w 1079997"/>
              <a:gd name="connsiteY2" fmla="*/ 539999 h 1079997"/>
              <a:gd name="connsiteX3" fmla="*/ 539999 w 1079997"/>
              <a:gd name="connsiteY3" fmla="*/ 1079998 h 1079997"/>
              <a:gd name="connsiteX4" fmla="*/ 0 w 1079997"/>
              <a:gd name="connsiteY4" fmla="*/ 539999 h 1079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9997" h="1079997">
                <a:moveTo>
                  <a:pt x="0" y="539999"/>
                </a:moveTo>
                <a:cubicBezTo>
                  <a:pt x="0" y="241766"/>
                  <a:pt x="241766" y="0"/>
                  <a:pt x="539999" y="0"/>
                </a:cubicBezTo>
                <a:cubicBezTo>
                  <a:pt x="838232" y="0"/>
                  <a:pt x="1079998" y="241766"/>
                  <a:pt x="1079998" y="539999"/>
                </a:cubicBezTo>
                <a:cubicBezTo>
                  <a:pt x="1079998" y="838232"/>
                  <a:pt x="838232" y="1079998"/>
                  <a:pt x="539999" y="1079998"/>
                </a:cubicBezTo>
                <a:cubicBezTo>
                  <a:pt x="241766" y="1079998"/>
                  <a:pt x="0" y="838232"/>
                  <a:pt x="0" y="539999"/>
                </a:cubicBezTo>
                <a:close/>
              </a:path>
            </a:pathLst>
          </a:custGeom>
          <a:ln w="1079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5782" tIns="165782" rIns="165782" bIns="165782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100" kern="1200" dirty="0" smtClean="0">
                <a:latin typeface="+mj-lt"/>
              </a:rPr>
              <a:t>HYDRAULIK</a:t>
            </a:r>
            <a:endParaRPr lang="it-IT" sz="1100" kern="1200" dirty="0">
              <a:latin typeface="+mj-lt"/>
            </a:endParaRPr>
          </a:p>
        </p:txBody>
      </p:sp>
      <p:sp>
        <p:nvSpPr>
          <p:cNvPr id="17" name="Figura a mano libera 16"/>
          <p:cNvSpPr/>
          <p:nvPr/>
        </p:nvSpPr>
        <p:spPr>
          <a:xfrm rot="19800000">
            <a:off x="5121378" y="4121168"/>
            <a:ext cx="376289" cy="27862"/>
          </a:xfrm>
          <a:custGeom>
            <a:avLst/>
            <a:gdLst>
              <a:gd name="connsiteX0" fmla="*/ 0 w 376288"/>
              <a:gd name="connsiteY0" fmla="*/ 13930 h 27861"/>
              <a:gd name="connsiteX1" fmla="*/ 376288 w 376288"/>
              <a:gd name="connsiteY1" fmla="*/ 13930 h 2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76288" h="27861">
                <a:moveTo>
                  <a:pt x="376288" y="13931"/>
                </a:moveTo>
                <a:lnTo>
                  <a:pt x="0" y="13931"/>
                </a:lnTo>
              </a:path>
            </a:pathLst>
          </a:cu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1437" tIns="4524" rIns="191437" bIns="4523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t-IT" sz="1200" kern="1200">
              <a:latin typeface="+mj-lt"/>
            </a:endParaRPr>
          </a:p>
        </p:txBody>
      </p:sp>
      <p:sp>
        <p:nvSpPr>
          <p:cNvPr id="18" name="Figura a mano libera 17"/>
          <p:cNvSpPr/>
          <p:nvPr/>
        </p:nvSpPr>
        <p:spPr>
          <a:xfrm>
            <a:off x="4138933" y="3959172"/>
            <a:ext cx="1079997" cy="1079997"/>
          </a:xfrm>
          <a:custGeom>
            <a:avLst/>
            <a:gdLst>
              <a:gd name="connsiteX0" fmla="*/ 0 w 1079997"/>
              <a:gd name="connsiteY0" fmla="*/ 539999 h 1079997"/>
              <a:gd name="connsiteX1" fmla="*/ 539999 w 1079997"/>
              <a:gd name="connsiteY1" fmla="*/ 0 h 1079997"/>
              <a:gd name="connsiteX2" fmla="*/ 1079998 w 1079997"/>
              <a:gd name="connsiteY2" fmla="*/ 539999 h 1079997"/>
              <a:gd name="connsiteX3" fmla="*/ 539999 w 1079997"/>
              <a:gd name="connsiteY3" fmla="*/ 1079998 h 1079997"/>
              <a:gd name="connsiteX4" fmla="*/ 0 w 1079997"/>
              <a:gd name="connsiteY4" fmla="*/ 539999 h 1079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9997" h="1079997">
                <a:moveTo>
                  <a:pt x="0" y="539999"/>
                </a:moveTo>
                <a:cubicBezTo>
                  <a:pt x="0" y="241766"/>
                  <a:pt x="241766" y="0"/>
                  <a:pt x="539999" y="0"/>
                </a:cubicBezTo>
                <a:cubicBezTo>
                  <a:pt x="838232" y="0"/>
                  <a:pt x="1079998" y="241766"/>
                  <a:pt x="1079998" y="539999"/>
                </a:cubicBezTo>
                <a:cubicBezTo>
                  <a:pt x="1079998" y="838232"/>
                  <a:pt x="838232" y="1079998"/>
                  <a:pt x="539999" y="1079998"/>
                </a:cubicBezTo>
                <a:cubicBezTo>
                  <a:pt x="241766" y="1079998"/>
                  <a:pt x="0" y="838232"/>
                  <a:pt x="0" y="539999"/>
                </a:cubicBezTo>
                <a:close/>
              </a:path>
            </a:pathLst>
          </a:custGeom>
          <a:ln w="1079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5782" tIns="165782" rIns="165782" bIns="165782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100" kern="1200" dirty="0" smtClean="0">
                <a:latin typeface="+mj-lt"/>
              </a:rPr>
              <a:t>GEBÄUDE</a:t>
            </a:r>
            <a:endParaRPr lang="it-IT" sz="1100" kern="1200" dirty="0">
              <a:latin typeface="+mj-lt"/>
            </a:endParaRPr>
          </a:p>
        </p:txBody>
      </p:sp>
      <p:sp>
        <p:nvSpPr>
          <p:cNvPr id="19" name="Figura a mano libera 18"/>
          <p:cNvSpPr/>
          <p:nvPr/>
        </p:nvSpPr>
        <p:spPr>
          <a:xfrm rot="1800000">
            <a:off x="5121378" y="3213024"/>
            <a:ext cx="376288" cy="27861"/>
          </a:xfrm>
          <a:custGeom>
            <a:avLst/>
            <a:gdLst>
              <a:gd name="connsiteX0" fmla="*/ 0 w 376288"/>
              <a:gd name="connsiteY0" fmla="*/ 13930 h 27861"/>
              <a:gd name="connsiteX1" fmla="*/ 376288 w 376288"/>
              <a:gd name="connsiteY1" fmla="*/ 13930 h 2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76288" h="27861">
                <a:moveTo>
                  <a:pt x="376288" y="13931"/>
                </a:moveTo>
                <a:lnTo>
                  <a:pt x="0" y="13931"/>
                </a:lnTo>
              </a:path>
            </a:pathLst>
          </a:cu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1437" tIns="4522" rIns="191436" bIns="4524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t-IT" sz="1200" kern="1200">
              <a:latin typeface="+mj-lt"/>
            </a:endParaRPr>
          </a:p>
        </p:txBody>
      </p:sp>
      <p:sp>
        <p:nvSpPr>
          <p:cNvPr id="20" name="Figura a mano libera 19"/>
          <p:cNvSpPr/>
          <p:nvPr/>
        </p:nvSpPr>
        <p:spPr>
          <a:xfrm>
            <a:off x="4138933" y="2322884"/>
            <a:ext cx="1079997" cy="1079997"/>
          </a:xfrm>
          <a:custGeom>
            <a:avLst/>
            <a:gdLst>
              <a:gd name="connsiteX0" fmla="*/ 0 w 1079997"/>
              <a:gd name="connsiteY0" fmla="*/ 539999 h 1079997"/>
              <a:gd name="connsiteX1" fmla="*/ 539999 w 1079997"/>
              <a:gd name="connsiteY1" fmla="*/ 0 h 1079997"/>
              <a:gd name="connsiteX2" fmla="*/ 1079998 w 1079997"/>
              <a:gd name="connsiteY2" fmla="*/ 539999 h 1079997"/>
              <a:gd name="connsiteX3" fmla="*/ 539999 w 1079997"/>
              <a:gd name="connsiteY3" fmla="*/ 1079998 h 1079997"/>
              <a:gd name="connsiteX4" fmla="*/ 0 w 1079997"/>
              <a:gd name="connsiteY4" fmla="*/ 539999 h 1079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9997" h="1079997">
                <a:moveTo>
                  <a:pt x="0" y="539999"/>
                </a:moveTo>
                <a:cubicBezTo>
                  <a:pt x="0" y="241766"/>
                  <a:pt x="241766" y="0"/>
                  <a:pt x="539999" y="0"/>
                </a:cubicBezTo>
                <a:cubicBezTo>
                  <a:pt x="838232" y="0"/>
                  <a:pt x="1079998" y="241766"/>
                  <a:pt x="1079998" y="539999"/>
                </a:cubicBezTo>
                <a:cubicBezTo>
                  <a:pt x="1079998" y="838232"/>
                  <a:pt x="838232" y="1079998"/>
                  <a:pt x="539999" y="1079998"/>
                </a:cubicBezTo>
                <a:cubicBezTo>
                  <a:pt x="241766" y="1079998"/>
                  <a:pt x="0" y="838232"/>
                  <a:pt x="0" y="539999"/>
                </a:cubicBezTo>
                <a:close/>
              </a:path>
            </a:pathLst>
          </a:custGeom>
          <a:ln w="1079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5782" tIns="165782" rIns="165782" bIns="165782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100" kern="1200" dirty="0" smtClean="0">
                <a:latin typeface="+mj-lt"/>
              </a:rPr>
              <a:t>ANDERE...</a:t>
            </a:r>
            <a:endParaRPr lang="it-IT" sz="1100" kern="1200" dirty="0">
              <a:latin typeface="+mj-lt"/>
            </a:endParaRPr>
          </a:p>
        </p:txBody>
      </p:sp>
      <p:sp>
        <p:nvSpPr>
          <p:cNvPr id="27" name="Figura a mano libera 26"/>
          <p:cNvSpPr/>
          <p:nvPr/>
        </p:nvSpPr>
        <p:spPr>
          <a:xfrm>
            <a:off x="5375999" y="2959335"/>
            <a:ext cx="1440001" cy="1440001"/>
          </a:xfrm>
          <a:custGeom>
            <a:avLst/>
            <a:gdLst>
              <a:gd name="connsiteX0" fmla="*/ 0 w 1440001"/>
              <a:gd name="connsiteY0" fmla="*/ 720001 h 1440001"/>
              <a:gd name="connsiteX1" fmla="*/ 720001 w 1440001"/>
              <a:gd name="connsiteY1" fmla="*/ 0 h 1440001"/>
              <a:gd name="connsiteX2" fmla="*/ 1440002 w 1440001"/>
              <a:gd name="connsiteY2" fmla="*/ 720001 h 1440001"/>
              <a:gd name="connsiteX3" fmla="*/ 720001 w 1440001"/>
              <a:gd name="connsiteY3" fmla="*/ 1440002 h 1440001"/>
              <a:gd name="connsiteX4" fmla="*/ 0 w 1440001"/>
              <a:gd name="connsiteY4" fmla="*/ 720001 h 1440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0001" h="1440001">
                <a:moveTo>
                  <a:pt x="0" y="720001"/>
                </a:moveTo>
                <a:cubicBezTo>
                  <a:pt x="0" y="322355"/>
                  <a:pt x="322355" y="0"/>
                  <a:pt x="720001" y="0"/>
                </a:cubicBezTo>
                <a:cubicBezTo>
                  <a:pt x="1117647" y="0"/>
                  <a:pt x="1440002" y="322355"/>
                  <a:pt x="1440002" y="720001"/>
                </a:cubicBezTo>
                <a:cubicBezTo>
                  <a:pt x="1440002" y="1117647"/>
                  <a:pt x="1117647" y="1440002"/>
                  <a:pt x="720001" y="1440002"/>
                </a:cubicBezTo>
                <a:cubicBezTo>
                  <a:pt x="322355" y="1440002"/>
                  <a:pt x="0" y="1117647"/>
                  <a:pt x="0" y="720001"/>
                </a:cubicBezTo>
                <a:close/>
              </a:path>
            </a:pathLst>
          </a:custGeom>
          <a:noFill/>
          <a:ln w="144000">
            <a:solidFill>
              <a:srgbClr val="FF0000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1678" tIns="221678" rIns="221678" bIns="221678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t-IT" sz="1200" kern="1200" dirty="0">
              <a:latin typeface="+mj-lt"/>
            </a:endParaRPr>
          </a:p>
        </p:txBody>
      </p:sp>
      <p:sp>
        <p:nvSpPr>
          <p:cNvPr id="29" name="Ovale 28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2425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igura a mano libera 14"/>
          <p:cNvSpPr/>
          <p:nvPr/>
        </p:nvSpPr>
        <p:spPr>
          <a:xfrm>
            <a:off x="4488659" y="2439860"/>
            <a:ext cx="3214681" cy="3214681"/>
          </a:xfrm>
          <a:custGeom>
            <a:avLst/>
            <a:gdLst>
              <a:gd name="connsiteX0" fmla="*/ 0 w 3214681"/>
              <a:gd name="connsiteY0" fmla="*/ 1607341 h 3214681"/>
              <a:gd name="connsiteX1" fmla="*/ 1607341 w 3214681"/>
              <a:gd name="connsiteY1" fmla="*/ 0 h 3214681"/>
              <a:gd name="connsiteX2" fmla="*/ 3214682 w 3214681"/>
              <a:gd name="connsiteY2" fmla="*/ 1607341 h 3214681"/>
              <a:gd name="connsiteX3" fmla="*/ 1607341 w 3214681"/>
              <a:gd name="connsiteY3" fmla="*/ 3214682 h 3214681"/>
              <a:gd name="connsiteX4" fmla="*/ 0 w 3214681"/>
              <a:gd name="connsiteY4" fmla="*/ 1607341 h 3214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14681" h="3214681">
                <a:moveTo>
                  <a:pt x="0" y="1607341"/>
                </a:moveTo>
                <a:cubicBezTo>
                  <a:pt x="0" y="719631"/>
                  <a:pt x="719631" y="0"/>
                  <a:pt x="1607341" y="0"/>
                </a:cubicBezTo>
                <a:cubicBezTo>
                  <a:pt x="2495051" y="0"/>
                  <a:pt x="3214682" y="719631"/>
                  <a:pt x="3214682" y="1607341"/>
                </a:cubicBezTo>
                <a:cubicBezTo>
                  <a:pt x="3214682" y="2495051"/>
                  <a:pt x="2495051" y="3214682"/>
                  <a:pt x="1607341" y="3214682"/>
                </a:cubicBezTo>
                <a:cubicBezTo>
                  <a:pt x="719631" y="3214682"/>
                  <a:pt x="0" y="2495051"/>
                  <a:pt x="0" y="1607341"/>
                </a:cubicBezTo>
                <a:close/>
              </a:path>
            </a:pathLst>
          </a:custGeom>
          <a:ln w="1440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4749" tIns="484749" rIns="484749" bIns="484749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2200" b="0" kern="1200" smtClean="0">
                <a:latin typeface="+mj-lt"/>
              </a:rPr>
              <a:t>DESIGN</a:t>
            </a:r>
            <a:endParaRPr lang="it-IT" sz="2200" b="0" kern="1200" dirty="0" smtClean="0">
              <a:latin typeface="+mj-lt"/>
            </a:endParaRPr>
          </a:p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t-IT" sz="2200" b="0" kern="1200" dirty="0" smtClean="0">
              <a:latin typeface="+mj-lt"/>
            </a:endParaRPr>
          </a:p>
        </p:txBody>
      </p:sp>
      <p:sp>
        <p:nvSpPr>
          <p:cNvPr id="17" name="Figura a mano libera 16"/>
          <p:cNvSpPr/>
          <p:nvPr/>
        </p:nvSpPr>
        <p:spPr>
          <a:xfrm>
            <a:off x="5203028" y="1297276"/>
            <a:ext cx="1785942" cy="1785942"/>
          </a:xfrm>
          <a:custGeom>
            <a:avLst/>
            <a:gdLst>
              <a:gd name="connsiteX0" fmla="*/ 0 w 1785942"/>
              <a:gd name="connsiteY0" fmla="*/ 892971 h 1785942"/>
              <a:gd name="connsiteX1" fmla="*/ 892971 w 1785942"/>
              <a:gd name="connsiteY1" fmla="*/ 0 h 1785942"/>
              <a:gd name="connsiteX2" fmla="*/ 1785942 w 1785942"/>
              <a:gd name="connsiteY2" fmla="*/ 892971 h 1785942"/>
              <a:gd name="connsiteX3" fmla="*/ 892971 w 1785942"/>
              <a:gd name="connsiteY3" fmla="*/ 1785942 h 1785942"/>
              <a:gd name="connsiteX4" fmla="*/ 0 w 1785942"/>
              <a:gd name="connsiteY4" fmla="*/ 892971 h 1785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5942" h="1785942">
                <a:moveTo>
                  <a:pt x="0" y="892971"/>
                </a:moveTo>
                <a:cubicBezTo>
                  <a:pt x="0" y="399797"/>
                  <a:pt x="399797" y="0"/>
                  <a:pt x="892971" y="0"/>
                </a:cubicBezTo>
                <a:cubicBezTo>
                  <a:pt x="1386145" y="0"/>
                  <a:pt x="1785942" y="399797"/>
                  <a:pt x="1785942" y="892971"/>
                </a:cubicBezTo>
                <a:cubicBezTo>
                  <a:pt x="1785942" y="1386145"/>
                  <a:pt x="1386145" y="1785942"/>
                  <a:pt x="892971" y="1785942"/>
                </a:cubicBezTo>
                <a:cubicBezTo>
                  <a:pt x="399797" y="1785942"/>
                  <a:pt x="0" y="1386145"/>
                  <a:pt x="0" y="892971"/>
                </a:cubicBezTo>
                <a:close/>
              </a:path>
            </a:pathLst>
          </a:custGeom>
          <a:solidFill>
            <a:srgbClr val="FF0000"/>
          </a:solidFill>
          <a:ln w="1079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69165" tIns="269165" rIns="269165" bIns="269165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b="0" kern="1200" smtClean="0">
                <a:latin typeface="+mj-lt"/>
              </a:rPr>
              <a:t>INFORMATION-MODELING</a:t>
            </a:r>
            <a:br>
              <a:rPr lang="it-IT" sz="1200" b="0" kern="1200" smtClean="0">
                <a:latin typeface="+mj-lt"/>
              </a:rPr>
            </a:br>
            <a:r>
              <a:rPr lang="it-IT" sz="1200" b="0" kern="1200" smtClean="0">
                <a:latin typeface="+mj-lt"/>
              </a:rPr>
              <a:t>(Modellierung)</a:t>
            </a:r>
            <a:endParaRPr lang="it-IT" sz="1200" b="0" kern="1200" dirty="0">
              <a:latin typeface="+mj-lt"/>
            </a:endParaRPr>
          </a:p>
        </p:txBody>
      </p:sp>
      <p:sp>
        <p:nvSpPr>
          <p:cNvPr id="19" name="Figura a mano libera 18"/>
          <p:cNvSpPr/>
          <p:nvPr/>
        </p:nvSpPr>
        <p:spPr>
          <a:xfrm>
            <a:off x="6816080" y="4019322"/>
            <a:ext cx="1785942" cy="1785942"/>
          </a:xfrm>
          <a:custGeom>
            <a:avLst/>
            <a:gdLst>
              <a:gd name="connsiteX0" fmla="*/ 0 w 1785942"/>
              <a:gd name="connsiteY0" fmla="*/ 892971 h 1785942"/>
              <a:gd name="connsiteX1" fmla="*/ 892971 w 1785942"/>
              <a:gd name="connsiteY1" fmla="*/ 0 h 1785942"/>
              <a:gd name="connsiteX2" fmla="*/ 1785942 w 1785942"/>
              <a:gd name="connsiteY2" fmla="*/ 892971 h 1785942"/>
              <a:gd name="connsiteX3" fmla="*/ 892971 w 1785942"/>
              <a:gd name="connsiteY3" fmla="*/ 1785942 h 1785942"/>
              <a:gd name="connsiteX4" fmla="*/ 0 w 1785942"/>
              <a:gd name="connsiteY4" fmla="*/ 892971 h 1785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5942" h="1785942">
                <a:moveTo>
                  <a:pt x="0" y="892971"/>
                </a:moveTo>
                <a:cubicBezTo>
                  <a:pt x="0" y="399797"/>
                  <a:pt x="399797" y="0"/>
                  <a:pt x="892971" y="0"/>
                </a:cubicBezTo>
                <a:cubicBezTo>
                  <a:pt x="1386145" y="0"/>
                  <a:pt x="1785942" y="399797"/>
                  <a:pt x="1785942" y="892971"/>
                </a:cubicBezTo>
                <a:cubicBezTo>
                  <a:pt x="1785942" y="1386145"/>
                  <a:pt x="1386145" y="1785942"/>
                  <a:pt x="892971" y="1785942"/>
                </a:cubicBezTo>
                <a:cubicBezTo>
                  <a:pt x="399797" y="1785942"/>
                  <a:pt x="0" y="1386145"/>
                  <a:pt x="0" y="892971"/>
                </a:cubicBezTo>
                <a:close/>
              </a:path>
            </a:pathLst>
          </a:custGeom>
          <a:solidFill>
            <a:srgbClr val="00B0F0"/>
          </a:solidFill>
          <a:ln w="1080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69165" tIns="269165" rIns="269165" bIns="269165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b="0" kern="1200" smtClean="0">
                <a:latin typeface="+mj-lt"/>
              </a:rPr>
              <a:t>INFORMATIONS-ANALYSE UND -PRÜFUNG</a:t>
            </a:r>
            <a:br>
              <a:rPr lang="it-IT" sz="1200" b="0" kern="1200" smtClean="0">
                <a:latin typeface="+mj-lt"/>
              </a:rPr>
            </a:br>
            <a:r>
              <a:rPr lang="it-IT" sz="1200" b="0" kern="1200" smtClean="0">
                <a:latin typeface="+mj-lt"/>
              </a:rPr>
              <a:t>(Koordination)</a:t>
            </a:r>
            <a:endParaRPr lang="it-IT" sz="1200" b="0" kern="1200" dirty="0">
              <a:latin typeface="+mj-lt"/>
            </a:endParaRPr>
          </a:p>
        </p:txBody>
      </p:sp>
      <p:sp>
        <p:nvSpPr>
          <p:cNvPr id="21" name="Figura a mano libera 20"/>
          <p:cNvSpPr/>
          <p:nvPr/>
        </p:nvSpPr>
        <p:spPr>
          <a:xfrm>
            <a:off x="3589978" y="4019322"/>
            <a:ext cx="1785942" cy="1785942"/>
          </a:xfrm>
          <a:custGeom>
            <a:avLst/>
            <a:gdLst>
              <a:gd name="connsiteX0" fmla="*/ 0 w 1785942"/>
              <a:gd name="connsiteY0" fmla="*/ 892971 h 1785942"/>
              <a:gd name="connsiteX1" fmla="*/ 892971 w 1785942"/>
              <a:gd name="connsiteY1" fmla="*/ 0 h 1785942"/>
              <a:gd name="connsiteX2" fmla="*/ 1785942 w 1785942"/>
              <a:gd name="connsiteY2" fmla="*/ 892971 h 1785942"/>
              <a:gd name="connsiteX3" fmla="*/ 892971 w 1785942"/>
              <a:gd name="connsiteY3" fmla="*/ 1785942 h 1785942"/>
              <a:gd name="connsiteX4" fmla="*/ 0 w 1785942"/>
              <a:gd name="connsiteY4" fmla="*/ 892971 h 1785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5942" h="1785942">
                <a:moveTo>
                  <a:pt x="0" y="892971"/>
                </a:moveTo>
                <a:cubicBezTo>
                  <a:pt x="0" y="399797"/>
                  <a:pt x="399797" y="0"/>
                  <a:pt x="892971" y="0"/>
                </a:cubicBezTo>
                <a:cubicBezTo>
                  <a:pt x="1386145" y="0"/>
                  <a:pt x="1785942" y="399797"/>
                  <a:pt x="1785942" y="892971"/>
                </a:cubicBezTo>
                <a:cubicBezTo>
                  <a:pt x="1785942" y="1386145"/>
                  <a:pt x="1386145" y="1785942"/>
                  <a:pt x="892971" y="1785942"/>
                </a:cubicBezTo>
                <a:cubicBezTo>
                  <a:pt x="399797" y="1785942"/>
                  <a:pt x="0" y="1386145"/>
                  <a:pt x="0" y="892971"/>
                </a:cubicBezTo>
                <a:close/>
              </a:path>
            </a:pathLst>
          </a:custGeom>
          <a:solidFill>
            <a:srgbClr val="00B050"/>
          </a:solidFill>
          <a:ln w="1079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69165" tIns="269165" rIns="269165" bIns="269165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dirty="0" smtClean="0">
                <a:latin typeface="+mj-lt"/>
              </a:rPr>
              <a:t>INFORMATIONS-AUSTAUSCH</a:t>
            </a:r>
            <a:br>
              <a:rPr lang="it-IT" sz="1200" dirty="0" smtClean="0">
                <a:latin typeface="+mj-lt"/>
              </a:rPr>
            </a:br>
            <a:r>
              <a:rPr lang="it-IT" sz="1200" dirty="0" smtClean="0">
                <a:latin typeface="+mj-lt"/>
              </a:rPr>
              <a:t>(</a:t>
            </a:r>
            <a:r>
              <a:rPr lang="it-IT" sz="1200" dirty="0" err="1" smtClean="0">
                <a:latin typeface="+mj-lt"/>
              </a:rPr>
              <a:t>Interoperabilität</a:t>
            </a:r>
            <a:r>
              <a:rPr lang="it-IT" sz="1200" dirty="0" smtClean="0">
                <a:latin typeface="+mj-lt"/>
              </a:rPr>
              <a:t>)</a:t>
            </a:r>
            <a:endParaRPr lang="it-IT" sz="1200" b="0" kern="1200" dirty="0" smtClean="0">
              <a:latin typeface="+mj-lt"/>
            </a:endParaRPr>
          </a:p>
        </p:txBody>
      </p:sp>
      <p:sp>
        <p:nvSpPr>
          <p:cNvPr id="11" name="Segnaposto testo 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Entwurf mit BIM</a:t>
            </a:r>
            <a:endParaRPr lang="it-IT" dirty="0"/>
          </a:p>
        </p:txBody>
      </p:sp>
      <p:sp>
        <p:nvSpPr>
          <p:cNvPr id="7" name="Ovale 6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617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9" grpId="0" animBg="1"/>
      <p:bldP spid="21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>
          <a:xfrm>
            <a:off x="550863" y="260350"/>
            <a:ext cx="11090275" cy="769441"/>
          </a:xfrm>
        </p:spPr>
        <p:txBody>
          <a:bodyPr/>
          <a:lstStyle/>
          <a:p>
            <a:r>
              <a:rPr lang="it-IT" smtClean="0"/>
              <a:t>Dateiformate für die Interoperabilität</a:t>
            </a:r>
            <a:endParaRPr lang="it-IT" dirty="0"/>
          </a:p>
        </p:txBody>
      </p:sp>
      <p:sp>
        <p:nvSpPr>
          <p:cNvPr id="5" name="TextBox 98"/>
          <p:cNvSpPr txBox="1"/>
          <p:nvPr/>
        </p:nvSpPr>
        <p:spPr>
          <a:xfrm>
            <a:off x="839788" y="2270015"/>
            <a:ext cx="2602141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IFC </a:t>
            </a:r>
            <a:endParaRPr lang="fr-FR" sz="2000" b="1" dirty="0" smtClean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6" name="TextBox 18"/>
          <p:cNvSpPr txBox="1"/>
          <p:nvPr/>
        </p:nvSpPr>
        <p:spPr>
          <a:xfrm>
            <a:off x="4794930" y="2270015"/>
            <a:ext cx="2602141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LandXML</a:t>
            </a:r>
            <a:endParaRPr lang="fr-FR" sz="2000" b="1" dirty="0" smtClean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7" name="TextBox 19"/>
          <p:cNvSpPr txBox="1"/>
          <p:nvPr/>
        </p:nvSpPr>
        <p:spPr>
          <a:xfrm>
            <a:off x="8750071" y="2272093"/>
            <a:ext cx="2602141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Andere</a:t>
            </a:r>
            <a:endParaRPr lang="fr-FR" sz="2000" b="1" dirty="0" smtClean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839789" y="2792795"/>
            <a:ext cx="2447900" cy="2031325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r>
              <a:rPr lang="it-IT" dirty="0" err="1" smtClean="0">
                <a:latin typeface="+mj-lt"/>
              </a:rPr>
              <a:t>Neutral</a:t>
            </a:r>
            <a:r>
              <a:rPr lang="it-IT" dirty="0" smtClean="0">
                <a:latin typeface="+mj-lt"/>
              </a:rPr>
              <a:t>, </a:t>
            </a:r>
            <a:r>
              <a:rPr lang="it-IT" dirty="0" err="1" smtClean="0">
                <a:latin typeface="+mj-lt"/>
              </a:rPr>
              <a:t>offen</a:t>
            </a:r>
            <a:r>
              <a:rPr lang="it-IT" dirty="0" smtClean="0">
                <a:latin typeface="+mj-lt"/>
              </a:rPr>
              <a:t> </a:t>
            </a:r>
            <a:r>
              <a:rPr lang="it-IT" dirty="0" smtClean="0">
                <a:latin typeface="+mj-lt"/>
              </a:rPr>
              <a:t>und </a:t>
            </a:r>
            <a:r>
              <a:rPr lang="it-IT" dirty="0" err="1" smtClean="0">
                <a:latin typeface="+mj-lt"/>
              </a:rPr>
              <a:t>Standardisiert</a:t>
            </a:r>
            <a:r>
              <a:rPr lang="it-IT" dirty="0" smtClean="0">
                <a:latin typeface="+mj-lt"/>
              </a:rPr>
              <a:t>, </a:t>
            </a:r>
            <a:endParaRPr lang="it-IT" dirty="0" smtClean="0">
              <a:latin typeface="+mj-lt"/>
            </a:endParaRPr>
          </a:p>
          <a:p>
            <a:r>
              <a:rPr lang="de-DE" dirty="0" smtClean="0">
                <a:latin typeface="+mj-lt"/>
              </a:rPr>
              <a:t>von </a:t>
            </a:r>
            <a:r>
              <a:rPr lang="de-DE" dirty="0" err="1" smtClean="0">
                <a:latin typeface="+mj-lt"/>
              </a:rPr>
              <a:t>buildingSMART</a:t>
            </a:r>
            <a:r>
              <a:rPr lang="de-DE" dirty="0" smtClean="0">
                <a:latin typeface="+mj-lt"/>
              </a:rPr>
              <a:t> verwaltet und </a:t>
            </a:r>
            <a:r>
              <a:rPr lang="de-DE" dirty="0" smtClean="0">
                <a:latin typeface="+mj-lt"/>
              </a:rPr>
              <a:t>betreut.</a:t>
            </a:r>
            <a:endParaRPr lang="it-IT" dirty="0" smtClean="0">
              <a:latin typeface="+mj-lt"/>
            </a:endParaRPr>
          </a:p>
          <a:p>
            <a:r>
              <a:rPr lang="it-IT" dirty="0" smtClean="0">
                <a:latin typeface="+mj-lt"/>
              </a:rPr>
              <a:t>Bereiche: IFC </a:t>
            </a:r>
            <a:r>
              <a:rPr lang="it-IT" dirty="0" err="1" smtClean="0">
                <a:latin typeface="+mj-lt"/>
              </a:rPr>
              <a:t>Straße</a:t>
            </a:r>
            <a:r>
              <a:rPr lang="it-IT" dirty="0" smtClean="0">
                <a:latin typeface="+mj-lt"/>
              </a:rPr>
              <a:t>, IFC </a:t>
            </a:r>
            <a:r>
              <a:rPr lang="it-IT" dirty="0" err="1" smtClean="0">
                <a:latin typeface="+mj-lt"/>
              </a:rPr>
              <a:t>Brücke</a:t>
            </a:r>
            <a:r>
              <a:rPr lang="it-IT" dirty="0" smtClean="0">
                <a:latin typeface="+mj-lt"/>
              </a:rPr>
              <a:t>, IFC Tunnel,  IFC Schiene, </a:t>
            </a:r>
            <a:r>
              <a:rPr lang="it-IT" dirty="0" err="1" smtClean="0">
                <a:latin typeface="+mj-lt"/>
              </a:rPr>
              <a:t>usw</a:t>
            </a:r>
            <a:r>
              <a:rPr lang="it-IT" dirty="0" smtClean="0">
                <a:latin typeface="+mj-lt"/>
              </a:rPr>
              <a:t>.</a:t>
            </a:r>
            <a:endParaRPr lang="it-IT" dirty="0">
              <a:latin typeface="+mj-lt"/>
            </a:endParaRPr>
          </a:p>
        </p:txBody>
      </p:sp>
      <p:sp>
        <p:nvSpPr>
          <p:cNvPr id="9" name="TextBox 24"/>
          <p:cNvSpPr txBox="1"/>
          <p:nvPr/>
        </p:nvSpPr>
        <p:spPr>
          <a:xfrm>
            <a:off x="4794930" y="2792795"/>
            <a:ext cx="2602141" cy="2419124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dirty="0" smtClean="0">
                <a:latin typeface="+mj-lt"/>
                <a:cs typeface="Segoe UI" pitchFamily="34" charset="0"/>
              </a:rPr>
              <a:t>nicht-proprietäres </a:t>
            </a:r>
            <a:r>
              <a:rPr lang="de-DE" dirty="0" smtClean="0">
                <a:latin typeface="+mj-lt"/>
                <a:cs typeface="Segoe UI" pitchFamily="34" charset="0"/>
              </a:rPr>
              <a:t>Dateiformat </a:t>
            </a:r>
            <a:r>
              <a:rPr lang="de-DE" dirty="0" smtClean="0">
                <a:latin typeface="+mj-lt"/>
                <a:cs typeface="Segoe UI" pitchFamily="34" charset="0"/>
              </a:rPr>
              <a:t>zur Beschreibung von Infrastruktur- und Vermessungsdaten </a:t>
            </a:r>
            <a:endParaRPr lang="it-IT" dirty="0" smtClean="0">
              <a:latin typeface="+mj-lt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r>
              <a:rPr lang="de-DE" dirty="0" smtClean="0">
                <a:latin typeface="+mj-lt"/>
                <a:cs typeface="Segoe UI" pitchFamily="34" charset="0"/>
              </a:rPr>
              <a:t> Eine Variante von LandXML ist </a:t>
            </a:r>
            <a:r>
              <a:rPr lang="de-DE" dirty="0" err="1" smtClean="0">
                <a:latin typeface="+mj-lt"/>
                <a:cs typeface="Segoe UI" pitchFamily="34" charset="0"/>
              </a:rPr>
              <a:t>InfraModel</a:t>
            </a:r>
            <a:r>
              <a:rPr lang="de-DE" dirty="0" smtClean="0">
                <a:latin typeface="+mj-lt"/>
                <a:cs typeface="Segoe UI" pitchFamily="34" charset="0"/>
              </a:rPr>
              <a:t>.</a:t>
            </a:r>
            <a:endParaRPr lang="fr-FR" dirty="0">
              <a:latin typeface="+mj-lt"/>
              <a:cs typeface="Segoe UI" pitchFamily="34" charset="0"/>
            </a:endParaRPr>
          </a:p>
        </p:txBody>
      </p:sp>
      <p:sp>
        <p:nvSpPr>
          <p:cNvPr id="10" name="TextBox 25"/>
          <p:cNvSpPr txBox="1"/>
          <p:nvPr/>
        </p:nvSpPr>
        <p:spPr>
          <a:xfrm>
            <a:off x="8750072" y="2792795"/>
            <a:ext cx="2602141" cy="1421928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+mj-lt"/>
                <a:cs typeface="Segoe UI" pitchFamily="34" charset="0"/>
              </a:rPr>
              <a:t>Andere Formate für: CAD, Maschinensteuerung, GIS,  usw.</a:t>
            </a:r>
            <a:endParaRPr lang="it-IT" dirty="0">
              <a:latin typeface="+mj-lt"/>
              <a:cs typeface="Segoe UI" pitchFamily="34" charset="0"/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7" y="1464842"/>
            <a:ext cx="685801" cy="682503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930" y="1461544"/>
            <a:ext cx="685801" cy="685801"/>
          </a:xfrm>
          <a:prstGeom prst="rect">
            <a:avLst/>
          </a:prstGeom>
        </p:spPr>
      </p:pic>
      <p:sp>
        <p:nvSpPr>
          <p:cNvPr id="11" name="Ovale 10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085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e 4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Workflows für die Infrastruktur</a:t>
            </a:r>
            <a:endParaRPr lang="it-IT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Wir analysieren zwei BIM-Workflows im Infrastrukturdesign.</a:t>
            </a:r>
          </a:p>
          <a:p>
            <a:endParaRPr lang="it-IT" dirty="0" smtClean="0"/>
          </a:p>
          <a:p>
            <a:r>
              <a:rPr lang="de-DE" b="1" dirty="0" smtClean="0"/>
              <a:t>Workflow mit Fokus auf </a:t>
            </a:r>
            <a:r>
              <a:rPr lang="de-DE" b="1" dirty="0" err="1" smtClean="0"/>
              <a:t>BIMization</a:t>
            </a:r>
            <a:r>
              <a:rPr lang="de-DE" b="1" dirty="0" smtClean="0"/>
              <a:t/>
            </a:r>
            <a:br>
              <a:rPr lang="de-DE" b="1" dirty="0" smtClean="0"/>
            </a:br>
            <a:r>
              <a:rPr lang="de-DE" dirty="0" smtClean="0"/>
              <a:t>Der Prozess der Informationsmodellierung ist vom Designprozess getrennt.</a:t>
            </a:r>
            <a:endParaRPr lang="it-IT" dirty="0" smtClean="0"/>
          </a:p>
          <a:p>
            <a:endParaRPr lang="it-IT" dirty="0" smtClean="0"/>
          </a:p>
          <a:p>
            <a:r>
              <a:rPr lang="de-DE" b="1" dirty="0" smtClean="0"/>
              <a:t>Workflow mit Fokus auf Design</a:t>
            </a:r>
            <a:br>
              <a:rPr lang="de-DE" b="1" dirty="0" smtClean="0"/>
            </a:br>
            <a:r>
              <a:rPr lang="de-DE" dirty="0" smtClean="0"/>
              <a:t>Die Design- und Informationsmodellierung erfolgen im gleichen Prozess.</a:t>
            </a:r>
            <a:endParaRPr lang="it-IT" dirty="0"/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2946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Oval 22"/>
          <p:cNvSpPr/>
          <p:nvPr/>
        </p:nvSpPr>
        <p:spPr>
          <a:xfrm>
            <a:off x="2944800" y="26496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8" name="Oval 22"/>
          <p:cNvSpPr/>
          <p:nvPr/>
        </p:nvSpPr>
        <p:spPr>
          <a:xfrm>
            <a:off x="5335200" y="26496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9" name="Oval 22"/>
          <p:cNvSpPr/>
          <p:nvPr/>
        </p:nvSpPr>
        <p:spPr>
          <a:xfrm>
            <a:off x="7729200" y="26496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2" name="Oval 22"/>
          <p:cNvSpPr/>
          <p:nvPr/>
        </p:nvSpPr>
        <p:spPr>
          <a:xfrm>
            <a:off x="10119600" y="26496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3" name="Oval 22"/>
          <p:cNvSpPr/>
          <p:nvPr/>
        </p:nvSpPr>
        <p:spPr>
          <a:xfrm>
            <a:off x="550800" y="26496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0" name="Segnaposto testo 29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smtClean="0"/>
              <a:t>Workflow mit Fokus auf BIMization</a:t>
            </a:r>
            <a:endParaRPr lang="it-IT" dirty="0"/>
          </a:p>
        </p:txBody>
      </p:sp>
      <p:grpSp>
        <p:nvGrpSpPr>
          <p:cNvPr id="5" name="Group 1"/>
          <p:cNvGrpSpPr/>
          <p:nvPr/>
        </p:nvGrpSpPr>
        <p:grpSpPr>
          <a:xfrm>
            <a:off x="2943349" y="2650931"/>
            <a:ext cx="944566" cy="944566"/>
            <a:chOff x="3173014" y="2956717"/>
            <a:chExt cx="944566" cy="944566"/>
          </a:xfrm>
        </p:grpSpPr>
        <p:sp>
          <p:nvSpPr>
            <p:cNvPr id="6" name="Oval 18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7" name="Oval 22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2</a:t>
              </a:r>
            </a:p>
          </p:txBody>
        </p:sp>
      </p:grpSp>
      <p:grpSp>
        <p:nvGrpSpPr>
          <p:cNvPr id="8" name="Group 24"/>
          <p:cNvGrpSpPr/>
          <p:nvPr/>
        </p:nvGrpSpPr>
        <p:grpSpPr>
          <a:xfrm>
            <a:off x="551384" y="2650931"/>
            <a:ext cx="944566" cy="944566"/>
            <a:chOff x="3173014" y="2956717"/>
            <a:chExt cx="944566" cy="944566"/>
          </a:xfrm>
        </p:grpSpPr>
        <p:sp>
          <p:nvSpPr>
            <p:cNvPr id="9" name="Oval 25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Oval 26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1</a:t>
              </a:r>
            </a:p>
          </p:txBody>
        </p:sp>
      </p:grpSp>
      <p:grpSp>
        <p:nvGrpSpPr>
          <p:cNvPr id="11" name="Group 27"/>
          <p:cNvGrpSpPr/>
          <p:nvPr/>
        </p:nvGrpSpPr>
        <p:grpSpPr>
          <a:xfrm>
            <a:off x="5335314" y="2650931"/>
            <a:ext cx="944566" cy="944566"/>
            <a:chOff x="3173014" y="2956717"/>
            <a:chExt cx="944566" cy="944566"/>
          </a:xfrm>
        </p:grpSpPr>
        <p:sp>
          <p:nvSpPr>
            <p:cNvPr id="12" name="Oval 28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Oval 29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3</a:t>
              </a:r>
            </a:p>
          </p:txBody>
        </p:sp>
      </p:grpSp>
      <p:grpSp>
        <p:nvGrpSpPr>
          <p:cNvPr id="14" name="Group 30"/>
          <p:cNvGrpSpPr/>
          <p:nvPr/>
        </p:nvGrpSpPr>
        <p:grpSpPr>
          <a:xfrm>
            <a:off x="7727279" y="2650931"/>
            <a:ext cx="944566" cy="944566"/>
            <a:chOff x="3173014" y="2956717"/>
            <a:chExt cx="944566" cy="944566"/>
          </a:xfrm>
        </p:grpSpPr>
        <p:sp>
          <p:nvSpPr>
            <p:cNvPr id="15" name="Oval 31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Oval 32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4</a:t>
              </a:r>
            </a:p>
          </p:txBody>
        </p:sp>
      </p:grpSp>
      <p:grpSp>
        <p:nvGrpSpPr>
          <p:cNvPr id="17" name="Group 33"/>
          <p:cNvGrpSpPr/>
          <p:nvPr/>
        </p:nvGrpSpPr>
        <p:grpSpPr>
          <a:xfrm>
            <a:off x="10119244" y="2650931"/>
            <a:ext cx="944566" cy="944566"/>
            <a:chOff x="3173014" y="2956717"/>
            <a:chExt cx="944566" cy="944566"/>
          </a:xfrm>
        </p:grpSpPr>
        <p:sp>
          <p:nvSpPr>
            <p:cNvPr id="18" name="Oval 34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Oval 35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5</a:t>
              </a:r>
            </a:p>
          </p:txBody>
        </p:sp>
      </p:grpSp>
      <p:cxnSp>
        <p:nvCxnSpPr>
          <p:cNvPr id="20" name="Straight Connector 13"/>
          <p:cNvCxnSpPr>
            <a:stCxn id="10" idx="6"/>
            <a:endCxn id="7" idx="2"/>
          </p:cNvCxnSpPr>
          <p:nvPr/>
        </p:nvCxnSpPr>
        <p:spPr>
          <a:xfrm>
            <a:off x="1495950" y="3123214"/>
            <a:ext cx="1447399" cy="0"/>
          </a:xfrm>
          <a:prstGeom prst="line">
            <a:avLst/>
          </a:prstGeom>
          <a:ln w="28575">
            <a:solidFill>
              <a:srgbClr val="EDECEC"/>
            </a:solidFill>
            <a:headEnd type="non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48"/>
          <p:cNvCxnSpPr/>
          <p:nvPr/>
        </p:nvCxnSpPr>
        <p:spPr>
          <a:xfrm>
            <a:off x="3877598" y="3123214"/>
            <a:ext cx="1447399" cy="0"/>
          </a:xfrm>
          <a:prstGeom prst="line">
            <a:avLst/>
          </a:prstGeom>
          <a:ln w="28575">
            <a:solidFill>
              <a:srgbClr val="EDECEC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49"/>
          <p:cNvCxnSpPr/>
          <p:nvPr/>
        </p:nvCxnSpPr>
        <p:spPr>
          <a:xfrm>
            <a:off x="6280469" y="3123214"/>
            <a:ext cx="1447399" cy="0"/>
          </a:xfrm>
          <a:prstGeom prst="line">
            <a:avLst/>
          </a:prstGeom>
          <a:ln w="28575">
            <a:solidFill>
              <a:srgbClr val="EDECEC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50"/>
          <p:cNvCxnSpPr/>
          <p:nvPr/>
        </p:nvCxnSpPr>
        <p:spPr>
          <a:xfrm>
            <a:off x="8671842" y="3123214"/>
            <a:ext cx="1447399" cy="0"/>
          </a:xfrm>
          <a:prstGeom prst="line">
            <a:avLst/>
          </a:prstGeom>
          <a:ln w="28575">
            <a:solidFill>
              <a:srgbClr val="EDECEC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Segnaposto testo 11"/>
          <p:cNvSpPr txBox="1">
            <a:spLocks/>
          </p:cNvSpPr>
          <p:nvPr/>
        </p:nvSpPr>
        <p:spPr>
          <a:xfrm>
            <a:off x="565032" y="4059045"/>
            <a:ext cx="1548000" cy="369332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Vermessung,</a:t>
            </a:r>
            <a:endParaRPr lang="it-IT" sz="1800" dirty="0" smtClean="0">
              <a:latin typeface="+mj-lt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As-Found.</a:t>
            </a:r>
            <a:endParaRPr lang="it-IT" sz="18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5" name="Segnaposto testo 12"/>
          <p:cNvSpPr txBox="1">
            <a:spLocks/>
          </p:cNvSpPr>
          <p:nvPr/>
        </p:nvSpPr>
        <p:spPr>
          <a:xfrm>
            <a:off x="2951916" y="4059045"/>
            <a:ext cx="1548000" cy="369332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Traditionell oder fast BIM.</a:t>
            </a:r>
            <a:endParaRPr lang="it-IT" sz="1800" dirty="0">
              <a:latin typeface="+mj-lt"/>
            </a:endParaRPr>
          </a:p>
        </p:txBody>
      </p:sp>
      <p:sp>
        <p:nvSpPr>
          <p:cNvPr id="26" name="Segnaposto testo 13"/>
          <p:cNvSpPr txBox="1">
            <a:spLocks/>
          </p:cNvSpPr>
          <p:nvPr/>
        </p:nvSpPr>
        <p:spPr>
          <a:xfrm>
            <a:off x="5345577" y="4059045"/>
            <a:ext cx="1548000" cy="369332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BIMization des Projekts.</a:t>
            </a:r>
            <a:endParaRPr lang="it-IT" sz="1800" dirty="0">
              <a:latin typeface="+mj-lt"/>
            </a:endParaRPr>
          </a:p>
        </p:txBody>
      </p:sp>
      <p:sp>
        <p:nvSpPr>
          <p:cNvPr id="27" name="Segnaposto testo 14"/>
          <p:cNvSpPr txBox="1">
            <a:spLocks/>
          </p:cNvSpPr>
          <p:nvPr/>
        </p:nvSpPr>
        <p:spPr>
          <a:xfrm>
            <a:off x="7739228" y="4067780"/>
            <a:ext cx="1548000" cy="369332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de-DE" sz="1800" smtClean="0">
                <a:latin typeface="+mj-lt"/>
              </a:rPr>
              <a:t>Analyse und Überprüfung des BIM-Modells.</a:t>
            </a:r>
            <a:endParaRPr lang="it-IT" sz="1800" dirty="0">
              <a:latin typeface="+mj-lt"/>
            </a:endParaRPr>
          </a:p>
        </p:txBody>
      </p:sp>
      <p:sp>
        <p:nvSpPr>
          <p:cNvPr id="28" name="Segnaposto testo 15"/>
          <p:cNvSpPr txBox="1">
            <a:spLocks/>
          </p:cNvSpPr>
          <p:nvPr/>
        </p:nvSpPr>
        <p:spPr>
          <a:xfrm>
            <a:off x="10132879" y="4067780"/>
            <a:ext cx="1548000" cy="369332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Konstruktion,</a:t>
            </a:r>
            <a:endParaRPr lang="it-IT" sz="1800" dirty="0" smtClean="0">
              <a:latin typeface="+mj-lt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As-Built.</a:t>
            </a:r>
            <a:endParaRPr lang="it-IT" sz="1800" dirty="0">
              <a:latin typeface="+mj-lt"/>
            </a:endParaRPr>
          </a:p>
        </p:txBody>
      </p:sp>
      <p:sp>
        <p:nvSpPr>
          <p:cNvPr id="31" name="Arco 30"/>
          <p:cNvSpPr/>
          <p:nvPr/>
        </p:nvSpPr>
        <p:spPr>
          <a:xfrm>
            <a:off x="3431704" y="1916832"/>
            <a:ext cx="4752976" cy="2173014"/>
          </a:xfrm>
          <a:prstGeom prst="arc">
            <a:avLst>
              <a:gd name="adj1" fmla="val 11327960"/>
              <a:gd name="adj2" fmla="val 21031446"/>
            </a:avLst>
          </a:prstGeom>
          <a:ln w="53975" cap="sq">
            <a:solidFill>
              <a:srgbClr val="00B0F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it-IT" smtClean="0">
                <a:latin typeface="+mj-lt"/>
              </a:rPr>
              <a:t>MODIFIZIERUNG</a:t>
            </a:r>
            <a:endParaRPr lang="it-IT" dirty="0">
              <a:latin typeface="+mj-lt"/>
            </a:endParaRPr>
          </a:p>
        </p:txBody>
      </p:sp>
      <p:sp>
        <p:nvSpPr>
          <p:cNvPr id="32" name="Rettangolo 31"/>
          <p:cNvSpPr/>
          <p:nvPr/>
        </p:nvSpPr>
        <p:spPr>
          <a:xfrm>
            <a:off x="6993551" y="3699005"/>
            <a:ext cx="2391962" cy="3600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KOORDINATION</a:t>
            </a:r>
            <a:endParaRPr lang="it-IT" b="1" dirty="0">
              <a:latin typeface="+mj-lt"/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2204386" y="3700893"/>
            <a:ext cx="2386884" cy="358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DESIGN</a:t>
            </a:r>
            <a:endParaRPr lang="it-IT" b="1" dirty="0">
              <a:latin typeface="+mj-lt"/>
            </a:endParaRPr>
          </a:p>
        </p:txBody>
      </p:sp>
      <p:sp>
        <p:nvSpPr>
          <p:cNvPr id="34" name="Rettangolo 33"/>
          <p:cNvSpPr/>
          <p:nvPr/>
        </p:nvSpPr>
        <p:spPr>
          <a:xfrm>
            <a:off x="4591269" y="3699005"/>
            <a:ext cx="2402282" cy="3600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BIM</a:t>
            </a:r>
            <a:endParaRPr lang="it-IT" b="1" dirty="0">
              <a:latin typeface="+mj-lt"/>
            </a:endParaRPr>
          </a:p>
        </p:txBody>
      </p:sp>
      <p:sp>
        <p:nvSpPr>
          <p:cNvPr id="38" name="Rettangolo 37"/>
          <p:cNvSpPr/>
          <p:nvPr/>
        </p:nvSpPr>
        <p:spPr>
          <a:xfrm>
            <a:off x="550863" y="3699005"/>
            <a:ext cx="1653522" cy="35815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it-IT" b="1" smtClean="0">
                <a:latin typeface="+mj-lt"/>
                <a:cs typeface="Segoe UI Light" panose="020B0502040204020203" pitchFamily="34" charset="0"/>
              </a:rPr>
              <a:t>BIM?</a:t>
            </a:r>
            <a:endParaRPr lang="it-IT" b="1" dirty="0">
              <a:latin typeface="+mj-lt"/>
              <a:cs typeface="Segoe UI Light" panose="020B0502040204020203" pitchFamily="34" charset="0"/>
            </a:endParaRPr>
          </a:p>
        </p:txBody>
      </p:sp>
      <p:sp>
        <p:nvSpPr>
          <p:cNvPr id="39" name="Rettangolo 38"/>
          <p:cNvSpPr/>
          <p:nvPr/>
        </p:nvSpPr>
        <p:spPr>
          <a:xfrm>
            <a:off x="9385513" y="3699005"/>
            <a:ext cx="2255625" cy="35815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it-IT" b="1" smtClean="0">
                <a:latin typeface="+mj-lt"/>
                <a:cs typeface="Segoe UI Light" panose="020B0502040204020203" pitchFamily="34" charset="0"/>
              </a:rPr>
              <a:t>WIE?</a:t>
            </a:r>
            <a:endParaRPr lang="it-IT" b="1" dirty="0">
              <a:latin typeface="+mj-lt"/>
              <a:cs typeface="Segoe UI Light" panose="020B0502040204020203" pitchFamily="34" charset="0"/>
            </a:endParaRPr>
          </a:p>
        </p:txBody>
      </p:sp>
      <p:sp>
        <p:nvSpPr>
          <p:cNvPr id="45" name="Ovale 44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0" name="Arco 49"/>
          <p:cNvSpPr/>
          <p:nvPr/>
        </p:nvSpPr>
        <p:spPr>
          <a:xfrm flipH="1">
            <a:off x="3397377" y="2475036"/>
            <a:ext cx="2421209" cy="1953341"/>
          </a:xfrm>
          <a:prstGeom prst="arc">
            <a:avLst>
              <a:gd name="adj1" fmla="val 13093689"/>
              <a:gd name="adj2" fmla="val 19122703"/>
            </a:avLst>
          </a:prstGeom>
          <a:ln w="53975" cap="sq">
            <a:solidFill>
              <a:srgbClr val="00B0F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  <p:sp>
        <p:nvSpPr>
          <p:cNvPr id="51" name="Arco 50"/>
          <p:cNvSpPr/>
          <p:nvPr/>
        </p:nvSpPr>
        <p:spPr>
          <a:xfrm flipH="1">
            <a:off x="5770794" y="2496048"/>
            <a:ext cx="2421209" cy="1953341"/>
          </a:xfrm>
          <a:prstGeom prst="arc">
            <a:avLst>
              <a:gd name="adj1" fmla="val 13093689"/>
              <a:gd name="adj2" fmla="val 19122703"/>
            </a:avLst>
          </a:prstGeom>
          <a:ln w="53975" cap="sq">
            <a:solidFill>
              <a:srgbClr val="00B0F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  <p:sp>
        <p:nvSpPr>
          <p:cNvPr id="40" name="Arco 39"/>
          <p:cNvSpPr/>
          <p:nvPr/>
        </p:nvSpPr>
        <p:spPr>
          <a:xfrm flipH="1">
            <a:off x="3446586" y="1170929"/>
            <a:ext cx="7113910" cy="3122167"/>
          </a:xfrm>
          <a:prstGeom prst="arc">
            <a:avLst>
              <a:gd name="adj1" fmla="val 10863185"/>
              <a:gd name="adj2" fmla="val 21499797"/>
            </a:avLst>
          </a:prstGeom>
          <a:ln w="53975" cap="sq">
            <a:solidFill>
              <a:schemeClr val="accent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  <p:sp>
        <p:nvSpPr>
          <p:cNvPr id="41" name="Arco 40"/>
          <p:cNvSpPr/>
          <p:nvPr/>
        </p:nvSpPr>
        <p:spPr>
          <a:xfrm flipH="1">
            <a:off x="5760476" y="1556792"/>
            <a:ext cx="4656004" cy="2985528"/>
          </a:xfrm>
          <a:prstGeom prst="arc">
            <a:avLst>
              <a:gd name="adj1" fmla="val 11312348"/>
              <a:gd name="adj2" fmla="val 20926653"/>
            </a:avLst>
          </a:prstGeom>
          <a:ln w="53975" cap="sq">
            <a:solidFill>
              <a:schemeClr val="accent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  <p:sp>
        <p:nvSpPr>
          <p:cNvPr id="42" name="Arco 41"/>
          <p:cNvSpPr/>
          <p:nvPr/>
        </p:nvSpPr>
        <p:spPr>
          <a:xfrm flipH="1">
            <a:off x="962670" y="2452329"/>
            <a:ext cx="2421209" cy="1953341"/>
          </a:xfrm>
          <a:prstGeom prst="arc">
            <a:avLst>
              <a:gd name="adj1" fmla="val 13093689"/>
              <a:gd name="adj2" fmla="val 19122703"/>
            </a:avLst>
          </a:prstGeom>
          <a:noFill/>
          <a:ln w="53975" cap="sq">
            <a:solidFill>
              <a:srgbClr val="00B05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  <p:sp>
        <p:nvSpPr>
          <p:cNvPr id="43" name="Arco 42"/>
          <p:cNvSpPr/>
          <p:nvPr/>
        </p:nvSpPr>
        <p:spPr>
          <a:xfrm flipH="1">
            <a:off x="1035306" y="1927338"/>
            <a:ext cx="4752976" cy="2173014"/>
          </a:xfrm>
          <a:prstGeom prst="arc">
            <a:avLst>
              <a:gd name="adj1" fmla="val 11327960"/>
              <a:gd name="adj2" fmla="val 21031446"/>
            </a:avLst>
          </a:prstGeom>
          <a:ln w="53975" cap="sq">
            <a:solidFill>
              <a:srgbClr val="00B05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7893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48" grpId="0" animBg="1"/>
      <p:bldP spid="48" grpId="1" animBg="1"/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  <p:bldP spid="31" grpId="0" animBg="1"/>
      <p:bldP spid="32" grpId="0" animBg="1"/>
      <p:bldP spid="33" grpId="0" animBg="1"/>
      <p:bldP spid="34" grpId="0" animBg="1"/>
      <p:bldP spid="38" grpId="0" animBg="1"/>
      <p:bldP spid="39" grpId="0" animBg="1"/>
      <p:bldP spid="45" grpId="0" animBg="1"/>
      <p:bldP spid="50" grpId="0" animBg="1"/>
      <p:bldP spid="51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Oval 22"/>
          <p:cNvSpPr/>
          <p:nvPr/>
        </p:nvSpPr>
        <p:spPr>
          <a:xfrm>
            <a:off x="2944800" y="26496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8" name="Oval 22"/>
          <p:cNvSpPr/>
          <p:nvPr/>
        </p:nvSpPr>
        <p:spPr>
          <a:xfrm>
            <a:off x="5335200" y="26496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9" name="Oval 22"/>
          <p:cNvSpPr/>
          <p:nvPr/>
        </p:nvSpPr>
        <p:spPr>
          <a:xfrm>
            <a:off x="7729200" y="26496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2" name="Oval 22"/>
          <p:cNvSpPr/>
          <p:nvPr/>
        </p:nvSpPr>
        <p:spPr>
          <a:xfrm>
            <a:off x="10119600" y="26496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3" name="Oval 22"/>
          <p:cNvSpPr/>
          <p:nvPr/>
        </p:nvSpPr>
        <p:spPr>
          <a:xfrm>
            <a:off x="550800" y="26496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0" name="Segnaposto testo 29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smtClean="0"/>
              <a:t>Workflow mit Fokus auf BIMization</a:t>
            </a:r>
            <a:endParaRPr lang="it-IT" dirty="0"/>
          </a:p>
        </p:txBody>
      </p:sp>
      <p:grpSp>
        <p:nvGrpSpPr>
          <p:cNvPr id="5" name="Group 1"/>
          <p:cNvGrpSpPr/>
          <p:nvPr/>
        </p:nvGrpSpPr>
        <p:grpSpPr>
          <a:xfrm>
            <a:off x="2943349" y="2650931"/>
            <a:ext cx="944566" cy="944566"/>
            <a:chOff x="3173014" y="2956717"/>
            <a:chExt cx="944566" cy="944566"/>
          </a:xfrm>
        </p:grpSpPr>
        <p:sp>
          <p:nvSpPr>
            <p:cNvPr id="6" name="Oval 18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7" name="Oval 22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2</a:t>
              </a:r>
            </a:p>
          </p:txBody>
        </p:sp>
      </p:grpSp>
      <p:grpSp>
        <p:nvGrpSpPr>
          <p:cNvPr id="8" name="Group 24"/>
          <p:cNvGrpSpPr/>
          <p:nvPr/>
        </p:nvGrpSpPr>
        <p:grpSpPr>
          <a:xfrm>
            <a:off x="551384" y="2650931"/>
            <a:ext cx="944566" cy="944566"/>
            <a:chOff x="3173014" y="2956717"/>
            <a:chExt cx="944566" cy="944566"/>
          </a:xfrm>
        </p:grpSpPr>
        <p:sp>
          <p:nvSpPr>
            <p:cNvPr id="9" name="Oval 25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Oval 26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1</a:t>
              </a:r>
            </a:p>
          </p:txBody>
        </p:sp>
      </p:grpSp>
      <p:grpSp>
        <p:nvGrpSpPr>
          <p:cNvPr id="11" name="Group 27"/>
          <p:cNvGrpSpPr/>
          <p:nvPr/>
        </p:nvGrpSpPr>
        <p:grpSpPr>
          <a:xfrm>
            <a:off x="5335314" y="2650931"/>
            <a:ext cx="944566" cy="944566"/>
            <a:chOff x="3173014" y="2956717"/>
            <a:chExt cx="944566" cy="944566"/>
          </a:xfrm>
        </p:grpSpPr>
        <p:sp>
          <p:nvSpPr>
            <p:cNvPr id="12" name="Oval 28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Oval 29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3</a:t>
              </a:r>
            </a:p>
          </p:txBody>
        </p:sp>
      </p:grpSp>
      <p:grpSp>
        <p:nvGrpSpPr>
          <p:cNvPr id="14" name="Group 30"/>
          <p:cNvGrpSpPr/>
          <p:nvPr/>
        </p:nvGrpSpPr>
        <p:grpSpPr>
          <a:xfrm>
            <a:off x="7727279" y="2650931"/>
            <a:ext cx="944566" cy="944566"/>
            <a:chOff x="3173014" y="2956717"/>
            <a:chExt cx="944566" cy="944566"/>
          </a:xfrm>
        </p:grpSpPr>
        <p:sp>
          <p:nvSpPr>
            <p:cNvPr id="15" name="Oval 31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Oval 32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4</a:t>
              </a:r>
            </a:p>
          </p:txBody>
        </p:sp>
      </p:grpSp>
      <p:grpSp>
        <p:nvGrpSpPr>
          <p:cNvPr id="17" name="Group 33"/>
          <p:cNvGrpSpPr/>
          <p:nvPr/>
        </p:nvGrpSpPr>
        <p:grpSpPr>
          <a:xfrm>
            <a:off x="10119244" y="2650931"/>
            <a:ext cx="944566" cy="944566"/>
            <a:chOff x="3173014" y="2956717"/>
            <a:chExt cx="944566" cy="944566"/>
          </a:xfrm>
        </p:grpSpPr>
        <p:sp>
          <p:nvSpPr>
            <p:cNvPr id="18" name="Oval 34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Oval 35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5</a:t>
              </a:r>
            </a:p>
          </p:txBody>
        </p:sp>
      </p:grpSp>
      <p:cxnSp>
        <p:nvCxnSpPr>
          <p:cNvPr id="20" name="Straight Connector 13"/>
          <p:cNvCxnSpPr>
            <a:stCxn id="10" idx="6"/>
            <a:endCxn id="7" idx="2"/>
          </p:cNvCxnSpPr>
          <p:nvPr/>
        </p:nvCxnSpPr>
        <p:spPr>
          <a:xfrm>
            <a:off x="1495950" y="3123214"/>
            <a:ext cx="1447399" cy="0"/>
          </a:xfrm>
          <a:prstGeom prst="line">
            <a:avLst/>
          </a:prstGeom>
          <a:ln w="28575">
            <a:solidFill>
              <a:srgbClr val="EDECEC"/>
            </a:solidFill>
            <a:headEnd type="non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48"/>
          <p:cNvCxnSpPr/>
          <p:nvPr/>
        </p:nvCxnSpPr>
        <p:spPr>
          <a:xfrm>
            <a:off x="3877598" y="3123214"/>
            <a:ext cx="1447399" cy="0"/>
          </a:xfrm>
          <a:prstGeom prst="line">
            <a:avLst/>
          </a:prstGeom>
          <a:ln w="28575">
            <a:solidFill>
              <a:srgbClr val="EDECEC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49"/>
          <p:cNvCxnSpPr/>
          <p:nvPr/>
        </p:nvCxnSpPr>
        <p:spPr>
          <a:xfrm>
            <a:off x="6280469" y="3123214"/>
            <a:ext cx="1447399" cy="0"/>
          </a:xfrm>
          <a:prstGeom prst="line">
            <a:avLst/>
          </a:prstGeom>
          <a:ln w="28575">
            <a:solidFill>
              <a:srgbClr val="EDECEC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50"/>
          <p:cNvCxnSpPr/>
          <p:nvPr/>
        </p:nvCxnSpPr>
        <p:spPr>
          <a:xfrm>
            <a:off x="8671842" y="3123214"/>
            <a:ext cx="1447399" cy="0"/>
          </a:xfrm>
          <a:prstGeom prst="line">
            <a:avLst/>
          </a:prstGeom>
          <a:ln w="28575">
            <a:solidFill>
              <a:srgbClr val="EDECEC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Segnaposto testo 11"/>
          <p:cNvSpPr txBox="1">
            <a:spLocks/>
          </p:cNvSpPr>
          <p:nvPr/>
        </p:nvSpPr>
        <p:spPr>
          <a:xfrm>
            <a:off x="565032" y="4059045"/>
            <a:ext cx="1548000" cy="369332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Vermessung,</a:t>
            </a:r>
            <a:endParaRPr lang="it-IT" sz="1800" dirty="0" smtClean="0">
              <a:latin typeface="+mj-lt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As-Found.</a:t>
            </a:r>
            <a:endParaRPr lang="it-IT" sz="18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5" name="Segnaposto testo 12"/>
          <p:cNvSpPr txBox="1">
            <a:spLocks/>
          </p:cNvSpPr>
          <p:nvPr/>
        </p:nvSpPr>
        <p:spPr>
          <a:xfrm>
            <a:off x="2951916" y="4059045"/>
            <a:ext cx="1548000" cy="369332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Traditionell oder fast BIM.</a:t>
            </a:r>
            <a:endParaRPr lang="it-IT" sz="1800" dirty="0">
              <a:latin typeface="+mj-lt"/>
            </a:endParaRPr>
          </a:p>
        </p:txBody>
      </p:sp>
      <p:sp>
        <p:nvSpPr>
          <p:cNvPr id="26" name="Segnaposto testo 13"/>
          <p:cNvSpPr txBox="1">
            <a:spLocks/>
          </p:cNvSpPr>
          <p:nvPr/>
        </p:nvSpPr>
        <p:spPr>
          <a:xfrm>
            <a:off x="5345577" y="4059045"/>
            <a:ext cx="1548000" cy="369332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BIMization des Projekts.</a:t>
            </a:r>
            <a:endParaRPr lang="it-IT" sz="1800" dirty="0">
              <a:latin typeface="+mj-lt"/>
            </a:endParaRPr>
          </a:p>
        </p:txBody>
      </p:sp>
      <p:sp>
        <p:nvSpPr>
          <p:cNvPr id="27" name="Segnaposto testo 14"/>
          <p:cNvSpPr txBox="1">
            <a:spLocks/>
          </p:cNvSpPr>
          <p:nvPr/>
        </p:nvSpPr>
        <p:spPr>
          <a:xfrm>
            <a:off x="7739228" y="4067780"/>
            <a:ext cx="1548000" cy="369332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de-DE" sz="1800" smtClean="0">
                <a:latin typeface="+mj-lt"/>
              </a:rPr>
              <a:t>Analyse und Überprüfung des BIM-Modells.</a:t>
            </a:r>
            <a:endParaRPr lang="it-IT" sz="1800" dirty="0">
              <a:latin typeface="+mj-lt"/>
            </a:endParaRPr>
          </a:p>
        </p:txBody>
      </p:sp>
      <p:sp>
        <p:nvSpPr>
          <p:cNvPr id="28" name="Segnaposto testo 15"/>
          <p:cNvSpPr txBox="1">
            <a:spLocks/>
          </p:cNvSpPr>
          <p:nvPr/>
        </p:nvSpPr>
        <p:spPr>
          <a:xfrm>
            <a:off x="10132879" y="4067780"/>
            <a:ext cx="1548000" cy="369332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Konstruktion,</a:t>
            </a:r>
            <a:endParaRPr lang="it-IT" sz="1800" dirty="0" smtClean="0">
              <a:latin typeface="+mj-lt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As-Built.</a:t>
            </a:r>
            <a:endParaRPr lang="it-IT" sz="1800" dirty="0">
              <a:latin typeface="+mj-lt"/>
            </a:endParaRPr>
          </a:p>
        </p:txBody>
      </p:sp>
      <p:sp>
        <p:nvSpPr>
          <p:cNvPr id="31" name="Arco 30"/>
          <p:cNvSpPr/>
          <p:nvPr/>
        </p:nvSpPr>
        <p:spPr>
          <a:xfrm>
            <a:off x="3431704" y="1916832"/>
            <a:ext cx="4752976" cy="2173014"/>
          </a:xfrm>
          <a:prstGeom prst="arc">
            <a:avLst>
              <a:gd name="adj1" fmla="val 11327960"/>
              <a:gd name="adj2" fmla="val 21031446"/>
            </a:avLst>
          </a:prstGeom>
          <a:ln w="53975" cap="sq">
            <a:solidFill>
              <a:srgbClr val="00B0F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it-IT" smtClean="0">
                <a:latin typeface="+mj-lt"/>
              </a:rPr>
              <a:t>MODIFIZIERUNG</a:t>
            </a:r>
            <a:endParaRPr lang="it-IT" dirty="0">
              <a:latin typeface="+mj-lt"/>
            </a:endParaRPr>
          </a:p>
        </p:txBody>
      </p:sp>
      <p:sp>
        <p:nvSpPr>
          <p:cNvPr id="32" name="Rettangolo 31"/>
          <p:cNvSpPr/>
          <p:nvPr/>
        </p:nvSpPr>
        <p:spPr>
          <a:xfrm>
            <a:off x="6993551" y="3699005"/>
            <a:ext cx="2391962" cy="3600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KOORDINATION</a:t>
            </a:r>
            <a:endParaRPr lang="it-IT" b="1" dirty="0">
              <a:latin typeface="+mj-lt"/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2204386" y="3700893"/>
            <a:ext cx="2386884" cy="358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DESIGN</a:t>
            </a:r>
            <a:endParaRPr lang="it-IT" b="1" dirty="0">
              <a:latin typeface="+mj-lt"/>
            </a:endParaRPr>
          </a:p>
        </p:txBody>
      </p:sp>
      <p:sp>
        <p:nvSpPr>
          <p:cNvPr id="34" name="Rettangolo 33"/>
          <p:cNvSpPr/>
          <p:nvPr/>
        </p:nvSpPr>
        <p:spPr>
          <a:xfrm>
            <a:off x="4591269" y="3699005"/>
            <a:ext cx="2402282" cy="3600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BIM</a:t>
            </a:r>
            <a:endParaRPr lang="it-IT" b="1" dirty="0">
              <a:latin typeface="+mj-lt"/>
            </a:endParaRPr>
          </a:p>
        </p:txBody>
      </p:sp>
      <p:sp>
        <p:nvSpPr>
          <p:cNvPr id="38" name="Rettangolo 37"/>
          <p:cNvSpPr/>
          <p:nvPr/>
        </p:nvSpPr>
        <p:spPr>
          <a:xfrm>
            <a:off x="550863" y="3699005"/>
            <a:ext cx="1653522" cy="35815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it-IT" b="1" smtClean="0">
                <a:latin typeface="+mj-lt"/>
                <a:cs typeface="Segoe UI Light" panose="020B0502040204020203" pitchFamily="34" charset="0"/>
              </a:rPr>
              <a:t>BIM?</a:t>
            </a:r>
            <a:endParaRPr lang="it-IT" b="1" dirty="0">
              <a:latin typeface="+mj-lt"/>
              <a:cs typeface="Segoe UI Light" panose="020B0502040204020203" pitchFamily="34" charset="0"/>
            </a:endParaRPr>
          </a:p>
        </p:txBody>
      </p:sp>
      <p:sp>
        <p:nvSpPr>
          <p:cNvPr id="39" name="Rettangolo 38"/>
          <p:cNvSpPr/>
          <p:nvPr/>
        </p:nvSpPr>
        <p:spPr>
          <a:xfrm>
            <a:off x="9385513" y="3699005"/>
            <a:ext cx="2255625" cy="35815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it-IT" b="1" smtClean="0">
                <a:latin typeface="+mj-lt"/>
                <a:cs typeface="Segoe UI Light" panose="020B0502040204020203" pitchFamily="34" charset="0"/>
              </a:rPr>
              <a:t>WIE?</a:t>
            </a:r>
            <a:endParaRPr lang="it-IT" b="1" dirty="0">
              <a:latin typeface="+mj-lt"/>
              <a:cs typeface="Segoe UI Light" panose="020B0502040204020203" pitchFamily="34" charset="0"/>
            </a:endParaRPr>
          </a:p>
        </p:txBody>
      </p:sp>
      <p:sp>
        <p:nvSpPr>
          <p:cNvPr id="45" name="Ovale 44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0" name="Arco 49"/>
          <p:cNvSpPr/>
          <p:nvPr/>
        </p:nvSpPr>
        <p:spPr>
          <a:xfrm flipH="1">
            <a:off x="3397377" y="2475036"/>
            <a:ext cx="2421209" cy="1953341"/>
          </a:xfrm>
          <a:prstGeom prst="arc">
            <a:avLst>
              <a:gd name="adj1" fmla="val 13093689"/>
              <a:gd name="adj2" fmla="val 19122703"/>
            </a:avLst>
          </a:prstGeom>
          <a:ln w="53975" cap="sq">
            <a:solidFill>
              <a:srgbClr val="00B0F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  <p:sp>
        <p:nvSpPr>
          <p:cNvPr id="51" name="Arco 50"/>
          <p:cNvSpPr/>
          <p:nvPr/>
        </p:nvSpPr>
        <p:spPr>
          <a:xfrm flipH="1">
            <a:off x="5770794" y="2496048"/>
            <a:ext cx="2421209" cy="1953341"/>
          </a:xfrm>
          <a:prstGeom prst="arc">
            <a:avLst>
              <a:gd name="adj1" fmla="val 13093689"/>
              <a:gd name="adj2" fmla="val 19122703"/>
            </a:avLst>
          </a:prstGeom>
          <a:ln w="53975" cap="sq">
            <a:solidFill>
              <a:srgbClr val="00B0F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  <p:sp>
        <p:nvSpPr>
          <p:cNvPr id="40" name="Arco 39"/>
          <p:cNvSpPr/>
          <p:nvPr/>
        </p:nvSpPr>
        <p:spPr>
          <a:xfrm flipH="1">
            <a:off x="3446586" y="1170929"/>
            <a:ext cx="7113910" cy="3122167"/>
          </a:xfrm>
          <a:prstGeom prst="arc">
            <a:avLst>
              <a:gd name="adj1" fmla="val 10863185"/>
              <a:gd name="adj2" fmla="val 21499797"/>
            </a:avLst>
          </a:prstGeom>
          <a:ln w="53975" cap="sq">
            <a:solidFill>
              <a:schemeClr val="accent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  <p:sp>
        <p:nvSpPr>
          <p:cNvPr id="41" name="Arco 40"/>
          <p:cNvSpPr/>
          <p:nvPr/>
        </p:nvSpPr>
        <p:spPr>
          <a:xfrm flipH="1">
            <a:off x="5760476" y="1556792"/>
            <a:ext cx="4656004" cy="2985528"/>
          </a:xfrm>
          <a:prstGeom prst="arc">
            <a:avLst>
              <a:gd name="adj1" fmla="val 11312348"/>
              <a:gd name="adj2" fmla="val 20926653"/>
            </a:avLst>
          </a:prstGeom>
          <a:ln w="53975" cap="sq">
            <a:solidFill>
              <a:schemeClr val="accent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  <p:sp>
        <p:nvSpPr>
          <p:cNvPr id="42" name="Arco 41"/>
          <p:cNvSpPr/>
          <p:nvPr/>
        </p:nvSpPr>
        <p:spPr>
          <a:xfrm flipH="1">
            <a:off x="962670" y="2452329"/>
            <a:ext cx="2421209" cy="1953341"/>
          </a:xfrm>
          <a:prstGeom prst="arc">
            <a:avLst>
              <a:gd name="adj1" fmla="val 13093689"/>
              <a:gd name="adj2" fmla="val 19122703"/>
            </a:avLst>
          </a:prstGeom>
          <a:noFill/>
          <a:ln w="53975" cap="sq">
            <a:solidFill>
              <a:srgbClr val="00B05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  <p:sp>
        <p:nvSpPr>
          <p:cNvPr id="43" name="Arco 42"/>
          <p:cNvSpPr/>
          <p:nvPr/>
        </p:nvSpPr>
        <p:spPr>
          <a:xfrm flipH="1">
            <a:off x="1035306" y="1927338"/>
            <a:ext cx="4752976" cy="2173014"/>
          </a:xfrm>
          <a:prstGeom prst="arc">
            <a:avLst>
              <a:gd name="adj1" fmla="val 11327960"/>
              <a:gd name="adj2" fmla="val 21031446"/>
            </a:avLst>
          </a:prstGeom>
          <a:ln w="53975" cap="sq">
            <a:solidFill>
              <a:srgbClr val="00B05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>
              <a:latin typeface="+mj-lt"/>
            </a:endParaRPr>
          </a:p>
        </p:txBody>
      </p:sp>
      <p:sp>
        <p:nvSpPr>
          <p:cNvPr id="44" name="Per 43"/>
          <p:cNvSpPr/>
          <p:nvPr/>
        </p:nvSpPr>
        <p:spPr>
          <a:xfrm>
            <a:off x="-4417168" y="1"/>
            <a:ext cx="21026336" cy="6858000"/>
          </a:xfrm>
          <a:prstGeom prst="mathMultiply">
            <a:avLst>
              <a:gd name="adj1" fmla="val 806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189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48" grpId="0" animBg="1"/>
      <p:bldP spid="48" grpId="1" animBg="1"/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  <p:bldP spid="31" grpId="0" animBg="1"/>
      <p:bldP spid="32" grpId="0" animBg="1"/>
      <p:bldP spid="33" grpId="0" animBg="1"/>
      <p:bldP spid="34" grpId="0" animBg="1"/>
      <p:bldP spid="38" grpId="0" animBg="1"/>
      <p:bldP spid="39" grpId="0" animBg="1"/>
      <p:bldP spid="45" grpId="0" animBg="1"/>
      <p:bldP spid="50" grpId="0" animBg="1"/>
      <p:bldP spid="51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25"/>
          <p:cNvSpPr txBox="1"/>
          <p:nvPr/>
        </p:nvSpPr>
        <p:spPr>
          <a:xfrm>
            <a:off x="839788" y="1503508"/>
            <a:ext cx="10801350" cy="4745915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+mj-lt"/>
                <a:cs typeface="Segoe UI" pitchFamily="34" charset="0"/>
              </a:rPr>
              <a:t>Keine Berücksichtigung der vorhandenen Vermessung in BIM</a:t>
            </a:r>
            <a:endParaRPr lang="it-IT" dirty="0" smtClean="0">
              <a:latin typeface="+mj-lt"/>
              <a:cs typeface="Segoe UI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+mj-lt"/>
                <a:cs typeface="Segoe UI" pitchFamily="34" charset="0"/>
              </a:rPr>
              <a:t>Keine Informationsmodellierung während des Designs</a:t>
            </a:r>
            <a:endParaRPr lang="it-IT" dirty="0" smtClean="0">
              <a:latin typeface="+mj-lt"/>
              <a:cs typeface="Segoe UI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+mj-lt"/>
                <a:cs typeface="Segoe UI" pitchFamily="34" charset="0"/>
              </a:rPr>
              <a:t>Einsatz komplexer Visual-Computing-Verfahren und Architektursoftware für </a:t>
            </a:r>
            <a:r>
              <a:rPr lang="de-DE" dirty="0" err="1" smtClean="0">
                <a:latin typeface="+mj-lt"/>
                <a:cs typeface="Segoe UI" pitchFamily="34" charset="0"/>
              </a:rPr>
              <a:t>BIMization</a:t>
            </a:r>
            <a:endParaRPr lang="it-IT" dirty="0" smtClean="0">
              <a:latin typeface="+mj-lt"/>
              <a:cs typeface="Segoe UI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+mj-lt"/>
              </a:rPr>
              <a:t>Plattform nicht ausreichend um die Größe von Infrastrukturprojekten in Bezug auf die Größe des Bereichs als auch auf eine große Anzahl von Informationen und spezifischen Formaten (z.B. IFC) zu verwalten</a:t>
            </a:r>
            <a:endParaRPr lang="it-IT" dirty="0" smtClean="0">
              <a:latin typeface="+mj-lt"/>
              <a:cs typeface="Segoe UI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+mj-lt"/>
                <a:cs typeface="Segoe UI" pitchFamily="34" charset="0"/>
              </a:rPr>
              <a:t>Koordination nicht auf Basis der Infrastruktur, sondern auf Basis von Modellen (Post-Design und Post-BIM)</a:t>
            </a:r>
            <a:endParaRPr lang="it-IT" dirty="0" smtClean="0">
              <a:latin typeface="+mj-lt"/>
              <a:cs typeface="Segoe UI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it-IT" dirty="0" err="1" smtClean="0">
                <a:latin typeface="+mj-lt"/>
              </a:rPr>
              <a:t>Keine</a:t>
            </a:r>
            <a:r>
              <a:rPr lang="it-IT" dirty="0" smtClean="0">
                <a:latin typeface="+mj-lt"/>
              </a:rPr>
              <a:t> </a:t>
            </a:r>
            <a:r>
              <a:rPr lang="it-IT" dirty="0" err="1" smtClean="0">
                <a:latin typeface="+mj-lt"/>
              </a:rPr>
              <a:t>sehr</a:t>
            </a:r>
            <a:r>
              <a:rPr lang="it-IT" dirty="0" smtClean="0">
                <a:latin typeface="+mj-lt"/>
              </a:rPr>
              <a:t> </a:t>
            </a:r>
            <a:r>
              <a:rPr lang="it-IT" dirty="0" err="1" smtClean="0">
                <a:latin typeface="+mj-lt"/>
              </a:rPr>
              <a:t>effektive</a:t>
            </a:r>
            <a:r>
              <a:rPr lang="it-IT" dirty="0" smtClean="0">
                <a:latin typeface="+mj-lt"/>
              </a:rPr>
              <a:t> </a:t>
            </a:r>
            <a:r>
              <a:rPr lang="it-IT" dirty="0" err="1" smtClean="0">
                <a:latin typeface="+mj-lt"/>
              </a:rPr>
              <a:t>Koordination</a:t>
            </a:r>
            <a:endParaRPr lang="it-IT" dirty="0" smtClean="0">
              <a:latin typeface="+mj-lt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+mj-lt"/>
                <a:cs typeface="Segoe UI" pitchFamily="34" charset="0"/>
              </a:rPr>
              <a:t>Mögliche Inkonsistenzen zwischen Planungsarbeiten und Modellen</a:t>
            </a:r>
            <a:endParaRPr lang="it-IT" dirty="0">
              <a:latin typeface="+mj-lt"/>
              <a:cs typeface="Segoe UI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+mj-lt"/>
                <a:cs typeface="Segoe UI" pitchFamily="34" charset="0"/>
              </a:rPr>
              <a:t>As-</a:t>
            </a:r>
            <a:r>
              <a:rPr lang="de-DE" dirty="0" err="1" smtClean="0">
                <a:latin typeface="+mj-lt"/>
                <a:cs typeface="Segoe UI" pitchFamily="34" charset="0"/>
              </a:rPr>
              <a:t>Built</a:t>
            </a:r>
            <a:r>
              <a:rPr lang="de-DE" dirty="0" smtClean="0">
                <a:latin typeface="+mj-lt"/>
                <a:cs typeface="Segoe UI" pitchFamily="34" charset="0"/>
              </a:rPr>
              <a:t> ist undefiniert: As-</a:t>
            </a:r>
            <a:r>
              <a:rPr lang="de-DE" dirty="0" err="1" smtClean="0">
                <a:latin typeface="+mj-lt"/>
                <a:cs typeface="Segoe UI" pitchFamily="34" charset="0"/>
              </a:rPr>
              <a:t>Built</a:t>
            </a:r>
            <a:r>
              <a:rPr lang="de-DE" dirty="0" smtClean="0">
                <a:latin typeface="+mj-lt"/>
                <a:cs typeface="Segoe UI" pitchFamily="34" charset="0"/>
              </a:rPr>
              <a:t> ist nicht das Projektmodell mit Modifikationen, sondern ein neues Modell</a:t>
            </a:r>
            <a:endParaRPr lang="it-IT" dirty="0" smtClean="0">
              <a:latin typeface="+mj-lt"/>
              <a:cs typeface="Segoe UI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it-IT" dirty="0" smtClean="0">
                <a:latin typeface="+mj-lt"/>
              </a:rPr>
              <a:t>Langer und </a:t>
            </a:r>
            <a:r>
              <a:rPr lang="it-IT" dirty="0" err="1" smtClean="0">
                <a:latin typeface="+mj-lt"/>
              </a:rPr>
              <a:t>umständlicher</a:t>
            </a:r>
            <a:r>
              <a:rPr lang="it-IT" dirty="0" smtClean="0">
                <a:latin typeface="+mj-lt"/>
              </a:rPr>
              <a:t> </a:t>
            </a:r>
            <a:r>
              <a:rPr lang="it-IT" dirty="0" err="1" smtClean="0">
                <a:latin typeface="+mj-lt"/>
              </a:rPr>
              <a:t>Workflow</a:t>
            </a:r>
            <a:r>
              <a:rPr lang="it-IT" dirty="0" smtClean="0">
                <a:latin typeface="+mj-lt"/>
              </a:rPr>
              <a:t>	</a:t>
            </a:r>
            <a:endParaRPr lang="it-IT" dirty="0" smtClean="0">
              <a:latin typeface="+mj-lt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+mj-lt"/>
              </a:rPr>
              <a:t>Hoher Aufwand und hohe Kosten</a:t>
            </a:r>
            <a:endParaRPr lang="it-IT" dirty="0" smtClean="0">
              <a:latin typeface="+mj-lt"/>
            </a:endParaRPr>
          </a:p>
        </p:txBody>
      </p:sp>
      <p:sp>
        <p:nvSpPr>
          <p:cNvPr id="9" name="Segnaposto testo 8"/>
          <p:cNvSpPr>
            <a:spLocks noGrp="1"/>
          </p:cNvSpPr>
          <p:nvPr>
            <p:ph type="body" sz="quarter" idx="10"/>
          </p:nvPr>
        </p:nvSpPr>
        <p:spPr>
          <a:xfrm>
            <a:off x="550863" y="260350"/>
            <a:ext cx="11090275" cy="769441"/>
          </a:xfrm>
        </p:spPr>
        <p:txBody>
          <a:bodyPr/>
          <a:lstStyle/>
          <a:p>
            <a:r>
              <a:rPr lang="de-DE" smtClean="0"/>
              <a:t>Workflow mit Fokus auf BIMization</a:t>
            </a:r>
            <a:endParaRPr lang="it-IT" dirty="0"/>
          </a:p>
        </p:txBody>
      </p:sp>
      <p:sp>
        <p:nvSpPr>
          <p:cNvPr id="10" name="TextBox 98"/>
          <p:cNvSpPr txBox="1"/>
          <p:nvPr/>
        </p:nvSpPr>
        <p:spPr>
          <a:xfrm>
            <a:off x="839788" y="980728"/>
            <a:ext cx="4536132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NACHTEILE DER LÖSUNG</a:t>
            </a:r>
            <a:endParaRPr lang="fr-FR" sz="2000" b="1" dirty="0" smtClean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Ovale 7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2763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6"/>
          <p:cNvSpPr/>
          <p:nvPr/>
        </p:nvSpPr>
        <p:spPr>
          <a:xfrm>
            <a:off x="2390400" y="27288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6" name="Oval 26"/>
          <p:cNvSpPr/>
          <p:nvPr/>
        </p:nvSpPr>
        <p:spPr>
          <a:xfrm>
            <a:off x="8881200" y="2728800"/>
            <a:ext cx="944566" cy="9445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33" name="Diagramma 32"/>
          <p:cNvGraphicFramePr/>
          <p:nvPr>
            <p:extLst>
              <p:ext uri="{D42A27DB-BD31-4B8C-83A1-F6EECF244321}">
                <p14:modId xmlns:p14="http://schemas.microsoft.com/office/powerpoint/2010/main" val="754958314"/>
              </p:ext>
            </p:extLst>
          </p:nvPr>
        </p:nvGraphicFramePr>
        <p:xfrm>
          <a:off x="4474502" y="2084276"/>
          <a:ext cx="3240360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Segnaposto tes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smtClean="0"/>
              <a:t>Workflow mit Fokus auf Design</a:t>
            </a:r>
            <a:endParaRPr lang="it-IT" dirty="0"/>
          </a:p>
        </p:txBody>
      </p:sp>
      <p:sp>
        <p:nvSpPr>
          <p:cNvPr id="8" name="Segnaposto testo 8"/>
          <p:cNvSpPr txBox="1">
            <a:spLocks/>
          </p:cNvSpPr>
          <p:nvPr/>
        </p:nvSpPr>
        <p:spPr>
          <a:xfrm>
            <a:off x="1886737" y="4060800"/>
            <a:ext cx="2119152" cy="646331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600"/>
              </a:spcBef>
              <a:buNone/>
            </a:pPr>
            <a:endParaRPr lang="it-IT" sz="1800" dirty="0" smtClean="0">
              <a:latin typeface="+mj-lt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sz="1800" dirty="0" err="1" smtClean="0">
                <a:latin typeface="+mj-lt"/>
              </a:rPr>
              <a:t>Vermessung</a:t>
            </a:r>
            <a:r>
              <a:rPr lang="it-IT" sz="1800" dirty="0" smtClean="0">
                <a:latin typeface="+mj-lt"/>
              </a:rPr>
              <a:t> in BIM,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sz="1800" dirty="0" err="1" smtClean="0">
                <a:latin typeface="+mj-lt"/>
              </a:rPr>
              <a:t>As-Found</a:t>
            </a:r>
            <a:r>
              <a:rPr lang="it-IT" sz="1800" dirty="0" smtClean="0">
                <a:latin typeface="+mj-lt"/>
              </a:rPr>
              <a:t> in BIM.</a:t>
            </a:r>
            <a:endParaRPr lang="it-IT" sz="1800" dirty="0">
              <a:latin typeface="+mj-lt"/>
            </a:endParaRPr>
          </a:p>
        </p:txBody>
      </p:sp>
      <p:sp>
        <p:nvSpPr>
          <p:cNvPr id="9" name="Segnaposto testo 9"/>
          <p:cNvSpPr txBox="1">
            <a:spLocks/>
          </p:cNvSpPr>
          <p:nvPr/>
        </p:nvSpPr>
        <p:spPr>
          <a:xfrm>
            <a:off x="4973016" y="4060800"/>
            <a:ext cx="2273233" cy="646331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endParaRPr lang="it-IT" sz="1800" dirty="0" smtClean="0">
              <a:latin typeface="+mj-lt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sz="1800" smtClean="0">
                <a:latin typeface="+mj-lt"/>
              </a:rPr>
              <a:t>Design in BIM.</a:t>
            </a:r>
            <a:endParaRPr lang="it-IT" sz="1800" dirty="0">
              <a:latin typeface="+mj-lt"/>
            </a:endParaRPr>
          </a:p>
        </p:txBody>
      </p:sp>
      <p:sp>
        <p:nvSpPr>
          <p:cNvPr id="10" name="Segnaposto testo 10"/>
          <p:cNvSpPr txBox="1">
            <a:spLocks/>
          </p:cNvSpPr>
          <p:nvPr/>
        </p:nvSpPr>
        <p:spPr>
          <a:xfrm>
            <a:off x="8308274" y="4060800"/>
            <a:ext cx="2252222" cy="646331"/>
          </a:xfrm>
          <a:prstGeom prst="rect">
            <a:avLst/>
          </a:prstGeom>
        </p:spPr>
        <p:txBody>
          <a:bodyPr l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600"/>
              </a:spcBef>
              <a:buNone/>
            </a:pPr>
            <a:endParaRPr lang="it-IT" sz="1800" dirty="0" smtClean="0">
              <a:latin typeface="+mj-lt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sz="1800" dirty="0" err="1" smtClean="0">
                <a:latin typeface="+mj-lt"/>
              </a:rPr>
              <a:t>Konstruktion</a:t>
            </a:r>
            <a:r>
              <a:rPr lang="it-IT" sz="1800" dirty="0" smtClean="0">
                <a:latin typeface="+mj-lt"/>
              </a:rPr>
              <a:t> in BIM,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sz="1800" dirty="0" err="1" smtClean="0">
                <a:latin typeface="+mj-lt"/>
              </a:rPr>
              <a:t>As-Built</a:t>
            </a:r>
            <a:r>
              <a:rPr lang="it-IT" sz="1800" dirty="0" smtClean="0">
                <a:latin typeface="+mj-lt"/>
              </a:rPr>
              <a:t> in BIM.</a:t>
            </a:r>
            <a:endParaRPr lang="it-IT" sz="1800" dirty="0">
              <a:latin typeface="+mj-lt"/>
            </a:endParaRPr>
          </a:p>
        </p:txBody>
      </p:sp>
      <p:grpSp>
        <p:nvGrpSpPr>
          <p:cNvPr id="14" name="Group 24"/>
          <p:cNvGrpSpPr/>
          <p:nvPr/>
        </p:nvGrpSpPr>
        <p:grpSpPr>
          <a:xfrm>
            <a:off x="2390793" y="2728117"/>
            <a:ext cx="944566" cy="944566"/>
            <a:chOff x="3173014" y="2956717"/>
            <a:chExt cx="944566" cy="944566"/>
          </a:xfrm>
        </p:grpSpPr>
        <p:sp>
          <p:nvSpPr>
            <p:cNvPr id="15" name="Oval 25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Oval 26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1</a:t>
              </a:r>
            </a:p>
          </p:txBody>
        </p:sp>
      </p:grpSp>
      <p:grpSp>
        <p:nvGrpSpPr>
          <p:cNvPr id="17" name="Group 27"/>
          <p:cNvGrpSpPr/>
          <p:nvPr/>
        </p:nvGrpSpPr>
        <p:grpSpPr>
          <a:xfrm>
            <a:off x="5623717" y="2728117"/>
            <a:ext cx="944566" cy="944566"/>
            <a:chOff x="3173014" y="2956717"/>
            <a:chExt cx="944566" cy="944566"/>
          </a:xfrm>
        </p:grpSpPr>
        <p:sp>
          <p:nvSpPr>
            <p:cNvPr id="18" name="Oval 28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Oval 29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2</a:t>
              </a:r>
            </a:p>
          </p:txBody>
        </p:sp>
      </p:grpSp>
      <p:grpSp>
        <p:nvGrpSpPr>
          <p:cNvPr id="20" name="Group 33"/>
          <p:cNvGrpSpPr/>
          <p:nvPr/>
        </p:nvGrpSpPr>
        <p:grpSpPr>
          <a:xfrm>
            <a:off x="8879787" y="2728117"/>
            <a:ext cx="944566" cy="944566"/>
            <a:chOff x="3173014" y="2956717"/>
            <a:chExt cx="944566" cy="944566"/>
          </a:xfrm>
        </p:grpSpPr>
        <p:sp>
          <p:nvSpPr>
            <p:cNvPr id="21" name="Oval 34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Oval 35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3</a:t>
              </a:r>
            </a:p>
          </p:txBody>
        </p:sp>
      </p:grpSp>
      <p:cxnSp>
        <p:nvCxnSpPr>
          <p:cNvPr id="23" name="Straight Connector 13"/>
          <p:cNvCxnSpPr>
            <a:stCxn id="16" idx="6"/>
            <a:endCxn id="19" idx="2"/>
          </p:cNvCxnSpPr>
          <p:nvPr/>
        </p:nvCxnSpPr>
        <p:spPr>
          <a:xfrm>
            <a:off x="3335359" y="3200400"/>
            <a:ext cx="2288358" cy="0"/>
          </a:xfrm>
          <a:prstGeom prst="line">
            <a:avLst/>
          </a:prstGeom>
          <a:ln w="28575">
            <a:solidFill>
              <a:srgbClr val="EDEC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49"/>
          <p:cNvCxnSpPr>
            <a:endCxn id="22" idx="2"/>
          </p:cNvCxnSpPr>
          <p:nvPr/>
        </p:nvCxnSpPr>
        <p:spPr>
          <a:xfrm>
            <a:off x="6578600" y="3200400"/>
            <a:ext cx="2301187" cy="0"/>
          </a:xfrm>
          <a:prstGeom prst="line">
            <a:avLst/>
          </a:prstGeom>
          <a:ln w="28575">
            <a:solidFill>
              <a:srgbClr val="EDEC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ttangolo 27"/>
          <p:cNvSpPr/>
          <p:nvPr/>
        </p:nvSpPr>
        <p:spPr>
          <a:xfrm>
            <a:off x="1886737" y="1703850"/>
            <a:ext cx="8526085" cy="3600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KOORDINATION</a:t>
            </a:r>
            <a:endParaRPr lang="it-IT" b="1" dirty="0">
              <a:latin typeface="+mj-lt"/>
            </a:endParaRPr>
          </a:p>
        </p:txBody>
      </p:sp>
      <p:sp>
        <p:nvSpPr>
          <p:cNvPr id="29" name="Rettangolo 28"/>
          <p:cNvSpPr/>
          <p:nvPr/>
        </p:nvSpPr>
        <p:spPr>
          <a:xfrm>
            <a:off x="1886737" y="1268760"/>
            <a:ext cx="8526085" cy="3600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BIM</a:t>
            </a:r>
            <a:endParaRPr lang="it-IT" b="1" dirty="0">
              <a:latin typeface="+mj-lt"/>
            </a:endParaRPr>
          </a:p>
        </p:txBody>
      </p:sp>
      <p:sp>
        <p:nvSpPr>
          <p:cNvPr id="32" name="Ovale 3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5" name="Gruppo 4"/>
          <p:cNvGrpSpPr/>
          <p:nvPr/>
        </p:nvGrpSpPr>
        <p:grpSpPr>
          <a:xfrm>
            <a:off x="3234368" y="1677259"/>
            <a:ext cx="2429584" cy="3084569"/>
            <a:chOff x="3166171" y="1677259"/>
            <a:chExt cx="2429584" cy="3084569"/>
          </a:xfrm>
        </p:grpSpPr>
        <p:sp>
          <p:nvSpPr>
            <p:cNvPr id="27" name="Arco 26"/>
            <p:cNvSpPr/>
            <p:nvPr/>
          </p:nvSpPr>
          <p:spPr>
            <a:xfrm flipH="1">
              <a:off x="3166171" y="2808487"/>
              <a:ext cx="2421209" cy="1953341"/>
            </a:xfrm>
            <a:prstGeom prst="arc">
              <a:avLst>
                <a:gd name="adj1" fmla="val 13093689"/>
                <a:gd name="adj2" fmla="val 19122703"/>
              </a:avLst>
            </a:prstGeom>
            <a:noFill/>
            <a:ln w="53975" cap="sq">
              <a:solidFill>
                <a:srgbClr val="00B050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>
                <a:latin typeface="+mj-lt"/>
              </a:endParaRPr>
            </a:p>
          </p:txBody>
        </p:sp>
        <p:sp>
          <p:nvSpPr>
            <p:cNvPr id="30" name="Arco 29"/>
            <p:cNvSpPr/>
            <p:nvPr/>
          </p:nvSpPr>
          <p:spPr>
            <a:xfrm flipV="1">
              <a:off x="3174546" y="1677259"/>
              <a:ext cx="2421209" cy="1953341"/>
            </a:xfrm>
            <a:prstGeom prst="arc">
              <a:avLst>
                <a:gd name="adj1" fmla="val 13093689"/>
                <a:gd name="adj2" fmla="val 19122703"/>
              </a:avLst>
            </a:prstGeom>
            <a:noFill/>
            <a:ln w="53975" cap="sq">
              <a:solidFill>
                <a:srgbClr val="00B050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>
                <a:latin typeface="+mj-lt"/>
              </a:endParaRPr>
            </a:p>
          </p:txBody>
        </p:sp>
      </p:grpSp>
      <p:grpSp>
        <p:nvGrpSpPr>
          <p:cNvPr id="6" name="Gruppo 5"/>
          <p:cNvGrpSpPr/>
          <p:nvPr/>
        </p:nvGrpSpPr>
        <p:grpSpPr>
          <a:xfrm>
            <a:off x="6528048" y="1677259"/>
            <a:ext cx="2429584" cy="3084569"/>
            <a:chOff x="6690752" y="1677259"/>
            <a:chExt cx="2429584" cy="3084569"/>
          </a:xfrm>
        </p:grpSpPr>
        <p:sp>
          <p:nvSpPr>
            <p:cNvPr id="31" name="Arco 30"/>
            <p:cNvSpPr/>
            <p:nvPr/>
          </p:nvSpPr>
          <p:spPr>
            <a:xfrm flipH="1">
              <a:off x="6690752" y="2808487"/>
              <a:ext cx="2421209" cy="1953341"/>
            </a:xfrm>
            <a:prstGeom prst="arc">
              <a:avLst>
                <a:gd name="adj1" fmla="val 13093689"/>
                <a:gd name="adj2" fmla="val 19122703"/>
              </a:avLst>
            </a:prstGeom>
            <a:noFill/>
            <a:ln w="53975" cap="sq">
              <a:solidFill>
                <a:schemeClr val="accent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>
                <a:latin typeface="+mj-lt"/>
              </a:endParaRPr>
            </a:p>
          </p:txBody>
        </p:sp>
        <p:sp>
          <p:nvSpPr>
            <p:cNvPr id="34" name="Arco 33"/>
            <p:cNvSpPr/>
            <p:nvPr/>
          </p:nvSpPr>
          <p:spPr>
            <a:xfrm flipV="1">
              <a:off x="6699127" y="1677259"/>
              <a:ext cx="2421209" cy="1953341"/>
            </a:xfrm>
            <a:prstGeom prst="arc">
              <a:avLst>
                <a:gd name="adj1" fmla="val 13093689"/>
                <a:gd name="adj2" fmla="val 19122703"/>
              </a:avLst>
            </a:prstGeom>
            <a:noFill/>
            <a:ln w="53975" cap="sq">
              <a:solidFill>
                <a:schemeClr val="accent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8145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6" grpId="0" animBg="1"/>
      <p:bldP spid="26" grpId="1" animBg="1"/>
      <p:bldGraphic spid="33" grpId="0">
        <p:bldAsOne/>
      </p:bldGraphic>
      <p:bldGraphic spid="33" grpId="1">
        <p:bldAsOne/>
      </p:bldGraphic>
      <p:bldP spid="28" grpId="0" animBg="1"/>
      <p:bldP spid="29" grpId="0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gnaposto testo 8"/>
          <p:cNvSpPr>
            <a:spLocks noGrp="1"/>
          </p:cNvSpPr>
          <p:nvPr>
            <p:ph type="body" sz="quarter" idx="10"/>
          </p:nvPr>
        </p:nvSpPr>
        <p:spPr>
          <a:xfrm>
            <a:off x="550863" y="260350"/>
            <a:ext cx="11090275" cy="769441"/>
          </a:xfrm>
        </p:spPr>
        <p:txBody>
          <a:bodyPr/>
          <a:lstStyle/>
          <a:p>
            <a:r>
              <a:rPr lang="de-DE" smtClean="0"/>
              <a:t>Workflow mit Fokus auf Design</a:t>
            </a:r>
            <a:endParaRPr lang="it-IT" dirty="0"/>
          </a:p>
        </p:txBody>
      </p:sp>
      <p:sp>
        <p:nvSpPr>
          <p:cNvPr id="7" name="TextBox 98"/>
          <p:cNvSpPr txBox="1"/>
          <p:nvPr/>
        </p:nvSpPr>
        <p:spPr>
          <a:xfrm>
            <a:off x="839788" y="1213992"/>
            <a:ext cx="4536132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VORTEILE DER LÖSUNG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1" name="TextBox 21"/>
          <p:cNvSpPr txBox="1"/>
          <p:nvPr/>
        </p:nvSpPr>
        <p:spPr>
          <a:xfrm>
            <a:off x="839788" y="1736772"/>
            <a:ext cx="10512426" cy="4413516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smtClean="0">
                <a:latin typeface="+mj-lt"/>
              </a:rPr>
              <a:t>Vermessung im BIM und fundiertes BIM-Modell</a:t>
            </a:r>
            <a:endParaRPr lang="it-IT" dirty="0" smtClean="0">
              <a:latin typeface="+mj-lt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smtClean="0">
                <a:latin typeface="+mj-lt"/>
              </a:rPr>
              <a:t>Infrastrukturdesign und Informationsmodellierung erfolgen gemeinsam und ohne den Einsatz zusätzlicher Software</a:t>
            </a:r>
            <a:endParaRPr lang="it-IT" dirty="0" smtClean="0">
              <a:latin typeface="+mj-lt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smtClean="0">
                <a:latin typeface="+mj-lt"/>
              </a:rPr>
              <a:t>Effektive Koordination auch von Großprojekten</a:t>
            </a:r>
            <a:endParaRPr lang="it-IT" dirty="0" smtClean="0">
              <a:latin typeface="+mj-lt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smtClean="0">
                <a:latin typeface="+mj-lt"/>
              </a:rPr>
              <a:t>Zeichnungen und Arbeiten in Übereinstimmung mit dem Modell</a:t>
            </a:r>
            <a:endParaRPr lang="it-IT" dirty="0" smtClean="0">
              <a:latin typeface="+mj-lt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smtClean="0">
                <a:latin typeface="+mj-lt"/>
              </a:rPr>
              <a:t>Analyse und Verifizierung nach Infrastrukturspezifikationen</a:t>
            </a:r>
            <a:endParaRPr lang="it-IT" dirty="0" smtClean="0">
              <a:latin typeface="+mj-lt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smtClean="0">
                <a:latin typeface="+mj-lt"/>
              </a:rPr>
              <a:t>Lineare Bearbeitung und kurze Bearbeitungszeit, um eine effiziente Koordination und Designqualität zu gewährleisten</a:t>
            </a:r>
            <a:endParaRPr lang="it-IT" dirty="0" smtClean="0">
              <a:latin typeface="+mj-lt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smtClean="0">
                <a:latin typeface="+mj-lt"/>
                <a:cs typeface="Segoe UI" pitchFamily="34" charset="0"/>
              </a:rPr>
              <a:t>Konstruktion mit spezifischen Modellen, Zeichnungen und Dokumenten</a:t>
            </a:r>
            <a:endParaRPr lang="it-IT" dirty="0" smtClean="0">
              <a:latin typeface="+mj-lt"/>
              <a:cs typeface="Segoe UI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smtClean="0">
                <a:latin typeface="+mj-lt"/>
                <a:cs typeface="Segoe UI" pitchFamily="34" charset="0"/>
              </a:rPr>
              <a:t>Reduzierung der Planungskosten und Konstruktionsfehler</a:t>
            </a:r>
            <a:endParaRPr lang="it-IT" dirty="0" smtClean="0">
              <a:latin typeface="+mj-lt"/>
              <a:cs typeface="Segoe UI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smtClean="0">
                <a:latin typeface="+mj-lt"/>
                <a:cs typeface="Segoe UI" pitchFamily="34" charset="0"/>
              </a:rPr>
              <a:t>As-Built erstellt mit spezifischen Tools für die Fachplanung</a:t>
            </a:r>
            <a:endParaRPr lang="it-IT" dirty="0" smtClean="0">
              <a:latin typeface="+mj-lt"/>
              <a:cs typeface="Segoe UI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de-DE" smtClean="0">
                <a:latin typeface="+mj-lt"/>
                <a:cs typeface="Segoe UI" pitchFamily="34" charset="0"/>
              </a:rPr>
              <a:t>Analyse und Überprüfung des Projekts mit spezifischen Funktionen für die Infrastrukturplanung</a:t>
            </a:r>
            <a:endParaRPr lang="it-IT" dirty="0" smtClean="0">
              <a:latin typeface="+mj-lt"/>
              <a:cs typeface="Segoe UI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it-IT" dirty="0" smtClean="0">
              <a:latin typeface="+mj-lt"/>
              <a:cs typeface="Segoe UI" pitchFamily="34" charset="0"/>
            </a:endParaRPr>
          </a:p>
        </p:txBody>
      </p:sp>
      <p:sp>
        <p:nvSpPr>
          <p:cNvPr id="10" name="Ovale 9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33628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BIM-Design-Tools</a:t>
            </a:r>
            <a:endParaRPr lang="it-IT" dirty="0"/>
          </a:p>
        </p:txBody>
      </p:sp>
      <p:sp>
        <p:nvSpPr>
          <p:cNvPr id="55" name="Segnaposto contenuto 5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mtClean="0"/>
              <a:t>Es wird eine Plattform benötigt, bei der das Management der Vermessung und der Planung in BIM integriert ist.</a:t>
            </a:r>
            <a:endParaRPr lang="it-IT" dirty="0"/>
          </a:p>
          <a:p>
            <a:endParaRPr lang="it-IT" dirty="0"/>
          </a:p>
        </p:txBody>
      </p:sp>
      <p:sp>
        <p:nvSpPr>
          <p:cNvPr id="32" name="Ovale 3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ttangolo 3"/>
          <p:cNvSpPr/>
          <p:nvPr/>
        </p:nvSpPr>
        <p:spPr>
          <a:xfrm>
            <a:off x="1633104" y="2564904"/>
            <a:ext cx="2598560" cy="324036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algn="ctr">
              <a:spcBef>
                <a:spcPts val="600"/>
              </a:spcBef>
            </a:pPr>
            <a:r>
              <a:rPr lang="it-IT" smtClean="0">
                <a:latin typeface="+mj-lt"/>
              </a:rPr>
              <a:t>Vermessung in BIM</a:t>
            </a:r>
            <a:br>
              <a:rPr lang="it-IT" smtClean="0">
                <a:latin typeface="+mj-lt"/>
              </a:rPr>
            </a:br>
            <a:r>
              <a:rPr lang="it-IT" smtClean="0">
                <a:latin typeface="+mj-lt"/>
              </a:rPr>
              <a:t>As-Found in BIM</a:t>
            </a:r>
            <a:endParaRPr lang="it-IT" dirty="0" smtClean="0">
              <a:latin typeface="+mj-lt"/>
            </a:endParaRPr>
          </a:p>
          <a:p>
            <a:pPr algn="ctr">
              <a:spcBef>
                <a:spcPts val="600"/>
              </a:spcBef>
            </a:pPr>
            <a:endParaRPr lang="it-IT" dirty="0">
              <a:latin typeface="+mj-lt"/>
            </a:endParaRPr>
          </a:p>
        </p:txBody>
      </p:sp>
      <p:sp>
        <p:nvSpPr>
          <p:cNvPr id="28" name="Rettangolo 27"/>
          <p:cNvSpPr/>
          <p:nvPr/>
        </p:nvSpPr>
        <p:spPr>
          <a:xfrm>
            <a:off x="1701913" y="5373299"/>
            <a:ext cx="2448272" cy="3600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Koordination</a:t>
            </a:r>
            <a:endParaRPr lang="it-IT" b="1" dirty="0">
              <a:latin typeface="+mj-lt"/>
            </a:endParaRPr>
          </a:p>
        </p:txBody>
      </p:sp>
      <p:sp>
        <p:nvSpPr>
          <p:cNvPr id="29" name="Rettangolo 28"/>
          <p:cNvSpPr/>
          <p:nvPr/>
        </p:nvSpPr>
        <p:spPr>
          <a:xfrm>
            <a:off x="1701913" y="4941168"/>
            <a:ext cx="2448272" cy="3600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BIM</a:t>
            </a:r>
            <a:endParaRPr lang="it-IT" b="1" dirty="0">
              <a:latin typeface="+mj-lt"/>
            </a:endParaRPr>
          </a:p>
        </p:txBody>
      </p:sp>
      <p:grpSp>
        <p:nvGrpSpPr>
          <p:cNvPr id="41" name="Group 24"/>
          <p:cNvGrpSpPr/>
          <p:nvPr/>
        </p:nvGrpSpPr>
        <p:grpSpPr>
          <a:xfrm>
            <a:off x="2421993" y="2700458"/>
            <a:ext cx="944566" cy="944566"/>
            <a:chOff x="3173014" y="2956717"/>
            <a:chExt cx="944566" cy="944566"/>
          </a:xfrm>
        </p:grpSpPr>
        <p:sp>
          <p:nvSpPr>
            <p:cNvPr id="50" name="Oval 25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" name="Oval 26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1</a:t>
              </a:r>
            </a:p>
          </p:txBody>
        </p:sp>
      </p:grpSp>
      <p:sp>
        <p:nvSpPr>
          <p:cNvPr id="37" name="Rettangolo 36"/>
          <p:cNvSpPr/>
          <p:nvPr/>
        </p:nvSpPr>
        <p:spPr>
          <a:xfrm>
            <a:off x="1705112" y="4509203"/>
            <a:ext cx="2448272" cy="3600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Vermessung</a:t>
            </a:r>
            <a:endParaRPr lang="it-IT" b="1" dirty="0">
              <a:latin typeface="+mj-lt"/>
            </a:endParaRPr>
          </a:p>
        </p:txBody>
      </p:sp>
      <p:sp>
        <p:nvSpPr>
          <p:cNvPr id="26" name="Rettangolo 25"/>
          <p:cNvSpPr/>
          <p:nvPr/>
        </p:nvSpPr>
        <p:spPr>
          <a:xfrm>
            <a:off x="4790655" y="2564904"/>
            <a:ext cx="2613890" cy="324044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algn="ctr">
              <a:spcBef>
                <a:spcPts val="600"/>
              </a:spcBef>
            </a:pPr>
            <a:r>
              <a:rPr lang="it-IT" smtClean="0">
                <a:latin typeface="+mj-lt"/>
              </a:rPr>
              <a:t>Entwurf in BIM</a:t>
            </a:r>
            <a:endParaRPr lang="it-IT" dirty="0" smtClean="0">
              <a:latin typeface="+mj-lt"/>
            </a:endParaRPr>
          </a:p>
          <a:p>
            <a:pPr algn="ctr">
              <a:spcBef>
                <a:spcPts val="600"/>
              </a:spcBef>
            </a:pPr>
            <a:endParaRPr lang="it-IT" dirty="0">
              <a:latin typeface="+mj-lt"/>
            </a:endParaRPr>
          </a:p>
        </p:txBody>
      </p:sp>
      <p:sp>
        <p:nvSpPr>
          <p:cNvPr id="30" name="Rettangolo 29"/>
          <p:cNvSpPr/>
          <p:nvPr/>
        </p:nvSpPr>
        <p:spPr>
          <a:xfrm>
            <a:off x="4873464" y="5373216"/>
            <a:ext cx="2448272" cy="3600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Koordination</a:t>
            </a:r>
            <a:endParaRPr lang="it-IT" b="1" dirty="0">
              <a:latin typeface="+mj-lt"/>
            </a:endParaRPr>
          </a:p>
        </p:txBody>
      </p:sp>
      <p:sp>
        <p:nvSpPr>
          <p:cNvPr id="31" name="Rettangolo 30"/>
          <p:cNvSpPr/>
          <p:nvPr/>
        </p:nvSpPr>
        <p:spPr>
          <a:xfrm>
            <a:off x="4873464" y="4941168"/>
            <a:ext cx="2448272" cy="3600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BIM</a:t>
            </a:r>
            <a:endParaRPr lang="it-IT" b="1" dirty="0">
              <a:latin typeface="+mj-lt"/>
            </a:endParaRPr>
          </a:p>
        </p:txBody>
      </p:sp>
      <p:grpSp>
        <p:nvGrpSpPr>
          <p:cNvPr id="42" name="Group 27"/>
          <p:cNvGrpSpPr/>
          <p:nvPr/>
        </p:nvGrpSpPr>
        <p:grpSpPr>
          <a:xfrm>
            <a:off x="5657090" y="2677856"/>
            <a:ext cx="944566" cy="944566"/>
            <a:chOff x="3173014" y="2956717"/>
            <a:chExt cx="944566" cy="944566"/>
          </a:xfrm>
        </p:grpSpPr>
        <p:sp>
          <p:nvSpPr>
            <p:cNvPr id="48" name="Oval 28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" name="Oval 29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2</a:t>
              </a:r>
            </a:p>
          </p:txBody>
        </p:sp>
      </p:grpSp>
      <p:sp>
        <p:nvSpPr>
          <p:cNvPr id="38" name="Rettangolo 37"/>
          <p:cNvSpPr/>
          <p:nvPr/>
        </p:nvSpPr>
        <p:spPr>
          <a:xfrm>
            <a:off x="4873464" y="4509203"/>
            <a:ext cx="2448272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Entwurf</a:t>
            </a:r>
            <a:endParaRPr lang="it-IT" b="1" dirty="0">
              <a:latin typeface="+mj-lt"/>
            </a:endParaRPr>
          </a:p>
        </p:txBody>
      </p:sp>
      <p:sp>
        <p:nvSpPr>
          <p:cNvPr id="27" name="Rettangolo 26"/>
          <p:cNvSpPr/>
          <p:nvPr/>
        </p:nvSpPr>
        <p:spPr>
          <a:xfrm>
            <a:off x="7952632" y="2564904"/>
            <a:ext cx="2609464" cy="324036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algn="ctr">
              <a:spcBef>
                <a:spcPts val="600"/>
              </a:spcBef>
            </a:pPr>
            <a:r>
              <a:rPr lang="it-IT" smtClean="0">
                <a:latin typeface="+mj-lt"/>
              </a:rPr>
              <a:t>Konstruktion in BIM</a:t>
            </a:r>
            <a:br>
              <a:rPr lang="it-IT" smtClean="0">
                <a:latin typeface="+mj-lt"/>
              </a:rPr>
            </a:br>
            <a:r>
              <a:rPr lang="it-IT" smtClean="0">
                <a:latin typeface="+mj-lt"/>
              </a:rPr>
              <a:t>As-Built in BIM</a:t>
            </a:r>
            <a:endParaRPr lang="it-IT" dirty="0" smtClean="0">
              <a:latin typeface="+mj-lt"/>
            </a:endParaRPr>
          </a:p>
          <a:p>
            <a:pPr algn="ctr">
              <a:spcBef>
                <a:spcPts val="600"/>
              </a:spcBef>
            </a:pPr>
            <a:endParaRPr lang="it-IT" dirty="0" smtClean="0">
              <a:latin typeface="+mj-lt"/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8035057" y="5373216"/>
            <a:ext cx="2448272" cy="3600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Koordination</a:t>
            </a:r>
            <a:endParaRPr lang="it-IT" b="1" dirty="0">
              <a:latin typeface="+mj-lt"/>
            </a:endParaRPr>
          </a:p>
        </p:txBody>
      </p:sp>
      <p:sp>
        <p:nvSpPr>
          <p:cNvPr id="34" name="Rettangolo 33"/>
          <p:cNvSpPr/>
          <p:nvPr/>
        </p:nvSpPr>
        <p:spPr>
          <a:xfrm>
            <a:off x="8035057" y="4941168"/>
            <a:ext cx="2448272" cy="3600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BIM</a:t>
            </a:r>
            <a:endParaRPr lang="it-IT" b="1" dirty="0">
              <a:latin typeface="+mj-lt"/>
            </a:endParaRPr>
          </a:p>
        </p:txBody>
      </p:sp>
      <p:grpSp>
        <p:nvGrpSpPr>
          <p:cNvPr id="43" name="Group 33"/>
          <p:cNvGrpSpPr/>
          <p:nvPr/>
        </p:nvGrpSpPr>
        <p:grpSpPr>
          <a:xfrm>
            <a:off x="8755137" y="2677856"/>
            <a:ext cx="944566" cy="944566"/>
            <a:chOff x="3173014" y="2956717"/>
            <a:chExt cx="944566" cy="944566"/>
          </a:xfrm>
        </p:grpSpPr>
        <p:sp>
          <p:nvSpPr>
            <p:cNvPr id="46" name="Oval 34"/>
            <p:cNvSpPr/>
            <p:nvPr/>
          </p:nvSpPr>
          <p:spPr>
            <a:xfrm>
              <a:off x="3290491" y="3074194"/>
              <a:ext cx="709612" cy="7096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" name="Oval 35"/>
            <p:cNvSpPr/>
            <p:nvPr/>
          </p:nvSpPr>
          <p:spPr>
            <a:xfrm>
              <a:off x="3173014" y="2956717"/>
              <a:ext cx="944566" cy="944566"/>
            </a:xfrm>
            <a:prstGeom prst="ellipse">
              <a:avLst/>
            </a:prstGeom>
            <a:solidFill>
              <a:schemeClr val="bg1">
                <a:lumMod val="85000"/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3</a:t>
              </a:r>
            </a:p>
          </p:txBody>
        </p:sp>
      </p:grpSp>
      <p:sp>
        <p:nvSpPr>
          <p:cNvPr id="39" name="Rettangolo 38"/>
          <p:cNvSpPr/>
          <p:nvPr/>
        </p:nvSpPr>
        <p:spPr>
          <a:xfrm>
            <a:off x="8041816" y="4509203"/>
            <a:ext cx="2448272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smtClean="0">
                <a:latin typeface="+mj-lt"/>
              </a:rPr>
              <a:t>Konstruktion</a:t>
            </a:r>
            <a:endParaRPr lang="it-IT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582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build="p"/>
      <p:bldP spid="32" grpId="0" animBg="1"/>
      <p:bldP spid="4" grpId="0" animBg="1"/>
      <p:bldP spid="28" grpId="0" animBg="1"/>
      <p:bldP spid="29" grpId="0" animBg="1"/>
      <p:bldP spid="37" grpId="0" animBg="1"/>
      <p:bldP spid="26" grpId="0" animBg="1"/>
      <p:bldP spid="30" grpId="0" animBg="1"/>
      <p:bldP spid="31" grpId="0" animBg="1"/>
      <p:bldP spid="38" grpId="0" animBg="1"/>
      <p:bldP spid="27" grpId="0" animBg="1"/>
      <p:bldP spid="33" grpId="0" animBg="1"/>
      <p:bldP spid="34" grpId="0" animBg="1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testo 5"/>
          <p:cNvSpPr>
            <a:spLocks noGrp="1"/>
          </p:cNvSpPr>
          <p:nvPr>
            <p:ph type="body" sz="quarter" idx="10"/>
          </p:nvPr>
        </p:nvSpPr>
        <p:spPr>
          <a:xfrm>
            <a:off x="550863" y="260350"/>
            <a:ext cx="11090275" cy="769441"/>
          </a:xfrm>
        </p:spPr>
        <p:txBody>
          <a:bodyPr/>
          <a:lstStyle/>
          <a:p>
            <a:r>
              <a:rPr lang="it-IT" smtClean="0"/>
              <a:t>SierraSoft M3 Framework</a:t>
            </a:r>
            <a:endParaRPr lang="it-IT" dirty="0" smtClean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Die Plattform, M3 Framework, auf der SierraSoft-Produkte entwickelt werden, ist die ideale Plattform für BIM Modeling, BIM </a:t>
            </a:r>
            <a:r>
              <a:rPr lang="de-DE" dirty="0" smtClean="0"/>
              <a:t>Exchange und </a:t>
            </a:r>
            <a:r>
              <a:rPr lang="de-DE" dirty="0" smtClean="0"/>
              <a:t>BIM </a:t>
            </a:r>
            <a:r>
              <a:rPr lang="de-DE" dirty="0" err="1" smtClean="0"/>
              <a:t>Checking</a:t>
            </a:r>
            <a:r>
              <a:rPr lang="de-DE" dirty="0" smtClean="0"/>
              <a:t> für die Infrastrukturplanung:</a:t>
            </a:r>
            <a:endParaRPr lang="it-IT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dirty="0" smtClean="0"/>
              <a:t>Das Vermessungsmanagement in BIM (As-</a:t>
            </a:r>
            <a:r>
              <a:rPr lang="de-DE" dirty="0" err="1" smtClean="0"/>
              <a:t>Found</a:t>
            </a:r>
            <a:r>
              <a:rPr lang="de-DE" dirty="0" smtClean="0"/>
              <a:t>)</a:t>
            </a:r>
            <a:endParaRPr lang="it-IT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dirty="0" smtClean="0"/>
              <a:t>Die Erstellung und Integration von BIM-Objekten</a:t>
            </a:r>
            <a:endParaRPr lang="it-IT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dirty="0" err="1" smtClean="0"/>
              <a:t>Das</a:t>
            </a:r>
            <a:r>
              <a:rPr lang="it-IT" dirty="0" smtClean="0"/>
              <a:t> Design in BIM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dirty="0" smtClean="0"/>
              <a:t>Der Austausch von Geometrie- und Informationsmodellen in offenen BIM-Formaten</a:t>
            </a:r>
            <a:endParaRPr lang="it-IT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dirty="0" smtClean="0"/>
              <a:t>Koordination im BIM (Analyse und Kontrolle)</a:t>
            </a:r>
            <a:endParaRPr lang="it-IT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dirty="0" smtClean="0"/>
              <a:t>As-</a:t>
            </a:r>
            <a:r>
              <a:rPr lang="de-DE" dirty="0" err="1" smtClean="0"/>
              <a:t>Built</a:t>
            </a:r>
            <a:r>
              <a:rPr lang="de-DE" dirty="0" smtClean="0"/>
              <a:t> als Ergebnis von BIM</a:t>
            </a:r>
            <a:endParaRPr lang="it-IT" dirty="0" smtClean="0"/>
          </a:p>
          <a:p>
            <a:endParaRPr lang="it-IT" dirty="0"/>
          </a:p>
        </p:txBody>
      </p:sp>
      <p:sp>
        <p:nvSpPr>
          <p:cNvPr id="4" name="Ovale 3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9676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BIM-Vermessung</a:t>
            </a:r>
            <a:endParaRPr lang="it-IT" dirty="0"/>
          </a:p>
        </p:txBody>
      </p:sp>
      <p:sp>
        <p:nvSpPr>
          <p:cNvPr id="5" name="TextBox 98"/>
          <p:cNvSpPr txBox="1"/>
          <p:nvPr/>
        </p:nvSpPr>
        <p:spPr>
          <a:xfrm>
            <a:off x="839788" y="1993688"/>
            <a:ext cx="2602141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VERMESSUNG</a:t>
            </a:r>
            <a:endParaRPr lang="fr-FR" sz="2000" b="1" dirty="0" smtClean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7" name="TextBox 19"/>
          <p:cNvSpPr txBox="1"/>
          <p:nvPr/>
        </p:nvSpPr>
        <p:spPr>
          <a:xfrm>
            <a:off x="8472489" y="1995766"/>
            <a:ext cx="2879724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DESIGN</a:t>
            </a:r>
            <a:endParaRPr lang="fr-FR" sz="2000" b="1" dirty="0" smtClean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839788" y="2516468"/>
            <a:ext cx="2879725" cy="2751522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Erwerb der Informationen über das Gelände mit: Totalstation, GPS / GNSS, Laserscanner, Drohnen, GIS, WMS, etc.</a:t>
            </a:r>
            <a:endParaRPr lang="it-IT" dirty="0" smtClean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endParaRPr lang="it-IT" dirty="0" smtClean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r>
              <a:rPr lang="it-IT" smtClean="0">
                <a:latin typeface="Segoe UI" pitchFamily="34" charset="0"/>
                <a:cs typeface="Segoe UI" pitchFamily="34" charset="0"/>
              </a:rPr>
              <a:t>Implementierung des As-Found BIM-Modells.</a:t>
            </a:r>
            <a:endParaRPr lang="fr-FR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0" name="TextBox 25"/>
          <p:cNvSpPr txBox="1"/>
          <p:nvPr/>
        </p:nvSpPr>
        <p:spPr>
          <a:xfrm>
            <a:off x="8472488" y="2516468"/>
            <a:ext cx="2879725" cy="757130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it-IT" smtClean="0">
                <a:latin typeface="Segoe UI" pitchFamily="34" charset="0"/>
                <a:cs typeface="Segoe UI" pitchFamily="34" charset="0"/>
              </a:rPr>
              <a:t>Weitere Informationen zur Planung</a:t>
            </a:r>
            <a:endParaRPr lang="it-IT" dirty="0">
              <a:latin typeface="Segoe UI" pitchFamily="34" charset="0"/>
              <a:cs typeface="Segoe UI" pitchFamily="34" charset="0"/>
            </a:endParaRPr>
          </a:p>
        </p:txBody>
      </p:sp>
      <p:grpSp>
        <p:nvGrpSpPr>
          <p:cNvPr id="12" name="Gruppo 11"/>
          <p:cNvGrpSpPr/>
          <p:nvPr/>
        </p:nvGrpSpPr>
        <p:grpSpPr>
          <a:xfrm>
            <a:off x="3946432" y="2398548"/>
            <a:ext cx="4248472" cy="393890"/>
            <a:chOff x="3946432" y="2398548"/>
            <a:chExt cx="4248472" cy="393890"/>
          </a:xfrm>
        </p:grpSpPr>
        <p:sp>
          <p:nvSpPr>
            <p:cNvPr id="9" name="TextBox 24"/>
            <p:cNvSpPr txBox="1"/>
            <p:nvPr/>
          </p:nvSpPr>
          <p:spPr>
            <a:xfrm>
              <a:off x="4799856" y="2398548"/>
              <a:ext cx="2602141" cy="393890"/>
            </a:xfrm>
            <a:prstGeom prst="rect">
              <a:avLst/>
            </a:prstGeom>
            <a:noFill/>
          </p:spPr>
          <p:txBody>
            <a:bodyPr wrap="square" l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b="1" dirty="0"/>
                <a:t>IFC, </a:t>
              </a:r>
              <a:r>
                <a:rPr lang="it-IT" b="1" dirty="0" err="1" smtClean="0"/>
                <a:t>LandXML</a:t>
              </a:r>
              <a:endParaRPr lang="it-IT" b="1" dirty="0"/>
            </a:p>
          </p:txBody>
        </p:sp>
        <p:cxnSp>
          <p:nvCxnSpPr>
            <p:cNvPr id="3" name="Connettore 2 2"/>
            <p:cNvCxnSpPr/>
            <p:nvPr/>
          </p:nvCxnSpPr>
          <p:spPr>
            <a:xfrm>
              <a:off x="3946432" y="2781300"/>
              <a:ext cx="4248472" cy="0"/>
            </a:xfrm>
            <a:prstGeom prst="straightConnector1">
              <a:avLst/>
            </a:prstGeom>
            <a:ln w="539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e 14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4464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>
          <a:xfrm>
            <a:off x="550863" y="2780928"/>
            <a:ext cx="11090275" cy="769441"/>
          </a:xfrm>
        </p:spPr>
        <p:txBody>
          <a:bodyPr/>
          <a:lstStyle/>
          <a:p>
            <a:r>
              <a:rPr lang="it-IT" smtClean="0"/>
              <a:t>Beispiel für BIM Vermessung</a:t>
            </a:r>
            <a:endParaRPr lang="it-IT" dirty="0"/>
          </a:p>
        </p:txBody>
      </p:sp>
      <p:sp>
        <p:nvSpPr>
          <p:cNvPr id="12" name="Ovale 1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9140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8112224" y="990000"/>
            <a:ext cx="3888432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Aus den vorhandenen Daten ist es mit Hilfe der Punktcodes </a:t>
            </a:r>
            <a:r>
              <a:rPr lang="de-DE" dirty="0" smtClean="0">
                <a:solidFill>
                  <a:prstClr val="white"/>
                </a:solidFill>
              </a:rPr>
              <a:t>möglich, </a:t>
            </a:r>
            <a:r>
              <a:rPr lang="de-DE" dirty="0" smtClean="0">
                <a:solidFill>
                  <a:prstClr val="white"/>
                </a:solidFill>
              </a:rPr>
              <a:t>die Zeichnung automatisch zu generieren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10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7896200" y="990000"/>
            <a:ext cx="4104456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mtClean="0">
                <a:solidFill>
                  <a:prstClr val="white"/>
                </a:solidFill>
              </a:rPr>
              <a:t>Mittels der Codes ist es möglich , den Punkten automatisch BIM-Informationen zuzuordnen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4120872" y="4694232"/>
            <a:ext cx="7879784" cy="3292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01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6023992" y="1915091"/>
            <a:ext cx="3384376" cy="12687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688288" y="990000"/>
            <a:ext cx="3312368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/>
              <a:t>Es ist möglich, den Blöcken BIM-Informationen zuzuordnen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04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8" cy="6857998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6092309" y="2626331"/>
            <a:ext cx="3316059" cy="22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680176" y="990000"/>
            <a:ext cx="4320480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mtClean="0"/>
              <a:t>Es ist möglich, verschiedene BIM-Stile zu definieren, die mit den Entitäten der Vermessung verknüpft werden können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763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7" cy="6857998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9044637" y="1794850"/>
            <a:ext cx="2523971" cy="36724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680176" y="990000"/>
            <a:ext cx="4320480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mtClean="0">
                <a:solidFill>
                  <a:prstClr val="white"/>
                </a:solidFill>
              </a:rPr>
              <a:t>Die BIM-Eigenschaften der Stile werden automatisch mit den Entitäten verknüpft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53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7" cy="6857997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5951985" y="3573016"/>
            <a:ext cx="1728192" cy="1512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680176" y="990000"/>
            <a:ext cx="4320480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/>
              <a:t>Es ist möglich, BIM-Objekte von Flächen wie z.B. Fahrbahnen zu erstellen...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159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191995" cy="6857997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9541367" y="3212976"/>
            <a:ext cx="1728192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0128448" y="990000"/>
            <a:ext cx="187220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mtClean="0">
                <a:solidFill>
                  <a:prstClr val="white"/>
                </a:solidFill>
              </a:rPr>
              <a:t>…den Gräben…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62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191995" cy="6857996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7680176" y="990000"/>
            <a:ext cx="4320480" cy="1200329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mtClean="0">
                <a:solidFill>
                  <a:prstClr val="white"/>
                </a:solidFill>
              </a:rPr>
              <a:t>...und mit codierten Polylinien ist es möglich, BIM-Objekte aus den vermessenen oder gezeichneten Polylinien zu generieren.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15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0"/>
            <a:ext cx="12191993" cy="6857996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5519936" y="2492896"/>
            <a:ext cx="4032448" cy="34563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616280" y="990000"/>
            <a:ext cx="3384376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mtClean="0">
                <a:solidFill>
                  <a:prstClr val="white"/>
                </a:solidFill>
              </a:rPr>
              <a:t>...Zum Beispiel für Bordsteine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505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0"/>
            <a:ext cx="12191993" cy="6857995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6456040" y="3356992"/>
            <a:ext cx="2448272" cy="20882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49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Koordination der BIM-Vermessung</a:t>
            </a:r>
            <a:endParaRPr lang="it-IT" dirty="0"/>
          </a:p>
        </p:txBody>
      </p:sp>
      <p:sp>
        <p:nvSpPr>
          <p:cNvPr id="5" name="TextBox 98"/>
          <p:cNvSpPr txBox="1"/>
          <p:nvPr/>
        </p:nvSpPr>
        <p:spPr>
          <a:xfrm>
            <a:off x="839788" y="1993688"/>
            <a:ext cx="2602141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VERMESSUNG</a:t>
            </a:r>
            <a:endParaRPr lang="fr-FR" sz="2000" b="1" dirty="0" smtClean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7" name="TextBox 19"/>
          <p:cNvSpPr txBox="1"/>
          <p:nvPr/>
        </p:nvSpPr>
        <p:spPr>
          <a:xfrm>
            <a:off x="8472489" y="1995766"/>
            <a:ext cx="2879724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DESIGN</a:t>
            </a:r>
            <a:endParaRPr lang="fr-FR" sz="2000" b="1" dirty="0" smtClean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839788" y="2516468"/>
            <a:ext cx="2879725" cy="2751522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Integration der in den verschiedenen Phasen der Projektentwicklung angeforderten Informationen.</a:t>
            </a:r>
            <a:endParaRPr lang="it-IT" dirty="0" smtClean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endParaRPr lang="it-IT" dirty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r>
              <a:rPr lang="it-IT" smtClean="0">
                <a:latin typeface="Segoe UI" pitchFamily="34" charset="0"/>
                <a:cs typeface="Segoe UI" pitchFamily="34" charset="0"/>
              </a:rPr>
              <a:t>Aktualisierung des As-Found BIM-Modells.</a:t>
            </a:r>
            <a:endParaRPr lang="fr-FR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0" name="TextBox 25"/>
          <p:cNvSpPr txBox="1"/>
          <p:nvPr/>
        </p:nvSpPr>
        <p:spPr>
          <a:xfrm>
            <a:off x="8472488" y="2516468"/>
            <a:ext cx="2879725" cy="2419124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Sie benötigen mehr Informationen, um Entscheidungen zu treffen.</a:t>
            </a:r>
            <a:endParaRPr lang="it-IT" dirty="0" smtClean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endParaRPr lang="it-IT" dirty="0" smtClean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Verwendung der neuen Informationen für den Entwurf.</a:t>
            </a:r>
            <a:endParaRPr lang="it-IT" dirty="0">
              <a:latin typeface="Segoe UI" pitchFamily="34" charset="0"/>
              <a:cs typeface="Segoe UI" pitchFamily="34" charset="0"/>
            </a:endParaRPr>
          </a:p>
        </p:txBody>
      </p:sp>
      <p:grpSp>
        <p:nvGrpSpPr>
          <p:cNvPr id="2" name="Gruppo 1"/>
          <p:cNvGrpSpPr/>
          <p:nvPr/>
        </p:nvGrpSpPr>
        <p:grpSpPr>
          <a:xfrm flipH="1">
            <a:off x="3946432" y="2398548"/>
            <a:ext cx="4248472" cy="393890"/>
            <a:chOff x="3946432" y="2398548"/>
            <a:chExt cx="4248472" cy="393890"/>
          </a:xfrm>
        </p:grpSpPr>
        <p:sp>
          <p:nvSpPr>
            <p:cNvPr id="9" name="TextBox 24"/>
            <p:cNvSpPr txBox="1"/>
            <p:nvPr/>
          </p:nvSpPr>
          <p:spPr>
            <a:xfrm>
              <a:off x="4799856" y="2398548"/>
              <a:ext cx="2602141" cy="393890"/>
            </a:xfrm>
            <a:prstGeom prst="rect">
              <a:avLst/>
            </a:prstGeom>
            <a:noFill/>
          </p:spPr>
          <p:txBody>
            <a:bodyPr wrap="square" l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b="1" dirty="0"/>
                <a:t>IFC, </a:t>
              </a:r>
              <a:r>
                <a:rPr lang="it-IT" b="1" dirty="0" err="1" smtClean="0"/>
                <a:t>LandXML</a:t>
              </a:r>
              <a:endParaRPr lang="it-IT" b="1" dirty="0"/>
            </a:p>
          </p:txBody>
        </p:sp>
        <p:cxnSp>
          <p:nvCxnSpPr>
            <p:cNvPr id="3" name="Connettore 2 2"/>
            <p:cNvCxnSpPr/>
            <p:nvPr/>
          </p:nvCxnSpPr>
          <p:spPr>
            <a:xfrm>
              <a:off x="3946432" y="2781300"/>
              <a:ext cx="4248472" cy="0"/>
            </a:xfrm>
            <a:prstGeom prst="straightConnector1">
              <a:avLst/>
            </a:prstGeom>
            <a:ln w="539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po 10"/>
          <p:cNvGrpSpPr/>
          <p:nvPr/>
        </p:nvGrpSpPr>
        <p:grpSpPr>
          <a:xfrm>
            <a:off x="3946432" y="3964250"/>
            <a:ext cx="4248472" cy="393890"/>
            <a:chOff x="3946432" y="2398548"/>
            <a:chExt cx="4248472" cy="393890"/>
          </a:xfrm>
        </p:grpSpPr>
        <p:sp>
          <p:nvSpPr>
            <p:cNvPr id="12" name="TextBox 24"/>
            <p:cNvSpPr txBox="1"/>
            <p:nvPr/>
          </p:nvSpPr>
          <p:spPr>
            <a:xfrm>
              <a:off x="4799856" y="2398548"/>
              <a:ext cx="2602141" cy="393890"/>
            </a:xfrm>
            <a:prstGeom prst="rect">
              <a:avLst/>
            </a:prstGeom>
            <a:noFill/>
          </p:spPr>
          <p:txBody>
            <a:bodyPr wrap="square" l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b="1" dirty="0"/>
                <a:t>IFC, </a:t>
              </a:r>
              <a:r>
                <a:rPr lang="it-IT" b="1" dirty="0" err="1" smtClean="0"/>
                <a:t>LandXML</a:t>
              </a:r>
              <a:endParaRPr lang="it-IT" b="1" dirty="0"/>
            </a:p>
          </p:txBody>
        </p:sp>
        <p:cxnSp>
          <p:nvCxnSpPr>
            <p:cNvPr id="13" name="Connettore 2 12"/>
            <p:cNvCxnSpPr/>
            <p:nvPr/>
          </p:nvCxnSpPr>
          <p:spPr>
            <a:xfrm>
              <a:off x="3946432" y="2781300"/>
              <a:ext cx="4248472" cy="0"/>
            </a:xfrm>
            <a:prstGeom prst="straightConnector1">
              <a:avLst/>
            </a:prstGeom>
            <a:ln w="539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Ovale 13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69835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>
          <a:xfrm>
            <a:off x="550863" y="2780928"/>
            <a:ext cx="11090275" cy="1446550"/>
          </a:xfrm>
        </p:spPr>
        <p:txBody>
          <a:bodyPr/>
          <a:lstStyle/>
          <a:p>
            <a:r>
              <a:rPr lang="de-DE" dirty="0" smtClean="0"/>
              <a:t>Beispiel für die </a:t>
            </a:r>
            <a:r>
              <a:rPr lang="de-DE" dirty="0" smtClean="0"/>
              <a:t>Koordination </a:t>
            </a:r>
            <a:r>
              <a:rPr lang="de-DE" dirty="0" smtClean="0"/>
              <a:t>von </a:t>
            </a:r>
            <a:endParaRPr lang="de-DE" dirty="0" smtClean="0"/>
          </a:p>
          <a:p>
            <a:r>
              <a:rPr lang="de-DE" dirty="0" smtClean="0"/>
              <a:t>BIM-Vermessungen</a:t>
            </a:r>
            <a:endParaRPr lang="it-IT" dirty="0"/>
          </a:p>
        </p:txBody>
      </p:sp>
      <p:sp>
        <p:nvSpPr>
          <p:cNvPr id="12" name="Ovale 1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9043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0"/>
            <a:ext cx="12191991" cy="6857995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7680176" y="990000"/>
            <a:ext cx="4320480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Mit SierraSoft Land erstellen wir eine Vermessung und exportieren diese im IFC-Format mittels des Moduls </a:t>
            </a:r>
            <a:r>
              <a:rPr lang="de-DE" dirty="0" smtClean="0">
                <a:solidFill>
                  <a:prstClr val="white"/>
                </a:solidFill>
              </a:rPr>
              <a:t>BIM-Exchange.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54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>
          <a:xfrm>
            <a:off x="550863" y="2780928"/>
            <a:ext cx="11090275" cy="769441"/>
          </a:xfrm>
        </p:spPr>
        <p:txBody>
          <a:bodyPr/>
          <a:lstStyle/>
          <a:p>
            <a:r>
              <a:rPr lang="it-IT" smtClean="0"/>
              <a:t>In SierraSoft Roads</a:t>
            </a:r>
            <a:endParaRPr lang="it-IT" dirty="0"/>
          </a:p>
        </p:txBody>
      </p:sp>
      <p:sp>
        <p:nvSpPr>
          <p:cNvPr id="12" name="Ovale 1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144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0"/>
            <a:ext cx="12191991" cy="6857994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7608168" y="990000"/>
            <a:ext cx="4392488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In SierraSoft Roads importieren wir mittels BIM-Exchange, die IFC-Datei mit dem </a:t>
            </a:r>
            <a:r>
              <a:rPr lang="de-DE" dirty="0" smtClean="0">
                <a:solidFill>
                  <a:prstClr val="white"/>
                </a:solidFill>
              </a:rPr>
              <a:t>Geländemodell.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81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" y="0"/>
            <a:ext cx="12191989" cy="6857994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3735864" y="2764005"/>
            <a:ext cx="6392584" cy="1673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681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" y="0"/>
            <a:ext cx="12191989" cy="6857994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5807968" y="2420889"/>
            <a:ext cx="6192688" cy="28803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184232" y="990000"/>
            <a:ext cx="3816424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Wir entwerfen die Trasse in BIM auf Grundlage der importierten </a:t>
            </a:r>
            <a:r>
              <a:rPr lang="de-DE" dirty="0" smtClean="0">
                <a:solidFill>
                  <a:prstClr val="white"/>
                </a:solidFill>
              </a:rPr>
              <a:t>Vermessung.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43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" y="0"/>
            <a:ext cx="12191989" cy="685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68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>
          <a:xfrm>
            <a:off x="550863" y="2780928"/>
            <a:ext cx="11090275" cy="769441"/>
          </a:xfrm>
        </p:spPr>
        <p:txBody>
          <a:bodyPr/>
          <a:lstStyle/>
          <a:p>
            <a:r>
              <a:rPr lang="it-IT" smtClean="0"/>
              <a:t>In SierraSoft Land</a:t>
            </a:r>
            <a:endParaRPr lang="it-IT" dirty="0"/>
          </a:p>
        </p:txBody>
      </p:sp>
      <p:sp>
        <p:nvSpPr>
          <p:cNvPr id="12" name="Ovale 1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35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" y="0"/>
            <a:ext cx="12191989" cy="6857993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5159896" y="2060848"/>
            <a:ext cx="4464496" cy="324036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6816080" y="990000"/>
            <a:ext cx="5184576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Wir aktualisieren das Geländes gemäß den durchgeführten Modifikationen und synchronisieren die IFC-Datei des Geländes mittels </a:t>
            </a:r>
            <a:r>
              <a:rPr lang="de-DE" dirty="0" smtClean="0">
                <a:solidFill>
                  <a:prstClr val="white"/>
                </a:solidFill>
              </a:rPr>
              <a:t>BIM-Exchange.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98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>
          <a:xfrm>
            <a:off x="550863" y="2780928"/>
            <a:ext cx="11090275" cy="769441"/>
          </a:xfrm>
        </p:spPr>
        <p:txBody>
          <a:bodyPr/>
          <a:lstStyle/>
          <a:p>
            <a:r>
              <a:rPr lang="it-IT" smtClean="0"/>
              <a:t>In SierraSoft Roads</a:t>
            </a:r>
            <a:endParaRPr lang="it-IT" dirty="0"/>
          </a:p>
        </p:txBody>
      </p:sp>
      <p:sp>
        <p:nvSpPr>
          <p:cNvPr id="12" name="Ovale 1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5677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" y="0"/>
            <a:ext cx="12191988" cy="6857993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1869562" y="3988141"/>
            <a:ext cx="201622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320136" y="990000"/>
            <a:ext cx="4680520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Wir aktualisieren das Gelände mit dem BIM-Exchange </a:t>
            </a:r>
            <a:r>
              <a:rPr lang="de-DE" dirty="0" smtClean="0">
                <a:solidFill>
                  <a:prstClr val="white"/>
                </a:solidFill>
              </a:rPr>
              <a:t>Stil.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86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" y="0"/>
            <a:ext cx="12191988" cy="6857992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6312024" y="2266324"/>
            <a:ext cx="3744416" cy="2962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104112" y="990000"/>
            <a:ext cx="4896544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mtClean="0">
                <a:solidFill>
                  <a:prstClr val="white"/>
                </a:solidFill>
              </a:rPr>
              <a:t>Nach der Synchronisation können wir den Entwurf gemäß der neuen Situation überprüfen...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29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" y="0"/>
            <a:ext cx="12191986" cy="6857992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6312024" y="4077072"/>
            <a:ext cx="4248472" cy="1440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896200" y="990000"/>
            <a:ext cx="4104456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...im </a:t>
            </a:r>
            <a:r>
              <a:rPr lang="de-DE" dirty="0" smtClean="0">
                <a:solidFill>
                  <a:prstClr val="white"/>
                </a:solidFill>
              </a:rPr>
              <a:t>Lageplan und im </a:t>
            </a:r>
            <a:r>
              <a:rPr lang="de-DE" dirty="0" smtClean="0">
                <a:solidFill>
                  <a:prstClr val="white"/>
                </a:solidFill>
              </a:rPr>
              <a:t>Querschnitt.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10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" y="0"/>
            <a:ext cx="12191986" cy="6857991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6240016" y="2349332"/>
            <a:ext cx="3816424" cy="26638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464152" y="990000"/>
            <a:ext cx="4536504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mtClean="0">
                <a:solidFill>
                  <a:prstClr val="white"/>
                </a:solidFill>
              </a:rPr>
              <a:t>Wir können das Projekt auf der Grundlage der neuen Informationen des Geländes aktualisieren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081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BIM design: Hilfsmittel</a:t>
            </a:r>
            <a:endParaRPr lang="it-IT" dirty="0"/>
          </a:p>
        </p:txBody>
      </p:sp>
      <p:sp>
        <p:nvSpPr>
          <p:cNvPr id="5" name="TextBox 98"/>
          <p:cNvSpPr txBox="1"/>
          <p:nvPr/>
        </p:nvSpPr>
        <p:spPr>
          <a:xfrm>
            <a:off x="839788" y="1685912"/>
            <a:ext cx="2602141" cy="707886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INFRASTRUKTURDESIGN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7" name="TextBox 19"/>
          <p:cNvSpPr txBox="1"/>
          <p:nvPr/>
        </p:nvSpPr>
        <p:spPr>
          <a:xfrm>
            <a:off x="8472489" y="1687990"/>
            <a:ext cx="2879724" cy="707886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PLANUNG WEITERER ARBEITEN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839788" y="2516468"/>
            <a:ext cx="2879725" cy="1477328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r>
              <a:rPr lang="it-IT" smtClean="0">
                <a:latin typeface="+mj-lt"/>
              </a:rPr>
              <a:t>Infrastrukturdesign direkt in BIM.</a:t>
            </a:r>
            <a:endParaRPr lang="it-IT" dirty="0" smtClean="0">
              <a:latin typeface="+mj-lt"/>
            </a:endParaRPr>
          </a:p>
          <a:p>
            <a:r>
              <a:rPr lang="de-DE" smtClean="0">
                <a:latin typeface="+mj-lt"/>
              </a:rPr>
              <a:t>Alle Informationen werden automatisch mit der Konstruktion eingegeben.</a:t>
            </a:r>
            <a:endParaRPr lang="en-US" dirty="0">
              <a:latin typeface="+mj-lt"/>
            </a:endParaRPr>
          </a:p>
        </p:txBody>
      </p:sp>
      <p:sp>
        <p:nvSpPr>
          <p:cNvPr id="10" name="TextBox 25"/>
          <p:cNvSpPr txBox="1"/>
          <p:nvPr/>
        </p:nvSpPr>
        <p:spPr>
          <a:xfrm>
            <a:off x="8472488" y="2516468"/>
            <a:ext cx="2879725" cy="1089529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Planung von weiteren Bauwerken wie: Brücken, Tunnel, Gebäude, etc.</a:t>
            </a:r>
            <a:endParaRPr lang="it-IT" dirty="0">
              <a:latin typeface="Segoe UI" pitchFamily="34" charset="0"/>
              <a:cs typeface="Segoe UI" pitchFamily="34" charset="0"/>
            </a:endParaRPr>
          </a:p>
        </p:txBody>
      </p:sp>
      <p:grpSp>
        <p:nvGrpSpPr>
          <p:cNvPr id="2" name="Gruppo 1"/>
          <p:cNvGrpSpPr/>
          <p:nvPr/>
        </p:nvGrpSpPr>
        <p:grpSpPr>
          <a:xfrm>
            <a:off x="3946432" y="2398548"/>
            <a:ext cx="4248472" cy="424732"/>
            <a:chOff x="3946432" y="2398548"/>
            <a:chExt cx="4248472" cy="424732"/>
          </a:xfrm>
        </p:grpSpPr>
        <p:sp>
          <p:nvSpPr>
            <p:cNvPr id="9" name="TextBox 24"/>
            <p:cNvSpPr txBox="1"/>
            <p:nvPr/>
          </p:nvSpPr>
          <p:spPr>
            <a:xfrm>
              <a:off x="4799856" y="2398548"/>
              <a:ext cx="2602141" cy="424732"/>
            </a:xfrm>
            <a:prstGeom prst="rect">
              <a:avLst/>
            </a:prstGeom>
            <a:noFill/>
          </p:spPr>
          <p:txBody>
            <a:bodyPr wrap="square" l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b="1" dirty="0"/>
                <a:t>IFC, </a:t>
              </a:r>
              <a:r>
                <a:rPr lang="it-IT" b="1" dirty="0" err="1" smtClean="0"/>
                <a:t>LandXML</a:t>
              </a:r>
              <a:endParaRPr lang="it-IT" b="1" dirty="0"/>
            </a:p>
          </p:txBody>
        </p:sp>
        <p:cxnSp>
          <p:nvCxnSpPr>
            <p:cNvPr id="3" name="Connettore 2 2"/>
            <p:cNvCxnSpPr/>
            <p:nvPr/>
          </p:nvCxnSpPr>
          <p:spPr>
            <a:xfrm>
              <a:off x="3946432" y="2781300"/>
              <a:ext cx="4248472" cy="0"/>
            </a:xfrm>
            <a:prstGeom prst="straightConnector1">
              <a:avLst/>
            </a:prstGeom>
            <a:ln w="539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Ovale 10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5223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>
          <a:xfrm>
            <a:off x="550863" y="2780928"/>
            <a:ext cx="11090275" cy="1446550"/>
          </a:xfrm>
        </p:spPr>
        <p:txBody>
          <a:bodyPr/>
          <a:lstStyle/>
          <a:p>
            <a:r>
              <a:rPr lang="it-IT" smtClean="0"/>
              <a:t>Beispiel für ein BIM-Design</a:t>
            </a:r>
            <a:endParaRPr lang="it-IT" dirty="0" smtClean="0"/>
          </a:p>
          <a:p>
            <a:r>
              <a:rPr lang="it-IT" smtClean="0"/>
              <a:t>von Straßen und Eisenbahnen</a:t>
            </a:r>
            <a:endParaRPr lang="it-IT" dirty="0"/>
          </a:p>
        </p:txBody>
      </p:sp>
      <p:sp>
        <p:nvSpPr>
          <p:cNvPr id="12" name="Ovale 1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310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" y="0"/>
            <a:ext cx="12191984" cy="6857991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8328248" y="1054477"/>
            <a:ext cx="3672408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Wir importieren das Vermessungsmodell für das </a:t>
            </a:r>
            <a:r>
              <a:rPr lang="de-DE" dirty="0" smtClean="0">
                <a:solidFill>
                  <a:prstClr val="white"/>
                </a:solidFill>
              </a:rPr>
              <a:t>Design.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724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" y="0"/>
            <a:ext cx="12191984" cy="6857990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4727848" y="2276872"/>
            <a:ext cx="6120680" cy="28803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616280" y="990000"/>
            <a:ext cx="3384376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mtClean="0">
                <a:solidFill>
                  <a:prstClr val="white"/>
                </a:solidFill>
              </a:rPr>
              <a:t>Wir definieren die Achse…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73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" y="0"/>
            <a:ext cx="12191982" cy="6857990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4727848" y="2276872"/>
            <a:ext cx="6120680" cy="28803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040216" y="990000"/>
            <a:ext cx="3960440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...und verknüpfen die definierten BIM-Informationen mit den </a:t>
            </a:r>
            <a:r>
              <a:rPr lang="de-DE" dirty="0" smtClean="0">
                <a:solidFill>
                  <a:prstClr val="white"/>
                </a:solidFill>
              </a:rPr>
              <a:t>Achselementen.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256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" y="0"/>
            <a:ext cx="12191982" cy="6857989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8256240" y="3140968"/>
            <a:ext cx="3168352" cy="18722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040216" y="990000"/>
            <a:ext cx="3960440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mtClean="0">
                <a:solidFill>
                  <a:prstClr val="white"/>
                </a:solidFill>
              </a:rPr>
              <a:t>BIM-Informationen für die Geraden…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969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" y="0"/>
            <a:ext cx="12191981" cy="6857989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6264706" y="1207717"/>
            <a:ext cx="3575709" cy="2830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040216" y="990000"/>
            <a:ext cx="3960440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mtClean="0">
                <a:solidFill>
                  <a:prstClr val="white"/>
                </a:solidFill>
              </a:rPr>
              <a:t>...BIM-Informationen für der Klothoiden…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578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" y="0"/>
            <a:ext cx="12191981" cy="6857988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5087889" y="2693461"/>
            <a:ext cx="3096344" cy="22477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040216" y="990000"/>
            <a:ext cx="3960440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prstClr val="white"/>
                </a:solidFill>
              </a:rPr>
              <a:t>...BIM-</a:t>
            </a:r>
            <a:r>
              <a:rPr lang="it-IT" dirty="0" err="1" smtClean="0">
                <a:solidFill>
                  <a:prstClr val="white"/>
                </a:solidFill>
              </a:rPr>
              <a:t>Informationen</a:t>
            </a:r>
            <a:r>
              <a:rPr lang="it-IT" dirty="0" smtClean="0">
                <a:solidFill>
                  <a:prstClr val="white"/>
                </a:solidFill>
              </a:rPr>
              <a:t> für </a:t>
            </a:r>
            <a:r>
              <a:rPr lang="it-IT" dirty="0" smtClean="0">
                <a:solidFill>
                  <a:prstClr val="white"/>
                </a:solidFill>
              </a:rPr>
              <a:t>die </a:t>
            </a:r>
            <a:r>
              <a:rPr lang="it-IT" dirty="0" err="1" smtClean="0">
                <a:solidFill>
                  <a:prstClr val="white"/>
                </a:solidFill>
              </a:rPr>
              <a:t>Ausrundungsbögen</a:t>
            </a:r>
            <a:r>
              <a:rPr lang="it-IT" dirty="0" smtClean="0">
                <a:solidFill>
                  <a:prstClr val="white"/>
                </a:solidFill>
              </a:rPr>
              <a:t>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66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" y="0"/>
            <a:ext cx="12191979" cy="6857988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5087888" y="1556793"/>
            <a:ext cx="6120679" cy="33843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040216" y="990000"/>
            <a:ext cx="3960440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mtClean="0">
                <a:solidFill>
                  <a:prstClr val="white"/>
                </a:solidFill>
              </a:rPr>
              <a:t>Wir erhalten das entsprechende BIM-Modell.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216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" y="0"/>
            <a:ext cx="12191979" cy="6857987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119337" y="3379743"/>
            <a:ext cx="3744416" cy="23535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536160" y="990000"/>
            <a:ext cx="4464496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mtClean="0">
                <a:solidFill>
                  <a:prstClr val="white"/>
                </a:solidFill>
              </a:rPr>
              <a:t>Dem BIM-Modell sind Informationen über die berechneten Mengen für die Projektabschnitte zugeordnet…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84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" y="0"/>
            <a:ext cx="12191977" cy="6857987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119337" y="1988841"/>
            <a:ext cx="3744416" cy="36724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9192344" y="990000"/>
            <a:ext cx="2808312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mtClean="0">
                <a:solidFill>
                  <a:prstClr val="white"/>
                </a:solidFill>
              </a:rPr>
              <a:t>...Aufschlüsselung der Kosten…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15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" y="0"/>
            <a:ext cx="12191977" cy="6857986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42217" y="3185036"/>
            <a:ext cx="3744417" cy="25202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968208" y="990000"/>
            <a:ext cx="4032448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...und Informationen über die Flächen und Objekte, aus denen sie </a:t>
            </a:r>
            <a:r>
              <a:rPr lang="de-DE" dirty="0" smtClean="0">
                <a:solidFill>
                  <a:prstClr val="white"/>
                </a:solidFill>
              </a:rPr>
              <a:t>bestehen…</a:t>
            </a:r>
            <a:endParaRPr lang="it-IT" dirty="0" smtClean="0">
              <a:solidFill>
                <a:prstClr val="white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7968208" y="1752268"/>
            <a:ext cx="4042722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dirty="0" err="1" smtClean="0">
                <a:solidFill>
                  <a:prstClr val="white"/>
                </a:solidFill>
              </a:rPr>
              <a:t>Querschnitte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04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" y="0"/>
            <a:ext cx="12191975" cy="6857986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42217" y="3185036"/>
            <a:ext cx="3744417" cy="25202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085458" y="990000"/>
            <a:ext cx="3915198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...und Informationen über die Flächen und Objekte, aus denen sie </a:t>
            </a:r>
            <a:r>
              <a:rPr lang="de-DE" dirty="0" smtClean="0">
                <a:solidFill>
                  <a:prstClr val="white"/>
                </a:solidFill>
              </a:rPr>
              <a:t>bestehen…</a:t>
            </a:r>
            <a:endParaRPr lang="it-IT" dirty="0" smtClean="0">
              <a:solidFill>
                <a:prstClr val="white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8085458" y="1752268"/>
            <a:ext cx="3925472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mtClean="0">
                <a:solidFill>
                  <a:prstClr val="white"/>
                </a:solidFill>
              </a:rPr>
              <a:t>Gräben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252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" y="0"/>
            <a:ext cx="12191975" cy="6857985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42217" y="3185036"/>
            <a:ext cx="3744417" cy="25202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085458" y="990000"/>
            <a:ext cx="391519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...und </a:t>
            </a:r>
            <a:r>
              <a:rPr lang="de-DE" dirty="0" smtClean="0">
                <a:solidFill>
                  <a:prstClr val="white"/>
                </a:solidFill>
              </a:rPr>
              <a:t>weiteren </a:t>
            </a:r>
            <a:r>
              <a:rPr lang="de-DE" dirty="0" smtClean="0">
                <a:solidFill>
                  <a:prstClr val="white"/>
                </a:solidFill>
              </a:rPr>
              <a:t>Objekten.</a:t>
            </a:r>
            <a:endParaRPr lang="it-IT" dirty="0" smtClean="0">
              <a:solidFill>
                <a:prstClr val="white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8085458" y="1475492"/>
            <a:ext cx="3925472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dirty="0" err="1" smtClean="0">
                <a:solidFill>
                  <a:prstClr val="white"/>
                </a:solidFill>
              </a:rPr>
              <a:t>Mauern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779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" y="0"/>
            <a:ext cx="12191973" cy="6857985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191344" y="3501008"/>
            <a:ext cx="3595290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680176" y="990000"/>
            <a:ext cx="4320480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Zusätzlich zu diesen Informationen können auch Links zu Dokumenten oder Internetadressen zugeordnet </a:t>
            </a:r>
            <a:r>
              <a:rPr lang="de-DE" dirty="0" smtClean="0">
                <a:solidFill>
                  <a:prstClr val="white"/>
                </a:solidFill>
              </a:rPr>
              <a:t>werden.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363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" y="0"/>
            <a:ext cx="12191973" cy="6857984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4655840" y="2492896"/>
            <a:ext cx="6048672" cy="26642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680176" y="990000"/>
            <a:ext cx="4320480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mtClean="0">
                <a:solidFill>
                  <a:prstClr val="white"/>
                </a:solidFill>
              </a:rPr>
              <a:t>Wie z.B. Profiltabellen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105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" y="0"/>
            <a:ext cx="12191972" cy="6857984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7680176" y="990000"/>
            <a:ext cx="4320480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Informationen können auch mit den erzeugten Bahnelementen verknüpft </a:t>
            </a:r>
            <a:r>
              <a:rPr lang="de-DE" dirty="0" smtClean="0">
                <a:solidFill>
                  <a:prstClr val="white"/>
                </a:solidFill>
              </a:rPr>
              <a:t>werden.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837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" y="0"/>
            <a:ext cx="12191972" cy="6857983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8976320" y="990000"/>
            <a:ext cx="3024336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mtClean="0">
                <a:solidFill>
                  <a:prstClr val="white"/>
                </a:solidFill>
              </a:rPr>
              <a:t>Wie z.B. den Schienen…</a:t>
            </a:r>
            <a:endParaRPr lang="it-IT" dirty="0" smtClean="0">
              <a:solidFill>
                <a:prstClr val="white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119336" y="3140968"/>
            <a:ext cx="3672408" cy="26642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82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" y="0"/>
            <a:ext cx="12191970" cy="6857983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119336" y="3140968"/>
            <a:ext cx="3672408" cy="26642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0056440" y="990000"/>
            <a:ext cx="1944216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mtClean="0">
                <a:solidFill>
                  <a:prstClr val="white"/>
                </a:solidFill>
              </a:rPr>
              <a:t>...den Schwellen...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466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" y="0"/>
            <a:ext cx="12191970" cy="6857982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119336" y="3140968"/>
            <a:ext cx="3672408" cy="26642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0056440" y="990000"/>
            <a:ext cx="1944216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prstClr val="white"/>
                </a:solidFill>
              </a:rPr>
              <a:t>…</a:t>
            </a:r>
            <a:r>
              <a:rPr lang="it-IT" dirty="0" err="1" smtClean="0">
                <a:solidFill>
                  <a:prstClr val="white"/>
                </a:solidFill>
              </a:rPr>
              <a:t>den</a:t>
            </a:r>
            <a:r>
              <a:rPr lang="it-IT" dirty="0" smtClean="0">
                <a:solidFill>
                  <a:prstClr val="white"/>
                </a:solidFill>
              </a:rPr>
              <a:t> </a:t>
            </a:r>
            <a:r>
              <a:rPr lang="it-IT" dirty="0" err="1" smtClean="0">
                <a:solidFill>
                  <a:prstClr val="white"/>
                </a:solidFill>
              </a:rPr>
              <a:t>Masten</a:t>
            </a:r>
            <a:r>
              <a:rPr lang="it-IT" dirty="0" smtClean="0">
                <a:solidFill>
                  <a:prstClr val="white"/>
                </a:solidFill>
              </a:rPr>
              <a:t>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35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0"/>
            <a:ext cx="12191968" cy="6857982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7824192" y="990000"/>
            <a:ext cx="4176464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mtClean="0">
                <a:solidFill>
                  <a:prstClr val="white"/>
                </a:solidFill>
              </a:rPr>
              <a:t>Im selben Projekts können Straßen, Kreisverkehre, etc. verwaltet werden...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08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0"/>
            <a:ext cx="12191968" cy="6857981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8184232" y="990000"/>
            <a:ext cx="3816424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mtClean="0">
                <a:solidFill>
                  <a:prstClr val="white"/>
                </a:solidFill>
              </a:rPr>
              <a:t>...Ebenso Knotenpunkte, Radwege...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16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0"/>
            <a:ext cx="12191968" cy="6857981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8472488" y="990000"/>
            <a:ext cx="3528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prstClr val="white"/>
                </a:solidFill>
              </a:rPr>
              <a:t>...und </a:t>
            </a:r>
            <a:r>
              <a:rPr lang="it-IT" dirty="0" err="1" smtClean="0">
                <a:solidFill>
                  <a:prstClr val="white"/>
                </a:solidFill>
              </a:rPr>
              <a:t>Eisenbahntrassierungen</a:t>
            </a:r>
            <a:r>
              <a:rPr lang="it-IT" dirty="0" smtClean="0">
                <a:solidFill>
                  <a:prstClr val="white"/>
                </a:solidFill>
              </a:rPr>
              <a:t>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14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BIM-Design-Koordination</a:t>
            </a:r>
            <a:endParaRPr lang="it-IT" dirty="0"/>
          </a:p>
        </p:txBody>
      </p:sp>
      <p:sp>
        <p:nvSpPr>
          <p:cNvPr id="5" name="TextBox 98"/>
          <p:cNvSpPr txBox="1"/>
          <p:nvPr/>
        </p:nvSpPr>
        <p:spPr>
          <a:xfrm>
            <a:off x="839788" y="1685912"/>
            <a:ext cx="2602141" cy="707886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INFRASTRUKTURDESIGN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7" name="TextBox 19"/>
          <p:cNvSpPr txBox="1"/>
          <p:nvPr/>
        </p:nvSpPr>
        <p:spPr>
          <a:xfrm>
            <a:off x="8472489" y="1687990"/>
            <a:ext cx="2879724" cy="707886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PLANUNG WEITERER ARBEITEN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839788" y="2516468"/>
            <a:ext cx="2879725" cy="3083921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Analyse und Überprüfung der Konsistenz des erhaltenen Modells mit dem Hauptwerk.</a:t>
            </a:r>
            <a:endParaRPr lang="it-IT" dirty="0" smtClean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endParaRPr lang="it-IT" dirty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Erstellung von Informationen für die Gestaltung der Nebenarbeiten.</a:t>
            </a:r>
            <a:endParaRPr lang="fr-FR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0" name="TextBox 25"/>
          <p:cNvSpPr txBox="1"/>
          <p:nvPr/>
        </p:nvSpPr>
        <p:spPr>
          <a:xfrm>
            <a:off x="8472488" y="2516468"/>
            <a:ext cx="2879725" cy="3083921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Entwurf des Projekts, Erstellung des geometrischen Modells mit Informationen.</a:t>
            </a:r>
            <a:endParaRPr lang="it-IT" dirty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endParaRPr lang="it-IT" dirty="0" smtClean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endParaRPr lang="it-IT" dirty="0" smtClean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Verwendung neuer Informationen zur weiteren Gestaltung.</a:t>
            </a:r>
            <a:endParaRPr lang="it-IT" dirty="0">
              <a:latin typeface="Segoe UI" pitchFamily="34" charset="0"/>
              <a:cs typeface="Segoe UI" pitchFamily="34" charset="0"/>
            </a:endParaRPr>
          </a:p>
        </p:txBody>
      </p:sp>
      <p:grpSp>
        <p:nvGrpSpPr>
          <p:cNvPr id="2" name="Gruppo 1"/>
          <p:cNvGrpSpPr/>
          <p:nvPr/>
        </p:nvGrpSpPr>
        <p:grpSpPr>
          <a:xfrm flipH="1">
            <a:off x="3946432" y="2398548"/>
            <a:ext cx="4248472" cy="393890"/>
            <a:chOff x="3946432" y="2398548"/>
            <a:chExt cx="4248472" cy="393890"/>
          </a:xfrm>
        </p:grpSpPr>
        <p:sp>
          <p:nvSpPr>
            <p:cNvPr id="9" name="TextBox 24"/>
            <p:cNvSpPr txBox="1"/>
            <p:nvPr/>
          </p:nvSpPr>
          <p:spPr>
            <a:xfrm>
              <a:off x="4799856" y="2398548"/>
              <a:ext cx="2602141" cy="393890"/>
            </a:xfrm>
            <a:prstGeom prst="rect">
              <a:avLst/>
            </a:prstGeom>
            <a:noFill/>
          </p:spPr>
          <p:txBody>
            <a:bodyPr wrap="square" l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b="1" dirty="0"/>
                <a:t>IFC, </a:t>
              </a:r>
              <a:r>
                <a:rPr lang="it-IT" b="1" dirty="0" err="1" smtClean="0"/>
                <a:t>LandXML</a:t>
              </a:r>
              <a:endParaRPr lang="it-IT" b="1" dirty="0"/>
            </a:p>
          </p:txBody>
        </p:sp>
        <p:cxnSp>
          <p:nvCxnSpPr>
            <p:cNvPr id="3" name="Connettore 2 2"/>
            <p:cNvCxnSpPr/>
            <p:nvPr/>
          </p:nvCxnSpPr>
          <p:spPr>
            <a:xfrm>
              <a:off x="3946432" y="2781300"/>
              <a:ext cx="4248472" cy="0"/>
            </a:xfrm>
            <a:prstGeom prst="straightConnector1">
              <a:avLst/>
            </a:prstGeom>
            <a:ln w="539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po 10"/>
          <p:cNvGrpSpPr/>
          <p:nvPr/>
        </p:nvGrpSpPr>
        <p:grpSpPr>
          <a:xfrm>
            <a:off x="3946432" y="4043222"/>
            <a:ext cx="4248472" cy="393890"/>
            <a:chOff x="3946432" y="2398548"/>
            <a:chExt cx="4248472" cy="393890"/>
          </a:xfrm>
        </p:grpSpPr>
        <p:sp>
          <p:nvSpPr>
            <p:cNvPr id="12" name="TextBox 24"/>
            <p:cNvSpPr txBox="1"/>
            <p:nvPr/>
          </p:nvSpPr>
          <p:spPr>
            <a:xfrm>
              <a:off x="4799856" y="2398548"/>
              <a:ext cx="2602141" cy="393890"/>
            </a:xfrm>
            <a:prstGeom prst="rect">
              <a:avLst/>
            </a:prstGeom>
            <a:noFill/>
          </p:spPr>
          <p:txBody>
            <a:bodyPr wrap="square" l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b="1" dirty="0"/>
                <a:t>IFC, </a:t>
              </a:r>
              <a:r>
                <a:rPr lang="it-IT" b="1" dirty="0" err="1" smtClean="0"/>
                <a:t>LandXML</a:t>
              </a:r>
              <a:endParaRPr lang="it-IT" b="1" dirty="0"/>
            </a:p>
          </p:txBody>
        </p:sp>
        <p:cxnSp>
          <p:nvCxnSpPr>
            <p:cNvPr id="13" name="Connettore 2 12"/>
            <p:cNvCxnSpPr/>
            <p:nvPr/>
          </p:nvCxnSpPr>
          <p:spPr>
            <a:xfrm>
              <a:off x="3946432" y="2781300"/>
              <a:ext cx="4248472" cy="0"/>
            </a:xfrm>
            <a:prstGeom prst="straightConnector1">
              <a:avLst/>
            </a:prstGeom>
            <a:ln w="539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Ovale 13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8688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>
          <a:xfrm>
            <a:off x="550863" y="2780928"/>
            <a:ext cx="11090275" cy="1446550"/>
          </a:xfrm>
        </p:spPr>
        <p:txBody>
          <a:bodyPr/>
          <a:lstStyle/>
          <a:p>
            <a:r>
              <a:rPr lang="it-IT" smtClean="0"/>
              <a:t>Beispiel für die Koordination</a:t>
            </a:r>
            <a:endParaRPr lang="it-IT" dirty="0" smtClean="0"/>
          </a:p>
          <a:p>
            <a:r>
              <a:rPr lang="it-IT" smtClean="0"/>
              <a:t>Infrastruktur und Bauwerken</a:t>
            </a:r>
            <a:endParaRPr lang="it-IT" dirty="0"/>
          </a:p>
        </p:txBody>
      </p:sp>
      <p:sp>
        <p:nvSpPr>
          <p:cNvPr id="12" name="Ovale 1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5555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0"/>
            <a:ext cx="12191968" cy="6857982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6600056" y="990000"/>
            <a:ext cx="5400600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mtClean="0">
                <a:solidFill>
                  <a:prstClr val="white"/>
                </a:solidFill>
              </a:rPr>
              <a:t>Mit BIM-Exchange ist es möglich, Informationen weiterzugeben um Bauwerke wie Brücken, Unterführungen, Tunnel zu planen.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087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0"/>
            <a:ext cx="12191968" cy="6857982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3071664" y="4725144"/>
            <a:ext cx="1872208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6744072" y="990000"/>
            <a:ext cx="5256584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Wir erstellen einen BIM Exchange Stil, um die Hauptachse als Referenz zu </a:t>
            </a:r>
            <a:r>
              <a:rPr lang="de-DE" dirty="0" smtClean="0">
                <a:solidFill>
                  <a:prstClr val="white"/>
                </a:solidFill>
              </a:rPr>
              <a:t>exportieren.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957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0"/>
            <a:ext cx="12191968" cy="6857981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2927648" y="3212976"/>
            <a:ext cx="6336704" cy="2016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184232" y="990000"/>
            <a:ext cx="3816424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Es stehen verschiedene Austauschformte zur </a:t>
            </a:r>
            <a:r>
              <a:rPr lang="de-DE" dirty="0" smtClean="0">
                <a:solidFill>
                  <a:prstClr val="white"/>
                </a:solidFill>
              </a:rPr>
              <a:t>Verfügung: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037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" y="0"/>
            <a:ext cx="12191966" cy="6857981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2927648" y="2420888"/>
            <a:ext cx="6336704" cy="17281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94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" y="0"/>
            <a:ext cx="12191966" cy="6857980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7248128" y="990000"/>
            <a:ext cx="475252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Wir </a:t>
            </a:r>
            <a:r>
              <a:rPr lang="de-DE" dirty="0" smtClean="0">
                <a:solidFill>
                  <a:prstClr val="white"/>
                </a:solidFill>
              </a:rPr>
              <a:t>exportieren </a:t>
            </a:r>
            <a:r>
              <a:rPr lang="de-DE" dirty="0" smtClean="0">
                <a:solidFill>
                  <a:prstClr val="white"/>
                </a:solidFill>
              </a:rPr>
              <a:t>die Achse im </a:t>
            </a:r>
            <a:r>
              <a:rPr lang="de-DE" dirty="0" smtClean="0">
                <a:solidFill>
                  <a:prstClr val="white"/>
                </a:solidFill>
              </a:rPr>
              <a:t>IFC-Format.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969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" y="0"/>
            <a:ext cx="12191966" cy="6857980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7248128" y="990000"/>
            <a:ext cx="4752528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Das exportierte Modell kann von allen Programmen verwendet werden, die mit dem IFC-Format kompatibel </a:t>
            </a:r>
            <a:r>
              <a:rPr lang="de-DE" dirty="0" smtClean="0">
                <a:solidFill>
                  <a:prstClr val="white"/>
                </a:solidFill>
              </a:rPr>
              <a:t>sind.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347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" y="0"/>
            <a:ext cx="12191966" cy="6857980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2927646" y="3933056"/>
            <a:ext cx="1800202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248128" y="990000"/>
            <a:ext cx="4752528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Wir importieren das Modell der Unterführung mit einem BIM-Exchange </a:t>
            </a:r>
            <a:r>
              <a:rPr lang="de-DE" dirty="0" smtClean="0">
                <a:solidFill>
                  <a:prstClr val="white"/>
                </a:solidFill>
              </a:rPr>
              <a:t>Stil.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79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" y="0"/>
            <a:ext cx="12191965" cy="6857980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2927646" y="4149080"/>
            <a:ext cx="6336706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760296" y="990000"/>
            <a:ext cx="3240360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dirty="0" err="1" smtClean="0">
                <a:solidFill>
                  <a:prstClr val="white"/>
                </a:solidFill>
              </a:rPr>
              <a:t>Wir</a:t>
            </a:r>
            <a:r>
              <a:rPr lang="it-IT" dirty="0" smtClean="0">
                <a:solidFill>
                  <a:prstClr val="white"/>
                </a:solidFill>
              </a:rPr>
              <a:t> </a:t>
            </a:r>
            <a:r>
              <a:rPr lang="it-IT" dirty="0" err="1" smtClean="0">
                <a:solidFill>
                  <a:prstClr val="white"/>
                </a:solidFill>
              </a:rPr>
              <a:t>verwenden</a:t>
            </a:r>
            <a:r>
              <a:rPr lang="it-IT" dirty="0" smtClean="0">
                <a:solidFill>
                  <a:prstClr val="white"/>
                </a:solidFill>
              </a:rPr>
              <a:t> </a:t>
            </a:r>
            <a:r>
              <a:rPr lang="it-IT" dirty="0" err="1" smtClean="0">
                <a:solidFill>
                  <a:prstClr val="white"/>
                </a:solidFill>
              </a:rPr>
              <a:t>das</a:t>
            </a:r>
            <a:r>
              <a:rPr lang="it-IT" dirty="0" smtClean="0">
                <a:solidFill>
                  <a:prstClr val="white"/>
                </a:solidFill>
              </a:rPr>
              <a:t> </a:t>
            </a:r>
            <a:r>
              <a:rPr lang="it-IT" dirty="0" smtClean="0">
                <a:solidFill>
                  <a:prstClr val="white"/>
                </a:solidFill>
              </a:rPr>
              <a:t>IFC-Format.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48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" y="0"/>
            <a:ext cx="12191965" cy="6857979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7392144" y="1989292"/>
            <a:ext cx="3024336" cy="21597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032104" y="990000"/>
            <a:ext cx="4968552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mtClean="0">
                <a:solidFill>
                  <a:prstClr val="white"/>
                </a:solidFill>
              </a:rPr>
              <a:t>Die Unterführung wird mit grafischen Informationen seiner Struktur...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96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" y="0"/>
            <a:ext cx="12191963" cy="6857979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7392144" y="1989292"/>
            <a:ext cx="3024336" cy="21597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9336360" y="990000"/>
            <a:ext cx="2664296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prstClr val="white"/>
                </a:solidFill>
              </a:rPr>
              <a:t>...und </a:t>
            </a:r>
            <a:r>
              <a:rPr lang="it-IT" dirty="0" err="1" smtClean="0">
                <a:solidFill>
                  <a:prstClr val="white"/>
                </a:solidFill>
              </a:rPr>
              <a:t>den</a:t>
            </a:r>
            <a:r>
              <a:rPr lang="it-IT" dirty="0" smtClean="0">
                <a:solidFill>
                  <a:prstClr val="white"/>
                </a:solidFill>
              </a:rPr>
              <a:t> BIM-</a:t>
            </a:r>
            <a:r>
              <a:rPr lang="it-IT" dirty="0" err="1" smtClean="0">
                <a:solidFill>
                  <a:prstClr val="white"/>
                </a:solidFill>
              </a:rPr>
              <a:t>Informationen</a:t>
            </a:r>
            <a:r>
              <a:rPr lang="it-IT" dirty="0" smtClean="0">
                <a:solidFill>
                  <a:prstClr val="white"/>
                </a:solidFill>
              </a:rPr>
              <a:t> </a:t>
            </a:r>
            <a:r>
              <a:rPr lang="it-IT" dirty="0" err="1" smtClean="0">
                <a:solidFill>
                  <a:prstClr val="white"/>
                </a:solidFill>
              </a:rPr>
              <a:t>importiert</a:t>
            </a:r>
            <a:r>
              <a:rPr lang="it-IT" dirty="0" smtClean="0">
                <a:solidFill>
                  <a:prstClr val="white"/>
                </a:solidFill>
              </a:rPr>
              <a:t>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630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" y="0"/>
            <a:ext cx="12191963" cy="6857978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7968208" y="990000"/>
            <a:ext cx="4032448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Extraktionsstile können im Profil erstellt werden, um zu überprüfen, ob die Unterführung korrekt </a:t>
            </a:r>
            <a:r>
              <a:rPr lang="de-DE" dirty="0" smtClean="0">
                <a:solidFill>
                  <a:prstClr val="white"/>
                </a:solidFill>
              </a:rPr>
              <a:t>ist.</a:t>
            </a:r>
            <a:endParaRPr lang="it-IT" dirty="0" smtClean="0">
              <a:solidFill>
                <a:prstClr val="white"/>
              </a:solidFill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4079776" y="3573016"/>
            <a:ext cx="7992888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4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" y="0"/>
            <a:ext cx="12191961" cy="6857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27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" y="0"/>
            <a:ext cx="12191961" cy="6857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30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" y="0"/>
            <a:ext cx="12191963" cy="6857978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5807968" y="1989292"/>
            <a:ext cx="3888432" cy="33119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392144" y="990000"/>
            <a:ext cx="4608512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In den Profilen kann man erkennen, ob es zu </a:t>
            </a:r>
            <a:r>
              <a:rPr lang="de-DE" dirty="0" err="1" smtClean="0">
                <a:solidFill>
                  <a:prstClr val="white"/>
                </a:solidFill>
              </a:rPr>
              <a:t>Kollissionen</a:t>
            </a:r>
            <a:r>
              <a:rPr lang="de-DE" dirty="0" smtClean="0">
                <a:solidFill>
                  <a:prstClr val="white"/>
                </a:solidFill>
              </a:rPr>
              <a:t> zwischen der Unterführung und der Straße </a:t>
            </a:r>
            <a:r>
              <a:rPr lang="de-DE" dirty="0" smtClean="0">
                <a:solidFill>
                  <a:prstClr val="white"/>
                </a:solidFill>
              </a:rPr>
              <a:t>kommt.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56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" y="0"/>
            <a:ext cx="12191961" cy="6857978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9048328" y="2204864"/>
            <a:ext cx="2520280" cy="24482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760296" y="990000"/>
            <a:ext cx="3240360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Diese Kontrolle kann auch in den Querschnitten </a:t>
            </a:r>
            <a:r>
              <a:rPr lang="de-DE" dirty="0" smtClean="0">
                <a:solidFill>
                  <a:prstClr val="white"/>
                </a:solidFill>
              </a:rPr>
              <a:t>erfolgen.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18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" y="0"/>
            <a:ext cx="12191961" cy="6857977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9048328" y="2204864"/>
            <a:ext cx="2520280" cy="24482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392144" y="990000"/>
            <a:ext cx="4608512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Es können auch Messungen zur Überprüfung hinzugefügt </a:t>
            </a:r>
            <a:r>
              <a:rPr lang="de-DE" dirty="0" smtClean="0">
                <a:solidFill>
                  <a:prstClr val="white"/>
                </a:solidFill>
              </a:rPr>
              <a:t>werden.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0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>
          <a:xfrm>
            <a:off x="550863" y="2780928"/>
            <a:ext cx="11090275" cy="2123658"/>
          </a:xfrm>
        </p:spPr>
        <p:txBody>
          <a:bodyPr/>
          <a:lstStyle/>
          <a:p>
            <a:r>
              <a:rPr lang="de-DE" smtClean="0"/>
              <a:t>Beispiel für die Erstellung von Informationsmodellen zum Austausch und zur Präsentation</a:t>
            </a:r>
            <a:endParaRPr lang="it-IT" dirty="0"/>
          </a:p>
        </p:txBody>
      </p:sp>
      <p:sp>
        <p:nvSpPr>
          <p:cNvPr id="12" name="Ovale 1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3673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0"/>
            <a:ext cx="12191968" cy="6857982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6456040" y="990000"/>
            <a:ext cx="5544616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Das Projektmodell kann je nach Bedarf in verschiedenen Formaten mittels BIM-Exchange exportiert </a:t>
            </a:r>
            <a:r>
              <a:rPr lang="de-DE" dirty="0" smtClean="0">
                <a:solidFill>
                  <a:prstClr val="white"/>
                </a:solidFill>
              </a:rPr>
              <a:t>werden.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035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0"/>
            <a:ext cx="12191967" cy="6857982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2927648" y="3284984"/>
            <a:ext cx="6408712" cy="2016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6528048" y="990000"/>
            <a:ext cx="5472608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Es können Grafikformate, BIM-Formate oder Formate für die Maschinensteuerung verwendet </a:t>
            </a:r>
            <a:r>
              <a:rPr lang="de-DE" dirty="0" smtClean="0">
                <a:solidFill>
                  <a:prstClr val="white"/>
                </a:solidFill>
              </a:rPr>
              <a:t>werden.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25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0"/>
            <a:ext cx="12191967" cy="6857982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2855640" y="2492896"/>
            <a:ext cx="6480720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040216" y="990000"/>
            <a:ext cx="3960440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So kann beispielsweise das fertige Modell im IFC-Format erstellt werden...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43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0"/>
            <a:ext cx="12191968" cy="6857981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119336" y="1556792"/>
            <a:ext cx="7704856" cy="47525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032104" y="990000"/>
            <a:ext cx="4968552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...welches von BIM-Viewern sowohl mit dem geometrischen als auch mit dem Informationsteil betrachtet und verwaltet </a:t>
            </a:r>
            <a:r>
              <a:rPr lang="de-DE" dirty="0" smtClean="0">
                <a:solidFill>
                  <a:prstClr val="white"/>
                </a:solidFill>
              </a:rPr>
              <a:t>werden.</a:t>
            </a:r>
            <a:endParaRPr lang="it-IT" dirty="0" smtClean="0">
              <a:solidFill>
                <a:prstClr val="white"/>
              </a:solidFill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8195680" y="4005064"/>
            <a:ext cx="3804976" cy="26642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14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" y="0"/>
            <a:ext cx="12191968" cy="6857982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6600056" y="990000"/>
            <a:ext cx="5400600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prstClr val="white"/>
                </a:solidFill>
              </a:rPr>
              <a:t>Darüber hinaus kann das Modell zum Erstellen von Bildern und Präsentationsvideos exportiert </a:t>
            </a:r>
            <a:r>
              <a:rPr lang="de-DE" dirty="0" smtClean="0">
                <a:solidFill>
                  <a:prstClr val="white"/>
                </a:solidFill>
              </a:rPr>
              <a:t>werden.</a:t>
            </a:r>
            <a:endParaRPr lang="it-IT" dirty="0" smtClea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473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77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97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57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123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BIM-Konstruktion</a:t>
            </a:r>
            <a:endParaRPr lang="it-IT" dirty="0"/>
          </a:p>
        </p:txBody>
      </p:sp>
      <p:sp>
        <p:nvSpPr>
          <p:cNvPr id="5" name="TextBox 98"/>
          <p:cNvSpPr txBox="1"/>
          <p:nvPr/>
        </p:nvSpPr>
        <p:spPr>
          <a:xfrm>
            <a:off x="839788" y="1993688"/>
            <a:ext cx="2602141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DESIGN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7" name="TextBox 19"/>
          <p:cNvSpPr txBox="1"/>
          <p:nvPr/>
        </p:nvSpPr>
        <p:spPr>
          <a:xfrm>
            <a:off x="8472489" y="1995766"/>
            <a:ext cx="2879724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BAUWEISE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839788" y="2516468"/>
            <a:ext cx="2879725" cy="1754326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r>
              <a:rPr lang="it-IT" smtClean="0">
                <a:latin typeface="+mj-lt"/>
              </a:rPr>
              <a:t>Aus Projektdaten gemäß 4D-Planung:</a:t>
            </a:r>
            <a:endParaRPr lang="it-IT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mtClean="0">
                <a:latin typeface="+mj-lt"/>
              </a:rPr>
              <a:t>Informationsmodelle</a:t>
            </a:r>
            <a:endParaRPr lang="it-IT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mtClean="0">
                <a:latin typeface="+mj-lt"/>
              </a:rPr>
              <a:t>Punkte</a:t>
            </a:r>
            <a:endParaRPr lang="it-IT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mtClean="0">
                <a:latin typeface="+mj-lt"/>
              </a:rPr>
              <a:t>Zeichnungen/Tabellen</a:t>
            </a:r>
            <a:endParaRPr lang="it-IT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mtClean="0">
                <a:latin typeface="+mj-lt"/>
              </a:rPr>
              <a:t>Maschinensteuerung</a:t>
            </a:r>
            <a:endParaRPr lang="it-IT" dirty="0">
              <a:latin typeface="+mj-lt"/>
            </a:endParaRPr>
          </a:p>
        </p:txBody>
      </p:sp>
      <p:sp>
        <p:nvSpPr>
          <p:cNvPr id="10" name="TextBox 25"/>
          <p:cNvSpPr txBox="1"/>
          <p:nvPr/>
        </p:nvSpPr>
        <p:spPr>
          <a:xfrm>
            <a:off x="8472488" y="2516468"/>
            <a:ext cx="2879725" cy="3083921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Implementierung der Infrastruktur gemäß den übermittelten Daten.</a:t>
            </a:r>
            <a:endParaRPr lang="it-IT" dirty="0" smtClean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endParaRPr lang="it-IT" dirty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r>
              <a:rPr lang="it-IT" smtClean="0">
                <a:latin typeface="Segoe UI" pitchFamily="34" charset="0"/>
                <a:cs typeface="Segoe UI" pitchFamily="34" charset="0"/>
              </a:rPr>
              <a:t>Erstellen von As-Built Modellen.</a:t>
            </a:r>
            <a:endParaRPr lang="it-IT" dirty="0" smtClean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endParaRPr lang="it-IT" dirty="0">
              <a:latin typeface="Segoe UI" pitchFamily="34" charset="0"/>
              <a:cs typeface="Segoe UI" pitchFamily="34" charset="0"/>
            </a:endParaRPr>
          </a:p>
          <a:p>
            <a:pPr>
              <a:lnSpc>
                <a:spcPct val="120000"/>
              </a:lnSpc>
            </a:pPr>
            <a:r>
              <a:rPr lang="it-IT" smtClean="0">
                <a:latin typeface="Segoe UI" pitchFamily="34" charset="0"/>
                <a:cs typeface="Segoe UI" pitchFamily="34" charset="0"/>
              </a:rPr>
              <a:t>Integration der Projektdaten.</a:t>
            </a:r>
            <a:endParaRPr lang="it-IT" dirty="0">
              <a:latin typeface="Segoe UI" pitchFamily="34" charset="0"/>
              <a:cs typeface="Segoe UI" pitchFamily="34" charset="0"/>
            </a:endParaRPr>
          </a:p>
        </p:txBody>
      </p:sp>
      <p:grpSp>
        <p:nvGrpSpPr>
          <p:cNvPr id="2" name="Gruppo 1"/>
          <p:cNvGrpSpPr/>
          <p:nvPr/>
        </p:nvGrpSpPr>
        <p:grpSpPr>
          <a:xfrm>
            <a:off x="3946432" y="2398548"/>
            <a:ext cx="4248472" cy="424732"/>
            <a:chOff x="3946432" y="2398548"/>
            <a:chExt cx="4248472" cy="424732"/>
          </a:xfrm>
        </p:grpSpPr>
        <p:sp>
          <p:nvSpPr>
            <p:cNvPr id="9" name="TextBox 24"/>
            <p:cNvSpPr txBox="1"/>
            <p:nvPr/>
          </p:nvSpPr>
          <p:spPr>
            <a:xfrm>
              <a:off x="4799856" y="2398548"/>
              <a:ext cx="2602141" cy="424732"/>
            </a:xfrm>
            <a:prstGeom prst="rect">
              <a:avLst/>
            </a:prstGeom>
            <a:noFill/>
          </p:spPr>
          <p:txBody>
            <a:bodyPr wrap="square" l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b="1" dirty="0"/>
                <a:t>IFC, </a:t>
              </a:r>
              <a:r>
                <a:rPr lang="it-IT" b="1" dirty="0" err="1" smtClean="0"/>
                <a:t>LandXML</a:t>
              </a:r>
              <a:endParaRPr lang="it-IT" b="1" dirty="0"/>
            </a:p>
          </p:txBody>
        </p:sp>
        <p:cxnSp>
          <p:nvCxnSpPr>
            <p:cNvPr id="3" name="Connettore 2 2"/>
            <p:cNvCxnSpPr/>
            <p:nvPr/>
          </p:nvCxnSpPr>
          <p:spPr>
            <a:xfrm>
              <a:off x="3946432" y="2781300"/>
              <a:ext cx="4248472" cy="0"/>
            </a:xfrm>
            <a:prstGeom prst="straightConnector1">
              <a:avLst/>
            </a:prstGeom>
            <a:ln w="539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24"/>
          <p:cNvSpPr txBox="1"/>
          <p:nvPr/>
        </p:nvSpPr>
        <p:spPr>
          <a:xfrm>
            <a:off x="4769597" y="3001659"/>
            <a:ext cx="2602141" cy="2751522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Neben den Formaten IFC und LandXML können für die Maschinensteuerung auch spezifische Zeichnungen und Formate verwendet werden.</a:t>
            </a:r>
            <a:endParaRPr lang="it-IT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2" name="Ovale 1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56317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BIM-Baukoordination</a:t>
            </a:r>
            <a:endParaRPr lang="it-IT" dirty="0"/>
          </a:p>
        </p:txBody>
      </p:sp>
      <p:sp>
        <p:nvSpPr>
          <p:cNvPr id="5" name="TextBox 98"/>
          <p:cNvSpPr txBox="1"/>
          <p:nvPr/>
        </p:nvSpPr>
        <p:spPr>
          <a:xfrm>
            <a:off x="839788" y="1993688"/>
            <a:ext cx="2602141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DESIGN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7" name="TextBox 19"/>
          <p:cNvSpPr txBox="1"/>
          <p:nvPr/>
        </p:nvSpPr>
        <p:spPr>
          <a:xfrm>
            <a:off x="8472489" y="1687990"/>
            <a:ext cx="2879724" cy="707886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AS-BUILT-VERMESSUNG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839788" y="2516468"/>
            <a:ext cx="2879725" cy="2031325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r>
              <a:rPr lang="de-DE" smtClean="0">
                <a:latin typeface="+mj-lt"/>
              </a:rPr>
              <a:t>Informationen für die Implementierung und Überprüfung des Projekts.</a:t>
            </a:r>
            <a:endParaRPr lang="it-IT" dirty="0">
              <a:latin typeface="+mj-lt"/>
            </a:endParaRPr>
          </a:p>
          <a:p>
            <a:endParaRPr lang="it-IT" dirty="0" smtClean="0">
              <a:latin typeface="+mj-lt"/>
            </a:endParaRPr>
          </a:p>
          <a:p>
            <a:r>
              <a:rPr lang="de-DE" smtClean="0">
                <a:latin typeface="+mj-lt"/>
              </a:rPr>
              <a:t>Überprüfung auf Unterschiede zwischen Design und Konstruktion.</a:t>
            </a:r>
            <a:endParaRPr lang="it-IT" dirty="0">
              <a:latin typeface="+mj-lt"/>
            </a:endParaRPr>
          </a:p>
        </p:txBody>
      </p:sp>
      <p:sp>
        <p:nvSpPr>
          <p:cNvPr id="10" name="TextBox 25"/>
          <p:cNvSpPr txBox="1"/>
          <p:nvPr/>
        </p:nvSpPr>
        <p:spPr>
          <a:xfrm>
            <a:off x="8472488" y="2516468"/>
            <a:ext cx="2879725" cy="1754326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r>
              <a:rPr lang="it-IT" smtClean="0">
                <a:latin typeface="+mj-lt"/>
              </a:rPr>
              <a:t>Vermessung des Gebäudes</a:t>
            </a:r>
            <a:endParaRPr lang="it-IT" dirty="0" smtClean="0">
              <a:latin typeface="+mj-lt"/>
            </a:endParaRPr>
          </a:p>
          <a:p>
            <a:endParaRPr lang="it-IT" dirty="0">
              <a:latin typeface="+mj-lt"/>
            </a:endParaRPr>
          </a:p>
          <a:p>
            <a:endParaRPr lang="it-IT" dirty="0" smtClean="0">
              <a:latin typeface="+mj-lt"/>
            </a:endParaRPr>
          </a:p>
          <a:p>
            <a:endParaRPr lang="it-IT" dirty="0">
              <a:latin typeface="+mj-lt"/>
            </a:endParaRPr>
          </a:p>
          <a:p>
            <a:r>
              <a:rPr lang="it-IT" smtClean="0">
                <a:latin typeface="+mj-lt"/>
              </a:rPr>
              <a:t>Implementierung des As-Built BIM-Modells.</a:t>
            </a:r>
            <a:endParaRPr lang="it-IT" dirty="0">
              <a:latin typeface="+mj-lt"/>
            </a:endParaRPr>
          </a:p>
        </p:txBody>
      </p:sp>
      <p:grpSp>
        <p:nvGrpSpPr>
          <p:cNvPr id="2" name="Gruppo 1"/>
          <p:cNvGrpSpPr/>
          <p:nvPr/>
        </p:nvGrpSpPr>
        <p:grpSpPr>
          <a:xfrm>
            <a:off x="3946432" y="2398548"/>
            <a:ext cx="4248472" cy="393890"/>
            <a:chOff x="3946432" y="2398548"/>
            <a:chExt cx="4248472" cy="393890"/>
          </a:xfrm>
        </p:grpSpPr>
        <p:sp>
          <p:nvSpPr>
            <p:cNvPr id="9" name="TextBox 24"/>
            <p:cNvSpPr txBox="1"/>
            <p:nvPr/>
          </p:nvSpPr>
          <p:spPr>
            <a:xfrm>
              <a:off x="4799856" y="2398548"/>
              <a:ext cx="2602141" cy="393890"/>
            </a:xfrm>
            <a:prstGeom prst="rect">
              <a:avLst/>
            </a:prstGeom>
            <a:noFill/>
          </p:spPr>
          <p:txBody>
            <a:bodyPr wrap="square" l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b="1" dirty="0"/>
                <a:t>IFC, </a:t>
              </a:r>
              <a:r>
                <a:rPr lang="it-IT" b="1" dirty="0" err="1" smtClean="0"/>
                <a:t>LandXML</a:t>
              </a:r>
              <a:endParaRPr lang="it-IT" b="1" dirty="0"/>
            </a:p>
          </p:txBody>
        </p:sp>
        <p:cxnSp>
          <p:nvCxnSpPr>
            <p:cNvPr id="3" name="Connettore 2 2"/>
            <p:cNvCxnSpPr/>
            <p:nvPr/>
          </p:nvCxnSpPr>
          <p:spPr>
            <a:xfrm>
              <a:off x="3946432" y="2781300"/>
              <a:ext cx="4248472" cy="0"/>
            </a:xfrm>
            <a:prstGeom prst="straightConnector1">
              <a:avLst/>
            </a:prstGeom>
            <a:ln w="539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uppo 15"/>
          <p:cNvGrpSpPr/>
          <p:nvPr/>
        </p:nvGrpSpPr>
        <p:grpSpPr>
          <a:xfrm flipH="1">
            <a:off x="3946432" y="3501008"/>
            <a:ext cx="4248472" cy="393890"/>
            <a:chOff x="3946432" y="2398548"/>
            <a:chExt cx="4248472" cy="393890"/>
          </a:xfrm>
        </p:grpSpPr>
        <p:sp>
          <p:nvSpPr>
            <p:cNvPr id="17" name="TextBox 24"/>
            <p:cNvSpPr txBox="1"/>
            <p:nvPr/>
          </p:nvSpPr>
          <p:spPr>
            <a:xfrm>
              <a:off x="4799856" y="2398548"/>
              <a:ext cx="2602141" cy="393890"/>
            </a:xfrm>
            <a:prstGeom prst="rect">
              <a:avLst/>
            </a:prstGeom>
            <a:noFill/>
          </p:spPr>
          <p:txBody>
            <a:bodyPr wrap="square" l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b="1" dirty="0"/>
                <a:t>IFC, </a:t>
              </a:r>
              <a:r>
                <a:rPr lang="it-IT" b="1" dirty="0" err="1" smtClean="0"/>
                <a:t>LandXML</a:t>
              </a:r>
              <a:endParaRPr lang="it-IT" b="1" dirty="0"/>
            </a:p>
          </p:txBody>
        </p:sp>
        <p:cxnSp>
          <p:nvCxnSpPr>
            <p:cNvPr id="18" name="Connettore 2 17"/>
            <p:cNvCxnSpPr/>
            <p:nvPr/>
          </p:nvCxnSpPr>
          <p:spPr>
            <a:xfrm>
              <a:off x="3946432" y="2781300"/>
              <a:ext cx="4248472" cy="0"/>
            </a:xfrm>
            <a:prstGeom prst="straightConnector1">
              <a:avLst/>
            </a:prstGeom>
            <a:ln w="539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24"/>
          <p:cNvSpPr txBox="1"/>
          <p:nvPr/>
        </p:nvSpPr>
        <p:spPr>
          <a:xfrm>
            <a:off x="4799856" y="4043621"/>
            <a:ext cx="2602141" cy="2419124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Neben den Formaten IFC und LandXML können auch topografische Vermessungsdaten (Punkte, Punktwolken) verwendet werden.</a:t>
            </a:r>
            <a:endParaRPr lang="it-IT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20" name="Ovale 19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474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Objektverwaltung</a:t>
            </a:r>
            <a:endParaRPr lang="it-IT" dirty="0"/>
          </a:p>
        </p:txBody>
      </p:sp>
      <p:sp>
        <p:nvSpPr>
          <p:cNvPr id="5" name="TextBox 98"/>
          <p:cNvSpPr txBox="1"/>
          <p:nvPr/>
        </p:nvSpPr>
        <p:spPr>
          <a:xfrm>
            <a:off x="839788" y="1685912"/>
            <a:ext cx="2602141" cy="707886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AS-BUILT</a:t>
            </a:r>
            <a:endParaRPr lang="fr-FR" sz="2000" b="1" dirty="0" smtClean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  <a:p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7" name="TextBox 19"/>
          <p:cNvSpPr txBox="1"/>
          <p:nvPr/>
        </p:nvSpPr>
        <p:spPr>
          <a:xfrm>
            <a:off x="8472488" y="1700808"/>
            <a:ext cx="3384151" cy="400110"/>
          </a:xfrm>
          <a:prstGeom prst="rect">
            <a:avLst/>
          </a:prstGeom>
          <a:noFill/>
        </p:spPr>
        <p:txBody>
          <a:bodyPr wrap="square" lIns="0" rtlCol="0" anchor="b">
            <a:spAutoFit/>
          </a:bodyPr>
          <a:lstStyle/>
          <a:p>
            <a:r>
              <a:rPr lang="fr-FR" sz="2000" b="1" dirty="0" smtClean="0">
                <a:solidFill>
                  <a:schemeClr val="accent1"/>
                </a:solidFill>
                <a:latin typeface="Segoe UI" pitchFamily="34" charset="0"/>
                <a:cs typeface="Segoe UI" pitchFamily="34" charset="0"/>
              </a:rPr>
              <a:t>VERMÖGENSVERWALTUNG</a:t>
            </a:r>
            <a:endParaRPr lang="fr-FR" sz="2000" b="1" dirty="0">
              <a:solidFill>
                <a:schemeClr val="accent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839788" y="2516468"/>
            <a:ext cx="2879725" cy="646331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r>
              <a:rPr lang="it-IT" smtClean="0">
                <a:latin typeface="+mj-lt"/>
              </a:rPr>
              <a:t>BIM-Modell des gebauten Werkes.</a:t>
            </a:r>
            <a:endParaRPr lang="it-IT" dirty="0">
              <a:latin typeface="+mj-lt"/>
            </a:endParaRPr>
          </a:p>
        </p:txBody>
      </p:sp>
      <p:sp>
        <p:nvSpPr>
          <p:cNvPr id="10" name="TextBox 25"/>
          <p:cNvSpPr txBox="1"/>
          <p:nvPr/>
        </p:nvSpPr>
        <p:spPr>
          <a:xfrm>
            <a:off x="8472488" y="2516468"/>
            <a:ext cx="2879725" cy="2862322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r>
              <a:rPr lang="de-DE" smtClean="0">
                <a:latin typeface="+mj-lt"/>
              </a:rPr>
              <a:t>Erstellen von Informationsmodellen für die Instandhaltung.</a:t>
            </a:r>
            <a:endParaRPr lang="it-IT" dirty="0" smtClean="0">
              <a:latin typeface="+mj-lt"/>
            </a:endParaRPr>
          </a:p>
          <a:p>
            <a:endParaRPr lang="it-IT" dirty="0">
              <a:latin typeface="+mj-lt"/>
            </a:endParaRPr>
          </a:p>
          <a:p>
            <a:r>
              <a:rPr lang="de-DE" smtClean="0">
                <a:latin typeface="+mj-lt"/>
              </a:rPr>
              <a:t>Vorbereitung von Dokumenten für die kartographische Aktualisierung, GIS.</a:t>
            </a:r>
            <a:endParaRPr lang="it-IT" dirty="0" smtClean="0">
              <a:latin typeface="+mj-lt"/>
            </a:endParaRPr>
          </a:p>
          <a:p>
            <a:endParaRPr lang="it-IT" dirty="0">
              <a:latin typeface="+mj-lt"/>
            </a:endParaRPr>
          </a:p>
          <a:p>
            <a:r>
              <a:rPr lang="it-IT" smtClean="0">
                <a:latin typeface="+mj-lt"/>
              </a:rPr>
              <a:t>Andere Verwendungen.</a:t>
            </a:r>
            <a:endParaRPr lang="it-IT" dirty="0">
              <a:latin typeface="+mj-lt"/>
            </a:endParaRPr>
          </a:p>
        </p:txBody>
      </p:sp>
      <p:grpSp>
        <p:nvGrpSpPr>
          <p:cNvPr id="2" name="Gruppo 1"/>
          <p:cNvGrpSpPr/>
          <p:nvPr/>
        </p:nvGrpSpPr>
        <p:grpSpPr>
          <a:xfrm>
            <a:off x="3946432" y="2398548"/>
            <a:ext cx="4248472" cy="424732"/>
            <a:chOff x="3946432" y="2398548"/>
            <a:chExt cx="4248472" cy="424732"/>
          </a:xfrm>
        </p:grpSpPr>
        <p:sp>
          <p:nvSpPr>
            <p:cNvPr id="9" name="TextBox 24"/>
            <p:cNvSpPr txBox="1"/>
            <p:nvPr/>
          </p:nvSpPr>
          <p:spPr>
            <a:xfrm>
              <a:off x="4799856" y="2398548"/>
              <a:ext cx="2602141" cy="424732"/>
            </a:xfrm>
            <a:prstGeom prst="rect">
              <a:avLst/>
            </a:prstGeom>
            <a:noFill/>
          </p:spPr>
          <p:txBody>
            <a:bodyPr wrap="square" l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t-IT" b="1" dirty="0"/>
                <a:t>IFC, </a:t>
              </a:r>
              <a:r>
                <a:rPr lang="it-IT" b="1" dirty="0" err="1" smtClean="0"/>
                <a:t>LandXML</a:t>
              </a:r>
              <a:endParaRPr lang="it-IT" b="1" dirty="0"/>
            </a:p>
          </p:txBody>
        </p:sp>
        <p:cxnSp>
          <p:nvCxnSpPr>
            <p:cNvPr id="3" name="Connettore 2 2"/>
            <p:cNvCxnSpPr/>
            <p:nvPr/>
          </p:nvCxnSpPr>
          <p:spPr>
            <a:xfrm>
              <a:off x="3946432" y="2781300"/>
              <a:ext cx="4248472" cy="0"/>
            </a:xfrm>
            <a:prstGeom prst="straightConnector1">
              <a:avLst/>
            </a:prstGeom>
            <a:ln w="539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24"/>
          <p:cNvSpPr txBox="1"/>
          <p:nvPr/>
        </p:nvSpPr>
        <p:spPr>
          <a:xfrm>
            <a:off x="4769597" y="3001659"/>
            <a:ext cx="2602141" cy="2086725"/>
          </a:xfrm>
          <a:prstGeom prst="rect">
            <a:avLst/>
          </a:prstGeom>
          <a:noFill/>
        </p:spPr>
        <p:txBody>
          <a:bodyPr wrap="square" l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de-DE" smtClean="0">
                <a:latin typeface="Segoe UI" pitchFamily="34" charset="0"/>
                <a:cs typeface="Segoe UI" pitchFamily="34" charset="0"/>
              </a:rPr>
              <a:t>Neben den Formaten IFC und LandXML können für GIS auch spezifische Zeichnungen und Formate verwendet werden.</a:t>
            </a:r>
            <a:endParaRPr lang="it-IT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2" name="Ovale 11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295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e 4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>
          <a:xfrm>
            <a:off x="550863" y="260350"/>
            <a:ext cx="11090275" cy="1446550"/>
          </a:xfrm>
        </p:spPr>
        <p:txBody>
          <a:bodyPr/>
          <a:lstStyle/>
          <a:p>
            <a:r>
              <a:rPr lang="it-IT" dirty="0" smtClean="0"/>
              <a:t>BIM WORKFLOW-INFRASTRUKTUR</a:t>
            </a:r>
          </a:p>
          <a:p>
            <a:r>
              <a:rPr lang="it-IT" dirty="0" smtClean="0"/>
              <a:t>M3 Framework </a:t>
            </a:r>
            <a:r>
              <a:rPr lang="it-IT" dirty="0" err="1" smtClean="0"/>
              <a:t>Plattform</a:t>
            </a:r>
            <a:endParaRPr lang="it-IT" dirty="0"/>
          </a:p>
        </p:txBody>
      </p:sp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 smtClean="0"/>
          </a:p>
          <a:p>
            <a:r>
              <a:rPr lang="it-IT" dirty="0" err="1" smtClean="0"/>
              <a:t>Mit</a:t>
            </a:r>
            <a:r>
              <a:rPr lang="it-IT" dirty="0" smtClean="0"/>
              <a:t> </a:t>
            </a:r>
            <a:r>
              <a:rPr lang="it-IT" dirty="0" err="1" smtClean="0"/>
              <a:t>dieser</a:t>
            </a:r>
            <a:r>
              <a:rPr lang="it-IT" dirty="0" smtClean="0"/>
              <a:t> </a:t>
            </a:r>
            <a:r>
              <a:rPr lang="it-IT" dirty="0" err="1" smtClean="0"/>
              <a:t>Plattform</a:t>
            </a:r>
            <a:r>
              <a:rPr lang="it-IT" dirty="0" smtClean="0"/>
              <a:t>: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de-DE" dirty="0" smtClean="0"/>
              <a:t>können Sie den gesamten Projektablauf mit BIM linear, logisch und funktional verwalten</a:t>
            </a:r>
            <a:endParaRPr lang="it-IT" dirty="0" smtClean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de-DE" dirty="0" smtClean="0"/>
              <a:t>können Sie alle Phasen koordinieren und die Änderungen am Projekt einfach verwalten</a:t>
            </a:r>
            <a:endParaRPr lang="it-IT" dirty="0" smtClean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de-DE" dirty="0" smtClean="0"/>
              <a:t>wird BIM zu einem Gewinn für das Design und nicht zu einem Kostenfaktor</a:t>
            </a:r>
            <a:endParaRPr lang="it-IT" dirty="0" smtClean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de-DE" dirty="0" smtClean="0"/>
              <a:t>sind Sie vorbereitet auf die europäischen Anforderungen, die ein BIM-Design aller Arbeiten bis 2025 erfordern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0201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smtClean="0"/>
              <a:t>Danke für die Aufmerksamkeit!</a:t>
            </a:r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1"/>
          </p:nvPr>
        </p:nvSpPr>
        <p:spPr>
          <a:xfrm>
            <a:off x="839416" y="4393676"/>
            <a:ext cx="10513168" cy="1723549"/>
          </a:xfrm>
        </p:spPr>
        <p:txBody>
          <a:bodyPr/>
          <a:lstStyle/>
          <a:p>
            <a:r>
              <a:rPr lang="de-DE" dirty="0" smtClean="0"/>
              <a:t>Weitere Informationen zur M3 Framework-Plattform</a:t>
            </a:r>
            <a:endParaRPr lang="en-US" dirty="0" smtClean="0"/>
          </a:p>
          <a:p>
            <a:r>
              <a:rPr lang="en-US" b="1" dirty="0" err="1" smtClean="0"/>
              <a:t>SierraSoft</a:t>
            </a:r>
            <a:r>
              <a:rPr lang="en-US" b="1" dirty="0" smtClean="0"/>
              <a:t> </a:t>
            </a:r>
            <a:r>
              <a:rPr lang="en-US" b="1" smtClean="0"/>
              <a:t>Srl</a:t>
            </a:r>
            <a:endParaRPr lang="en-US" b="1" dirty="0" smtClean="0"/>
          </a:p>
          <a:p>
            <a:r>
              <a:rPr lang="en-US" b="1" dirty="0" smtClean="0"/>
              <a:t>http://www.sierrasoft.com</a:t>
            </a:r>
            <a:endParaRPr lang="it-IT" b="1" dirty="0"/>
          </a:p>
        </p:txBody>
      </p:sp>
      <p:sp>
        <p:nvSpPr>
          <p:cNvPr id="10" name="Ovale 9"/>
          <p:cNvSpPr/>
          <p:nvPr/>
        </p:nvSpPr>
        <p:spPr>
          <a:xfrm>
            <a:off x="6080100" y="6489352"/>
            <a:ext cx="72000" cy="72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1688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3 Con Sfondo Carta (YouTub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zato 1">
      <a:majorFont>
        <a:latin typeface="Segoe UI"/>
        <a:ea typeface=""/>
        <a:cs typeface=""/>
      </a:majorFont>
      <a:minorFont>
        <a:latin typeface="Segoe U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rtlCol="0">
        <a:spAutoFit/>
      </a:bodyPr>
      <a:lstStyle>
        <a:defPPr>
          <a:lnSpc>
            <a:spcPct val="120000"/>
          </a:lnSpc>
          <a:defRPr sz="2800" dirty="0" err="1" smtClean="0">
            <a:latin typeface="Segoe UI Light" panose="020B0502040204020203" pitchFamily="34" charset="0"/>
            <a:cs typeface="Segoe UI Light" panose="020B0502040204020203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1815</Words>
  <Application>Microsoft Office PowerPoint</Application>
  <PresentationFormat>Breitbild</PresentationFormat>
  <Paragraphs>426</Paragraphs>
  <Slides>98</Slides>
  <Notes>98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98</vt:i4>
      </vt:variant>
    </vt:vector>
  </HeadingPairs>
  <TitlesOfParts>
    <vt:vector size="104" baseType="lpstr">
      <vt:lpstr>Architects Daughter</vt:lpstr>
      <vt:lpstr>Arial</vt:lpstr>
      <vt:lpstr>Calibri</vt:lpstr>
      <vt:lpstr>Segoe UI</vt:lpstr>
      <vt:lpstr>Segoe UI Light</vt:lpstr>
      <vt:lpstr>3 Con Sfondo Carta (YouTube)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2019-11-19T13:10:02Z</dcterms:created>
  <dcterms:modified xsi:type="dcterms:W3CDTF">2019-12-06T09:19:41Z</dcterms:modified>
</cp:coreProperties>
</file>