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9" r:id="rId1"/>
  </p:sldMasterIdLst>
  <p:notesMasterIdLst>
    <p:notesMasterId r:id="rId84"/>
  </p:notesMasterIdLst>
  <p:handoutMasterIdLst>
    <p:handoutMasterId r:id="rId85"/>
  </p:handoutMasterIdLst>
  <p:sldIdLst>
    <p:sldId id="1499" r:id="rId2"/>
    <p:sldId id="1664" r:id="rId3"/>
    <p:sldId id="1449" r:id="rId4"/>
    <p:sldId id="1436" r:id="rId5"/>
    <p:sldId id="1507" r:id="rId6"/>
    <p:sldId id="1403" r:id="rId7"/>
    <p:sldId id="1298" r:id="rId8"/>
    <p:sldId id="1438" r:id="rId9"/>
    <p:sldId id="1375" r:id="rId10"/>
    <p:sldId id="1302" r:id="rId11"/>
    <p:sldId id="1297" r:id="rId12"/>
    <p:sldId id="1427" r:id="rId13"/>
    <p:sldId id="1379" r:id="rId14"/>
    <p:sldId id="1304" r:id="rId15"/>
    <p:sldId id="1272" r:id="rId16"/>
    <p:sldId id="1407" r:id="rId17"/>
    <p:sldId id="1306" r:id="rId18"/>
    <p:sldId id="1285" r:id="rId19"/>
    <p:sldId id="1305" r:id="rId20"/>
    <p:sldId id="1417" r:id="rId21"/>
    <p:sldId id="1460" r:id="rId22"/>
    <p:sldId id="1626" r:id="rId23"/>
    <p:sldId id="1601" r:id="rId24"/>
    <p:sldId id="1576" r:id="rId25"/>
    <p:sldId id="1627" r:id="rId26"/>
    <p:sldId id="1628" r:id="rId27"/>
    <p:sldId id="1599" r:id="rId28"/>
    <p:sldId id="1663" r:id="rId29"/>
    <p:sldId id="1607" r:id="rId30"/>
    <p:sldId id="1636" r:id="rId31"/>
    <p:sldId id="1635" r:id="rId32"/>
    <p:sldId id="1638" r:id="rId33"/>
    <p:sldId id="1639" r:id="rId34"/>
    <p:sldId id="1637" r:id="rId35"/>
    <p:sldId id="1609" r:id="rId36"/>
    <p:sldId id="1640" r:id="rId37"/>
    <p:sldId id="1641" r:id="rId38"/>
    <p:sldId id="1642" r:id="rId39"/>
    <p:sldId id="1643" r:id="rId40"/>
    <p:sldId id="1644" r:id="rId41"/>
    <p:sldId id="1600" r:id="rId42"/>
    <p:sldId id="1621" r:id="rId43"/>
    <p:sldId id="1645" r:id="rId44"/>
    <p:sldId id="1646" r:id="rId45"/>
    <p:sldId id="1647" r:id="rId46"/>
    <p:sldId id="1650" r:id="rId47"/>
    <p:sldId id="1651" r:id="rId48"/>
    <p:sldId id="1652" r:id="rId49"/>
    <p:sldId id="1653" r:id="rId50"/>
    <p:sldId id="1654" r:id="rId51"/>
    <p:sldId id="1602" r:id="rId52"/>
    <p:sldId id="1655" r:id="rId53"/>
    <p:sldId id="1656" r:id="rId54"/>
    <p:sldId id="1657" r:id="rId55"/>
    <p:sldId id="1428" r:id="rId56"/>
    <p:sldId id="1429" r:id="rId57"/>
    <p:sldId id="1431" r:id="rId58"/>
    <p:sldId id="1370" r:id="rId59"/>
    <p:sldId id="1454" r:id="rId60"/>
    <p:sldId id="1456" r:id="rId61"/>
    <p:sldId id="1455" r:id="rId62"/>
    <p:sldId id="1457" r:id="rId63"/>
    <p:sldId id="1459" r:id="rId64"/>
    <p:sldId id="1453" r:id="rId65"/>
    <p:sldId id="1571" r:id="rId66"/>
    <p:sldId id="1573" r:id="rId67"/>
    <p:sldId id="1574" r:id="rId68"/>
    <p:sldId id="1624" r:id="rId69"/>
    <p:sldId id="1558" r:id="rId70"/>
    <p:sldId id="1559" r:id="rId71"/>
    <p:sldId id="1557" r:id="rId72"/>
    <p:sldId id="1561" r:id="rId73"/>
    <p:sldId id="1562" r:id="rId74"/>
    <p:sldId id="1563" r:id="rId75"/>
    <p:sldId id="1566" r:id="rId76"/>
    <p:sldId id="1564" r:id="rId77"/>
    <p:sldId id="1570" r:id="rId78"/>
    <p:sldId id="1569" r:id="rId79"/>
    <p:sldId id="1568" r:id="rId80"/>
    <p:sldId id="1433" r:id="rId81"/>
    <p:sldId id="1451" r:id="rId82"/>
    <p:sldId id="1665" r:id="rId83"/>
  </p:sldIdLst>
  <p:sldSz cx="12192000" cy="6858000"/>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1752" userDrawn="1">
          <p15:clr>
            <a:srgbClr val="A4A3A4"/>
          </p15:clr>
        </p15:guide>
        <p15:guide id="4" orient="horz" pos="2160" userDrawn="1">
          <p15:clr>
            <a:srgbClr val="A4A3A4"/>
          </p15:clr>
        </p15:guide>
        <p15:guide id="5" orient="horz" pos="1706" userDrawn="1">
          <p15:clr>
            <a:srgbClr val="A4A3A4"/>
          </p15:clr>
        </p15:guide>
        <p15:guide id="6" pos="39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usiness Voice" initials="" lastIdx="0" clrIdx="0"/>
  <p:cmAuthor id="2" name="Mauro Coletto" initials=""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3388"/>
    <a:srgbClr val="F5CA01"/>
    <a:srgbClr val="7AB030"/>
    <a:srgbClr val="B84525"/>
    <a:srgbClr val="457DBB"/>
    <a:srgbClr val="2BB0B2"/>
    <a:srgbClr val="E7305C"/>
    <a:srgbClr val="F7F7F7"/>
    <a:srgbClr val="00A69D"/>
    <a:srgbClr val="447E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AF606853-7671-496A-8E4F-DF71F8EC918B}" styleName="Stile scuro 1 - Colore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Stile 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Stile scuro 2 - Colore 5/Colore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Stile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essuno stile, griglia tabel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Stile con tema 2 - Colore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727" autoAdjust="0"/>
    <p:restoredTop sz="86123" autoAdjust="0"/>
  </p:normalViewPr>
  <p:slideViewPr>
    <p:cSldViewPr>
      <p:cViewPr varScale="1">
        <p:scale>
          <a:sx n="73" d="100"/>
          <a:sy n="73" d="100"/>
        </p:scale>
        <p:origin x="66" y="570"/>
      </p:cViewPr>
      <p:guideLst>
        <p:guide orient="horz" pos="1752"/>
        <p:guide orient="horz" pos="2160"/>
        <p:guide orient="horz" pos="1706"/>
        <p:guide pos="3940"/>
      </p:guideLst>
    </p:cSldViewPr>
  </p:slideViewPr>
  <p:outlineViewPr>
    <p:cViewPr>
      <p:scale>
        <a:sx n="33" d="100"/>
        <a:sy n="33" d="100"/>
      </p:scale>
      <p:origin x="0" y="-45186"/>
    </p:cViewPr>
  </p:outlineViewPr>
  <p:notesTextViewPr>
    <p:cViewPr>
      <p:scale>
        <a:sx n="3" d="2"/>
        <a:sy n="3" d="2"/>
      </p:scale>
      <p:origin x="0" y="0"/>
    </p:cViewPr>
  </p:notesTextViewPr>
  <p:sorterViewPr>
    <p:cViewPr varScale="1">
      <p:scale>
        <a:sx n="1" d="1"/>
        <a:sy n="1" d="1"/>
      </p:scale>
      <p:origin x="0" y="0"/>
    </p:cViewPr>
  </p:sorterViewPr>
  <p:notesViewPr>
    <p:cSldViewPr showGuides="1">
      <p:cViewPr varScale="1">
        <p:scale>
          <a:sx n="79" d="100"/>
          <a:sy n="79" d="100"/>
        </p:scale>
        <p:origin x="3012"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4" y="0"/>
            <a:ext cx="2945659" cy="496332"/>
          </a:xfrm>
          <a:prstGeom prst="rect">
            <a:avLst/>
          </a:prstGeom>
        </p:spPr>
        <p:txBody>
          <a:bodyPr vert="horz" lIns="91712" tIns="45855" rIns="91712" bIns="45855" rtlCol="0"/>
          <a:lstStyle>
            <a:lvl1pPr algn="l">
              <a:defRPr sz="1200"/>
            </a:lvl1pPr>
          </a:lstStyle>
          <a:p>
            <a:endParaRPr lang="it-IT"/>
          </a:p>
        </p:txBody>
      </p:sp>
      <p:sp>
        <p:nvSpPr>
          <p:cNvPr id="3" name="Segnaposto data 2"/>
          <p:cNvSpPr>
            <a:spLocks noGrp="1"/>
          </p:cNvSpPr>
          <p:nvPr>
            <p:ph type="dt" sz="quarter" idx="1"/>
          </p:nvPr>
        </p:nvSpPr>
        <p:spPr>
          <a:xfrm>
            <a:off x="3850447" y="0"/>
            <a:ext cx="2945659" cy="496332"/>
          </a:xfrm>
          <a:prstGeom prst="rect">
            <a:avLst/>
          </a:prstGeom>
        </p:spPr>
        <p:txBody>
          <a:bodyPr vert="horz" lIns="91712" tIns="45855" rIns="91712" bIns="45855" rtlCol="0"/>
          <a:lstStyle>
            <a:lvl1pPr algn="r">
              <a:defRPr sz="1200"/>
            </a:lvl1pPr>
          </a:lstStyle>
          <a:p>
            <a:fld id="{0D9B862E-F906-4D5E-B00F-10E9494DAA9D}" type="datetimeFigureOut">
              <a:rPr lang="it-IT" smtClean="0"/>
              <a:pPr/>
              <a:t>06/11/2023</a:t>
            </a:fld>
            <a:endParaRPr lang="it-IT"/>
          </a:p>
        </p:txBody>
      </p:sp>
      <p:sp>
        <p:nvSpPr>
          <p:cNvPr id="4" name="Segnaposto piè di pagina 3"/>
          <p:cNvSpPr>
            <a:spLocks noGrp="1"/>
          </p:cNvSpPr>
          <p:nvPr>
            <p:ph type="ftr" sz="quarter" idx="2"/>
          </p:nvPr>
        </p:nvSpPr>
        <p:spPr>
          <a:xfrm>
            <a:off x="4" y="9428583"/>
            <a:ext cx="2945659" cy="496332"/>
          </a:xfrm>
          <a:prstGeom prst="rect">
            <a:avLst/>
          </a:prstGeom>
        </p:spPr>
        <p:txBody>
          <a:bodyPr vert="horz" lIns="91712" tIns="45855" rIns="91712" bIns="45855" rtlCol="0" anchor="b"/>
          <a:lstStyle>
            <a:lvl1pPr algn="l">
              <a:defRPr sz="1200"/>
            </a:lvl1pPr>
          </a:lstStyle>
          <a:p>
            <a:endParaRPr lang="it-IT"/>
          </a:p>
        </p:txBody>
      </p:sp>
      <p:sp>
        <p:nvSpPr>
          <p:cNvPr id="5" name="Segnaposto numero diapositiva 4"/>
          <p:cNvSpPr>
            <a:spLocks noGrp="1"/>
          </p:cNvSpPr>
          <p:nvPr>
            <p:ph type="sldNum" sz="quarter" idx="3"/>
          </p:nvPr>
        </p:nvSpPr>
        <p:spPr>
          <a:xfrm>
            <a:off x="3850447" y="9428583"/>
            <a:ext cx="2945659" cy="496332"/>
          </a:xfrm>
          <a:prstGeom prst="rect">
            <a:avLst/>
          </a:prstGeom>
        </p:spPr>
        <p:txBody>
          <a:bodyPr vert="horz" lIns="91712" tIns="45855" rIns="91712" bIns="45855" rtlCol="0" anchor="b"/>
          <a:lstStyle>
            <a:lvl1pPr algn="r">
              <a:defRPr sz="1200"/>
            </a:lvl1pPr>
          </a:lstStyle>
          <a:p>
            <a:fld id="{E3B505A6-764A-47C1-859F-F12D60353387}" type="slidenum">
              <a:rPr lang="it-IT" smtClean="0"/>
              <a:pPr/>
              <a:t>‹N›</a:t>
            </a:fld>
            <a:endParaRPr lang="it-IT"/>
          </a:p>
        </p:txBody>
      </p:sp>
    </p:spTree>
    <p:extLst>
      <p:ext uri="{BB962C8B-B14F-4D97-AF65-F5344CB8AC3E}">
        <p14:creationId xmlns:p14="http://schemas.microsoft.com/office/powerpoint/2010/main" val="3502429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4" y="0"/>
            <a:ext cx="2945659" cy="496332"/>
          </a:xfrm>
          <a:prstGeom prst="rect">
            <a:avLst/>
          </a:prstGeom>
        </p:spPr>
        <p:txBody>
          <a:bodyPr vert="horz" lIns="91712" tIns="45855" rIns="91712" bIns="45855" rtlCol="0"/>
          <a:lstStyle>
            <a:lvl1pPr algn="l">
              <a:defRPr sz="1200"/>
            </a:lvl1pPr>
          </a:lstStyle>
          <a:p>
            <a:endParaRPr lang="it-IT"/>
          </a:p>
        </p:txBody>
      </p:sp>
      <p:sp>
        <p:nvSpPr>
          <p:cNvPr id="3" name="Segnaposto data 2"/>
          <p:cNvSpPr>
            <a:spLocks noGrp="1"/>
          </p:cNvSpPr>
          <p:nvPr>
            <p:ph type="dt" idx="1"/>
          </p:nvPr>
        </p:nvSpPr>
        <p:spPr>
          <a:xfrm>
            <a:off x="3850447" y="0"/>
            <a:ext cx="2945659" cy="496332"/>
          </a:xfrm>
          <a:prstGeom prst="rect">
            <a:avLst/>
          </a:prstGeom>
        </p:spPr>
        <p:txBody>
          <a:bodyPr vert="horz" lIns="91712" tIns="45855" rIns="91712" bIns="45855" rtlCol="0"/>
          <a:lstStyle>
            <a:lvl1pPr algn="r">
              <a:defRPr sz="1200"/>
            </a:lvl1pPr>
          </a:lstStyle>
          <a:p>
            <a:fld id="{B31DC755-6935-4748-A6F6-04C0F84DCB1D}" type="datetimeFigureOut">
              <a:rPr lang="it-IT" smtClean="0"/>
              <a:pPr/>
              <a:t>06/11/2023</a:t>
            </a:fld>
            <a:endParaRPr lang="it-IT"/>
          </a:p>
        </p:txBody>
      </p:sp>
      <p:sp>
        <p:nvSpPr>
          <p:cNvPr id="4" name="Segnaposto immagine diapositiva 3"/>
          <p:cNvSpPr>
            <a:spLocks noGrp="1" noRot="1" noChangeAspect="1"/>
          </p:cNvSpPr>
          <p:nvPr>
            <p:ph type="sldImg" idx="2"/>
          </p:nvPr>
        </p:nvSpPr>
        <p:spPr>
          <a:xfrm>
            <a:off x="90488" y="746125"/>
            <a:ext cx="6616700" cy="3721100"/>
          </a:xfrm>
          <a:prstGeom prst="rect">
            <a:avLst/>
          </a:prstGeom>
          <a:noFill/>
          <a:ln w="12700">
            <a:solidFill>
              <a:prstClr val="black"/>
            </a:solidFill>
          </a:ln>
        </p:spPr>
        <p:txBody>
          <a:bodyPr vert="horz" lIns="91712" tIns="45855" rIns="91712" bIns="45855" rtlCol="0" anchor="ctr"/>
          <a:lstStyle/>
          <a:p>
            <a:endParaRPr lang="it-IT"/>
          </a:p>
        </p:txBody>
      </p:sp>
      <p:sp>
        <p:nvSpPr>
          <p:cNvPr id="5" name="Segnaposto note 4"/>
          <p:cNvSpPr>
            <a:spLocks noGrp="1"/>
          </p:cNvSpPr>
          <p:nvPr>
            <p:ph type="body" sz="quarter" idx="3"/>
          </p:nvPr>
        </p:nvSpPr>
        <p:spPr>
          <a:xfrm>
            <a:off x="679768" y="4715153"/>
            <a:ext cx="5438140" cy="4466987"/>
          </a:xfrm>
          <a:prstGeom prst="rect">
            <a:avLst/>
          </a:prstGeom>
        </p:spPr>
        <p:txBody>
          <a:bodyPr vert="horz" lIns="91712" tIns="45855" rIns="91712" bIns="45855"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4" y="9428583"/>
            <a:ext cx="2945659" cy="496332"/>
          </a:xfrm>
          <a:prstGeom prst="rect">
            <a:avLst/>
          </a:prstGeom>
        </p:spPr>
        <p:txBody>
          <a:bodyPr vert="horz" lIns="91712" tIns="45855" rIns="91712" bIns="45855"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47" y="9428583"/>
            <a:ext cx="2945659" cy="496332"/>
          </a:xfrm>
          <a:prstGeom prst="rect">
            <a:avLst/>
          </a:prstGeom>
        </p:spPr>
        <p:txBody>
          <a:bodyPr vert="horz" lIns="91712" tIns="45855" rIns="91712" bIns="45855" rtlCol="0" anchor="b"/>
          <a:lstStyle>
            <a:lvl1pPr algn="r">
              <a:defRPr sz="1200"/>
            </a:lvl1pPr>
          </a:lstStyle>
          <a:p>
            <a:fld id="{BD019213-7776-492B-8F37-AAD6E415342E}" type="slidenum">
              <a:rPr lang="it-IT" smtClean="0"/>
              <a:pPr/>
              <a:t>‹N›</a:t>
            </a:fld>
            <a:endParaRPr lang="it-IT"/>
          </a:p>
        </p:txBody>
      </p:sp>
    </p:spTree>
    <p:extLst>
      <p:ext uri="{BB962C8B-B14F-4D97-AF65-F5344CB8AC3E}">
        <p14:creationId xmlns:p14="http://schemas.microsoft.com/office/powerpoint/2010/main" val="2113482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noProof="0" dirty="0"/>
              <a:t>Hello everyone,</a:t>
            </a:r>
          </a:p>
          <a:p>
            <a:r>
              <a:rPr lang="en-US" noProof="0" dirty="0"/>
              <a:t>The presentation will be a technical one, considering the audience.</a:t>
            </a:r>
          </a:p>
          <a:p>
            <a:r>
              <a:rPr lang="en-US" noProof="0" dirty="0"/>
              <a:t>A lot has been said about infrastructure and BIM, focusing mainly on bridges. </a:t>
            </a:r>
          </a:p>
          <a:p>
            <a:r>
              <a:rPr lang="en-US" noProof="0" dirty="0"/>
              <a:t>We do not see a great deal with regards to road and rail, and what we do see is usually of poor quality.</a:t>
            </a:r>
          </a:p>
          <a:p>
            <a:r>
              <a:rPr lang="en-US" noProof="0" dirty="0"/>
              <a:t>A lot is said about the difficulty and criticality regarding the implementation of BIM in infrastructure design (roads and railways).</a:t>
            </a:r>
          </a:p>
          <a:p>
            <a:r>
              <a:rPr lang="en-US" noProof="0" dirty="0"/>
              <a:t>I am here today to disprove this idea and I will show you that it is not only possible, easy and fast but above all useful.</a:t>
            </a:r>
          </a:p>
          <a:p>
            <a:r>
              <a:rPr lang="en-US" noProof="0" dirty="0"/>
              <a:t>I will demonstrate how the design of roads and railways in </a:t>
            </a:r>
            <a:r>
              <a:rPr lang="en-US" noProof="0" dirty="0" err="1"/>
              <a:t>openBIM</a:t>
            </a:r>
            <a:r>
              <a:rPr lang="en-US" noProof="0" dirty="0"/>
              <a:t> gives many advantages.</a:t>
            </a:r>
          </a:p>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a:t>
            </a:fld>
            <a:endParaRPr lang="it-IT"/>
          </a:p>
        </p:txBody>
      </p:sp>
    </p:spTree>
    <p:extLst>
      <p:ext uri="{BB962C8B-B14F-4D97-AF65-F5344CB8AC3E}">
        <p14:creationId xmlns:p14="http://schemas.microsoft.com/office/powerpoint/2010/main" val="897688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a:t>
            </a:fld>
            <a:endParaRPr lang="it-IT"/>
          </a:p>
        </p:txBody>
      </p:sp>
    </p:spTree>
    <p:extLst>
      <p:ext uri="{BB962C8B-B14F-4D97-AF65-F5344CB8AC3E}">
        <p14:creationId xmlns:p14="http://schemas.microsoft.com/office/powerpoint/2010/main" val="2494716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 few words about </a:t>
            </a:r>
            <a:r>
              <a:rPr lang="it-IT" sz="1200" dirty="0"/>
              <a:t>the company</a:t>
            </a:r>
          </a:p>
          <a:p>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a:t>
            </a:fld>
            <a:endParaRPr lang="it-IT"/>
          </a:p>
        </p:txBody>
      </p:sp>
    </p:spTree>
    <p:extLst>
      <p:ext uri="{BB962C8B-B14F-4D97-AF65-F5344CB8AC3E}">
        <p14:creationId xmlns:p14="http://schemas.microsoft.com/office/powerpoint/2010/main" val="3829997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i="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a:t>
            </a:fld>
            <a:endParaRPr lang="it-IT"/>
          </a:p>
        </p:txBody>
      </p:sp>
    </p:spTree>
    <p:extLst>
      <p:ext uri="{BB962C8B-B14F-4D97-AF65-F5344CB8AC3E}">
        <p14:creationId xmlns:p14="http://schemas.microsoft.com/office/powerpoint/2010/main" val="3161776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a:t>
            </a:fld>
            <a:endParaRPr lang="it-IT"/>
          </a:p>
        </p:txBody>
      </p:sp>
    </p:spTree>
    <p:extLst>
      <p:ext uri="{BB962C8B-B14F-4D97-AF65-F5344CB8AC3E}">
        <p14:creationId xmlns:p14="http://schemas.microsoft.com/office/powerpoint/2010/main" val="21228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a:t>
            </a:fld>
            <a:endParaRPr lang="it-IT"/>
          </a:p>
        </p:txBody>
      </p:sp>
    </p:spTree>
    <p:extLst>
      <p:ext uri="{BB962C8B-B14F-4D97-AF65-F5344CB8AC3E}">
        <p14:creationId xmlns:p14="http://schemas.microsoft.com/office/powerpoint/2010/main" val="198966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b="0" i="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a:t>
            </a:fld>
            <a:endParaRPr lang="it-IT"/>
          </a:p>
        </p:txBody>
      </p:sp>
    </p:spTree>
    <p:extLst>
      <p:ext uri="{BB962C8B-B14F-4D97-AF65-F5344CB8AC3E}">
        <p14:creationId xmlns:p14="http://schemas.microsoft.com/office/powerpoint/2010/main" val="1534015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i="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8</a:t>
            </a:fld>
            <a:endParaRPr lang="it-IT"/>
          </a:p>
        </p:txBody>
      </p:sp>
    </p:spTree>
    <p:extLst>
      <p:ext uri="{BB962C8B-B14F-4D97-AF65-F5344CB8AC3E}">
        <p14:creationId xmlns:p14="http://schemas.microsoft.com/office/powerpoint/2010/main" val="42783080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i="0" dirty="0">
              <a:solidFill>
                <a:srgbClr val="00B0F0"/>
              </a:solidFill>
            </a:endParaRPr>
          </a:p>
        </p:txBody>
      </p:sp>
      <p:sp>
        <p:nvSpPr>
          <p:cNvPr id="4" name="Segnaposto numero diapositiva 3"/>
          <p:cNvSpPr>
            <a:spLocks noGrp="1"/>
          </p:cNvSpPr>
          <p:nvPr>
            <p:ph type="sldNum" sz="quarter" idx="10"/>
          </p:nvPr>
        </p:nvSpPr>
        <p:spPr/>
        <p:txBody>
          <a:bodyPr/>
          <a:lstStyle/>
          <a:p>
            <a:fld id="{BD019213-7776-492B-8F37-AAD6E415342E}" type="slidenum">
              <a:rPr lang="it-IT" smtClean="0"/>
              <a:pPr/>
              <a:t>9</a:t>
            </a:fld>
            <a:endParaRPr lang="it-IT"/>
          </a:p>
        </p:txBody>
      </p:sp>
    </p:spTree>
    <p:extLst>
      <p:ext uri="{BB962C8B-B14F-4D97-AF65-F5344CB8AC3E}">
        <p14:creationId xmlns:p14="http://schemas.microsoft.com/office/powerpoint/2010/main" val="29819189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i="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10</a:t>
            </a:fld>
            <a:endParaRPr lang="it-IT"/>
          </a:p>
        </p:txBody>
      </p:sp>
    </p:spTree>
    <p:extLst>
      <p:ext uri="{BB962C8B-B14F-4D97-AF65-F5344CB8AC3E}">
        <p14:creationId xmlns:p14="http://schemas.microsoft.com/office/powerpoint/2010/main" val="2134212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i="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11</a:t>
            </a:fld>
            <a:endParaRPr lang="it-IT"/>
          </a:p>
        </p:txBody>
      </p:sp>
    </p:spTree>
    <p:extLst>
      <p:ext uri="{BB962C8B-B14F-4D97-AF65-F5344CB8AC3E}">
        <p14:creationId xmlns:p14="http://schemas.microsoft.com/office/powerpoint/2010/main" val="3082519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i="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12</a:t>
            </a:fld>
            <a:endParaRPr lang="it-IT"/>
          </a:p>
        </p:txBody>
      </p:sp>
    </p:spTree>
    <p:extLst>
      <p:ext uri="{BB962C8B-B14F-4D97-AF65-F5344CB8AC3E}">
        <p14:creationId xmlns:p14="http://schemas.microsoft.com/office/powerpoint/2010/main" val="1434788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i="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13</a:t>
            </a:fld>
            <a:endParaRPr lang="it-IT"/>
          </a:p>
        </p:txBody>
      </p:sp>
    </p:spTree>
    <p:extLst>
      <p:ext uri="{BB962C8B-B14F-4D97-AF65-F5344CB8AC3E}">
        <p14:creationId xmlns:p14="http://schemas.microsoft.com/office/powerpoint/2010/main" val="2557924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14</a:t>
            </a:fld>
            <a:endParaRPr lang="it-IT"/>
          </a:p>
        </p:txBody>
      </p:sp>
    </p:spTree>
    <p:extLst>
      <p:ext uri="{BB962C8B-B14F-4D97-AF65-F5344CB8AC3E}">
        <p14:creationId xmlns:p14="http://schemas.microsoft.com/office/powerpoint/2010/main" val="39005737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i="0" dirty="0" err="1"/>
              <a:t>We</a:t>
            </a:r>
            <a:r>
              <a:rPr lang="it-IT" sz="1200" b="0" i="0" dirty="0"/>
              <a:t> </a:t>
            </a:r>
            <a:r>
              <a:rPr lang="it-IT" sz="1200" b="0" i="0" dirty="0" err="1"/>
              <a:t>identified</a:t>
            </a:r>
            <a:r>
              <a:rPr lang="it-IT" sz="1200" b="0" i="0" baseline="0" dirty="0"/>
              <a:t> </a:t>
            </a:r>
            <a:r>
              <a:rPr lang="it-IT" sz="1200" b="0" i="0" baseline="0" dirty="0" err="1"/>
              <a:t>two</a:t>
            </a:r>
            <a:r>
              <a:rPr lang="it-IT" sz="1200" b="0" i="0" baseline="0" dirty="0"/>
              <a:t> </a:t>
            </a:r>
            <a:r>
              <a:rPr lang="it-IT" sz="1200" b="0" i="0" baseline="0" dirty="0" err="1"/>
              <a:t>coordination</a:t>
            </a:r>
            <a:r>
              <a:rPr lang="it-IT" sz="1200" b="0" i="0" baseline="0" dirty="0"/>
              <a:t> centers in the </a:t>
            </a:r>
            <a:r>
              <a:rPr lang="it-IT" sz="1200" b="0" i="0" baseline="0" dirty="0" err="1"/>
              <a:t>workflow</a:t>
            </a:r>
            <a:r>
              <a:rPr lang="it-IT" sz="1200" b="0" i="0" baseline="0" dirty="0"/>
              <a:t>.</a:t>
            </a:r>
            <a:endParaRPr lang="it-IT" sz="1200"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baseline="0" dirty="0" err="1"/>
              <a:t>You</a:t>
            </a:r>
            <a:r>
              <a:rPr lang="it-IT" sz="1200" b="0" baseline="0" dirty="0"/>
              <a:t> </a:t>
            </a:r>
            <a:r>
              <a:rPr lang="it-IT" sz="1200" b="0" baseline="0" dirty="0" err="1"/>
              <a:t>know</a:t>
            </a:r>
            <a:r>
              <a:rPr lang="it-IT" sz="1200" b="0" baseline="0" dirty="0"/>
              <a:t> </a:t>
            </a:r>
            <a:r>
              <a:rPr lang="it-IT" sz="1200" b="0" baseline="0" dirty="0" err="1"/>
              <a:t>about</a:t>
            </a:r>
            <a:r>
              <a:rPr lang="it-IT" sz="1200" b="0" baseline="0" dirty="0"/>
              <a:t> model </a:t>
            </a:r>
            <a:r>
              <a:rPr lang="it-IT" sz="1200" b="0" baseline="0" dirty="0" err="1"/>
              <a:t>coordination</a:t>
            </a:r>
            <a:r>
              <a:rPr lang="it-IT" sz="1200" b="0" baseline="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baseline="0" dirty="0"/>
              <a:t>… the model </a:t>
            </a:r>
            <a:r>
              <a:rPr lang="it-IT" sz="1200" b="0" baseline="0" dirty="0" err="1"/>
              <a:t>coordination</a:t>
            </a:r>
            <a:r>
              <a:rPr lang="it-IT" sz="1200" b="0" baseline="0" dirty="0"/>
              <a:t> center…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200"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it-IT" b="0" baseline="0" dirty="0"/>
              <a:t>… </a:t>
            </a:r>
            <a:r>
              <a:rPr lang="it-IT" b="0" baseline="0" dirty="0" err="1"/>
              <a:t>But</a:t>
            </a:r>
            <a:r>
              <a:rPr lang="it-IT" b="0" baseline="0" dirty="0"/>
              <a:t> </a:t>
            </a:r>
            <a:r>
              <a:rPr lang="it-IT" b="0" baseline="0" dirty="0" err="1"/>
              <a:t>we</a:t>
            </a:r>
            <a:r>
              <a:rPr lang="it-IT" b="0" baseline="0" dirty="0"/>
              <a:t> </a:t>
            </a:r>
            <a:r>
              <a:rPr lang="it-IT" b="0" baseline="0" dirty="0" err="1"/>
              <a:t>identified</a:t>
            </a:r>
            <a:r>
              <a:rPr lang="it-IT" b="0" baseline="0" dirty="0"/>
              <a:t> a </a:t>
            </a:r>
            <a:r>
              <a:rPr lang="it-IT" b="0" baseline="0" dirty="0" err="1"/>
              <a:t>second</a:t>
            </a:r>
            <a:r>
              <a:rPr lang="it-IT" b="0" baseline="0" dirty="0"/>
              <a:t> more </a:t>
            </a:r>
            <a:r>
              <a:rPr lang="it-IT" b="0" baseline="0" dirty="0" err="1"/>
              <a:t>important</a:t>
            </a:r>
            <a:r>
              <a:rPr lang="it-IT" b="0" baseline="0" dirty="0"/>
              <a:t> </a:t>
            </a:r>
            <a:r>
              <a:rPr lang="it-IT" b="0" baseline="0" dirty="0" err="1"/>
              <a:t>coordination</a:t>
            </a:r>
            <a:r>
              <a:rPr lang="it-IT" b="0" baseline="0" dirty="0"/>
              <a:t> center…</a:t>
            </a:r>
          </a:p>
          <a:p>
            <a:pPr marL="0" marR="0" lvl="0" indent="0" algn="l" defTabSz="914400" rtl="0" eaLnBrk="1" fontAlgn="auto" latinLnBrk="0" hangingPunct="1">
              <a:lnSpc>
                <a:spcPct val="100000"/>
              </a:lnSpc>
              <a:spcBef>
                <a:spcPts val="0"/>
              </a:spcBef>
              <a:spcAft>
                <a:spcPts val="0"/>
              </a:spcAft>
              <a:buClrTx/>
              <a:buSzTx/>
              <a:buFontTx/>
              <a:buNone/>
              <a:tabLst/>
              <a:defRPr/>
            </a:pPr>
            <a:r>
              <a:rPr lang="it-IT" b="0" baseline="0" dirty="0"/>
              <a:t>… the design </a:t>
            </a:r>
            <a:r>
              <a:rPr lang="it-IT" b="0" baseline="0" dirty="0" err="1"/>
              <a:t>coordination</a:t>
            </a:r>
            <a:r>
              <a:rPr lang="it-IT" b="0" baseline="0" dirty="0"/>
              <a:t> center…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it-IT" b="0" baseline="0"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it-IT" b="0" baseline="0" dirty="0"/>
              <a:t>The road and </a:t>
            </a:r>
            <a:r>
              <a:rPr lang="it-IT" b="0" baseline="0" dirty="0" err="1"/>
              <a:t>rail</a:t>
            </a:r>
            <a:r>
              <a:rPr lang="it-IT" b="0" baseline="0" dirty="0"/>
              <a:t> designer </a:t>
            </a:r>
            <a:r>
              <a:rPr lang="it-IT" b="0" baseline="0" dirty="0" err="1"/>
              <a:t>receives</a:t>
            </a:r>
            <a:r>
              <a:rPr lang="it-IT" b="0" baseline="0" dirty="0"/>
              <a:t> </a:t>
            </a:r>
            <a:r>
              <a:rPr lang="it-IT" b="0" baseline="0" dirty="0" err="1"/>
              <a:t>topographic</a:t>
            </a:r>
            <a:r>
              <a:rPr lang="it-IT" b="0" baseline="0" dirty="0"/>
              <a:t> data.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it-IT" b="0" baseline="0" dirty="0"/>
              <a:t>The road and </a:t>
            </a:r>
            <a:r>
              <a:rPr lang="it-IT" b="0" baseline="0" dirty="0" err="1"/>
              <a:t>rail</a:t>
            </a:r>
            <a:r>
              <a:rPr lang="it-IT" b="0" baseline="0" dirty="0"/>
              <a:t> designer </a:t>
            </a:r>
            <a:r>
              <a:rPr lang="it-IT" b="0" baseline="0" dirty="0" err="1"/>
              <a:t>designs</a:t>
            </a:r>
            <a:r>
              <a:rPr lang="it-IT" b="0" baseline="0" dirty="0"/>
              <a:t> the road and </a:t>
            </a:r>
            <a:r>
              <a:rPr lang="it-IT" b="0" baseline="0" dirty="0" err="1"/>
              <a:t>then</a:t>
            </a:r>
            <a:r>
              <a:rPr lang="it-IT" b="0" baseline="0" dirty="0"/>
              <a:t> shares the </a:t>
            </a:r>
            <a:r>
              <a:rPr lang="it-IT" b="0" baseline="0" dirty="0" err="1"/>
              <a:t>project</a:t>
            </a:r>
            <a:r>
              <a:rPr lang="it-IT" b="0" baseline="0" dirty="0"/>
              <a:t> information with the </a:t>
            </a:r>
            <a:r>
              <a:rPr lang="it-IT" b="0" baseline="0" dirty="0" err="1"/>
              <a:t>other</a:t>
            </a:r>
            <a:r>
              <a:rPr lang="it-IT" b="0" baseline="0" dirty="0"/>
              <a:t> designers (</a:t>
            </a:r>
            <a:r>
              <a:rPr lang="it-IT" b="0" baseline="0" dirty="0" err="1"/>
              <a:t>Bridges</a:t>
            </a:r>
            <a:r>
              <a:rPr lang="it-IT" b="0" baseline="0" dirty="0"/>
              <a:t>, </a:t>
            </a:r>
            <a:r>
              <a:rPr lang="it-IT" b="0" baseline="0" dirty="0" err="1"/>
              <a:t>tunnels</a:t>
            </a:r>
            <a:r>
              <a:rPr lang="it-IT" b="0" baseline="0" dirty="0"/>
              <a:t>, …) and </a:t>
            </a:r>
            <a:r>
              <a:rPr lang="it-IT" b="0" baseline="0" dirty="0" err="1"/>
              <a:t>collaborates</a:t>
            </a:r>
            <a:r>
              <a:rPr lang="it-IT" b="0" baseline="0" dirty="0"/>
              <a:t> with </a:t>
            </a:r>
            <a:r>
              <a:rPr lang="it-IT" b="0" baseline="0" dirty="0" err="1"/>
              <a:t>them</a:t>
            </a:r>
            <a:r>
              <a:rPr lang="it-IT" b="0" baseline="0" dirty="0"/>
              <a:t> to </a:t>
            </a:r>
            <a:r>
              <a:rPr lang="it-IT" b="0" baseline="0" dirty="0" err="1"/>
              <a:t>obtain</a:t>
            </a:r>
            <a:r>
              <a:rPr lang="it-IT" b="0" baseline="0" dirty="0"/>
              <a:t> a </a:t>
            </a:r>
            <a:r>
              <a:rPr lang="it-IT" b="0" baseline="0" dirty="0" err="1"/>
              <a:t>consistent</a:t>
            </a:r>
            <a:r>
              <a:rPr lang="it-IT" b="0" baseline="0" dirty="0"/>
              <a:t> design.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it-IT" b="0" baseline="0" dirty="0" err="1"/>
              <a:t>When</a:t>
            </a:r>
            <a:r>
              <a:rPr lang="it-IT" b="0" baseline="0" dirty="0"/>
              <a:t> </a:t>
            </a:r>
            <a:r>
              <a:rPr lang="it-IT" b="0" baseline="0" dirty="0" err="1"/>
              <a:t>all</a:t>
            </a:r>
            <a:r>
              <a:rPr lang="it-IT" b="0" baseline="0" dirty="0"/>
              <a:t> designers </a:t>
            </a:r>
            <a:r>
              <a:rPr lang="it-IT" b="0" baseline="0" dirty="0" err="1"/>
              <a:t>have</a:t>
            </a:r>
            <a:r>
              <a:rPr lang="it-IT" b="0" baseline="0" dirty="0"/>
              <a:t> </a:t>
            </a:r>
            <a:r>
              <a:rPr lang="it-IT" b="0" baseline="0" dirty="0" err="1"/>
              <a:t>completed</a:t>
            </a:r>
            <a:r>
              <a:rPr lang="it-IT" b="0" baseline="0" dirty="0"/>
              <a:t> </a:t>
            </a:r>
            <a:r>
              <a:rPr lang="it-IT" b="0" baseline="0" dirty="0" err="1"/>
              <a:t>their</a:t>
            </a:r>
            <a:r>
              <a:rPr lang="it-IT" b="0" baseline="0" dirty="0"/>
              <a:t> </a:t>
            </a:r>
            <a:r>
              <a:rPr lang="it-IT" b="0" baseline="0" dirty="0" err="1"/>
              <a:t>parts</a:t>
            </a:r>
            <a:r>
              <a:rPr lang="it-IT" b="0" baseline="0" dirty="0"/>
              <a:t>, </a:t>
            </a:r>
            <a:r>
              <a:rPr lang="it-IT" b="0" baseline="0" dirty="0" err="1"/>
              <a:t>consistent</a:t>
            </a:r>
            <a:r>
              <a:rPr lang="it-IT" b="0" baseline="0" dirty="0"/>
              <a:t> with </a:t>
            </a:r>
            <a:r>
              <a:rPr lang="it-IT" b="0" baseline="0" dirty="0" err="1"/>
              <a:t>each</a:t>
            </a:r>
            <a:r>
              <a:rPr lang="it-IT" b="0" baseline="0" dirty="0"/>
              <a:t> </a:t>
            </a:r>
            <a:r>
              <a:rPr lang="it-IT" b="0" baseline="0" dirty="0" err="1"/>
              <a:t>other</a:t>
            </a:r>
            <a:r>
              <a:rPr lang="it-IT" b="0" baseline="0" dirty="0"/>
              <a:t>, the information </a:t>
            </a:r>
            <a:r>
              <a:rPr lang="it-IT" b="0" baseline="0" dirty="0" err="1"/>
              <a:t>models</a:t>
            </a:r>
            <a:r>
              <a:rPr lang="it-IT" b="0" baseline="0" dirty="0"/>
              <a:t> are </a:t>
            </a:r>
            <a:r>
              <a:rPr lang="it-IT" b="0" baseline="0" dirty="0" err="1"/>
              <a:t>sent</a:t>
            </a:r>
            <a:r>
              <a:rPr lang="it-IT" b="0" baseline="0" dirty="0"/>
              <a:t> to the model coordinator for the </a:t>
            </a:r>
            <a:r>
              <a:rPr lang="it-IT" b="0" baseline="0" dirty="0" err="1"/>
              <a:t>final</a:t>
            </a:r>
            <a:r>
              <a:rPr lang="it-IT" b="0" baseline="0" dirty="0"/>
              <a:t> </a:t>
            </a:r>
            <a:r>
              <a:rPr lang="it-IT" b="0" baseline="0" dirty="0" err="1"/>
              <a:t>check</a:t>
            </a:r>
            <a:r>
              <a:rPr lang="it-IT" b="0" baseline="0" dirty="0"/>
              <a:t>.</a:t>
            </a:r>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15</a:t>
            </a:fld>
            <a:endParaRPr lang="it-IT"/>
          </a:p>
        </p:txBody>
      </p:sp>
    </p:spTree>
    <p:extLst>
      <p:ext uri="{BB962C8B-B14F-4D97-AF65-F5344CB8AC3E}">
        <p14:creationId xmlns:p14="http://schemas.microsoft.com/office/powerpoint/2010/main" val="565184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To manage this type of workflow, we need a specific road and</a:t>
            </a:r>
            <a:r>
              <a:rPr lang="en-US" b="0" baseline="0" dirty="0"/>
              <a:t> railway </a:t>
            </a:r>
            <a:r>
              <a:rPr lang="en-US" b="0" dirty="0"/>
              <a:t>design workflow.</a:t>
            </a:r>
            <a:endParaRPr lang="it-IT" b="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16</a:t>
            </a:fld>
            <a:endParaRPr lang="it-IT"/>
          </a:p>
        </p:txBody>
      </p:sp>
    </p:spTree>
    <p:extLst>
      <p:ext uri="{BB962C8B-B14F-4D97-AF65-F5344CB8AC3E}">
        <p14:creationId xmlns:p14="http://schemas.microsoft.com/office/powerpoint/2010/main" val="41098887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17</a:t>
            </a:fld>
            <a:endParaRPr lang="it-IT"/>
          </a:p>
        </p:txBody>
      </p:sp>
    </p:spTree>
    <p:extLst>
      <p:ext uri="{BB962C8B-B14F-4D97-AF65-F5344CB8AC3E}">
        <p14:creationId xmlns:p14="http://schemas.microsoft.com/office/powerpoint/2010/main" val="3553614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There are several activities included in the design phase.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These were divided in to three main groups.</a:t>
            </a:r>
            <a:endParaRPr lang="it-IT" b="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18</a:t>
            </a:fld>
            <a:endParaRPr lang="it-IT"/>
          </a:p>
        </p:txBody>
      </p:sp>
    </p:spTree>
    <p:extLst>
      <p:ext uri="{BB962C8B-B14F-4D97-AF65-F5344CB8AC3E}">
        <p14:creationId xmlns:p14="http://schemas.microsoft.com/office/powerpoint/2010/main" val="25059679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19</a:t>
            </a:fld>
            <a:endParaRPr lang="it-IT"/>
          </a:p>
        </p:txBody>
      </p:sp>
    </p:spTree>
    <p:extLst>
      <p:ext uri="{BB962C8B-B14F-4D97-AF65-F5344CB8AC3E}">
        <p14:creationId xmlns:p14="http://schemas.microsoft.com/office/powerpoint/2010/main" val="9624970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…All </a:t>
            </a:r>
            <a:r>
              <a:rPr lang="en-US" b="0" dirty="0" err="1"/>
              <a:t>SierraSoft</a:t>
            </a:r>
            <a:r>
              <a:rPr lang="en-US" b="0" baseline="0" dirty="0"/>
              <a:t> </a:t>
            </a:r>
            <a:r>
              <a:rPr lang="en-US" b="0" dirty="0"/>
              <a:t>products have these functions</a:t>
            </a:r>
            <a:endParaRPr lang="it-IT" b="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20</a:t>
            </a:fld>
            <a:endParaRPr lang="it-IT"/>
          </a:p>
        </p:txBody>
      </p:sp>
    </p:spTree>
    <p:extLst>
      <p:ext uri="{BB962C8B-B14F-4D97-AF65-F5344CB8AC3E}">
        <p14:creationId xmlns:p14="http://schemas.microsoft.com/office/powerpoint/2010/main" val="23943309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21</a:t>
            </a:fld>
            <a:endParaRPr lang="it-IT"/>
          </a:p>
        </p:txBody>
      </p:sp>
    </p:spTree>
    <p:extLst>
      <p:ext uri="{BB962C8B-B14F-4D97-AF65-F5344CB8AC3E}">
        <p14:creationId xmlns:p14="http://schemas.microsoft.com/office/powerpoint/2010/main" val="3698940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dirty="0"/>
              <a:t>Here </a:t>
            </a:r>
            <a:r>
              <a:rPr lang="it-IT" sz="1200" b="0" dirty="0" err="1"/>
              <a:t>is</a:t>
            </a:r>
            <a:r>
              <a:rPr lang="it-IT" sz="1200" b="0" dirty="0"/>
              <a:t> a </a:t>
            </a:r>
            <a:r>
              <a:rPr lang="it-IT" sz="1200" b="0" dirty="0" err="1"/>
              <a:t>real</a:t>
            </a:r>
            <a:r>
              <a:rPr lang="it-IT" sz="1200" b="0" dirty="0"/>
              <a:t> </a:t>
            </a:r>
            <a:r>
              <a:rPr lang="it-IT" sz="1200" b="0" dirty="0" err="1"/>
              <a:t>project</a:t>
            </a:r>
            <a:r>
              <a:rPr lang="it-IT" sz="1200" b="0" dirty="0"/>
              <a:t>,</a:t>
            </a:r>
            <a:r>
              <a:rPr lang="it-IT" sz="1200" b="0" baseline="0" dirty="0"/>
              <a:t> </a:t>
            </a:r>
            <a:r>
              <a:rPr lang="it-IT" sz="1200" b="0" baseline="0" dirty="0" err="1"/>
              <a:t>It</a:t>
            </a:r>
            <a:r>
              <a:rPr lang="it-IT" sz="1200" b="0" baseline="0" dirty="0"/>
              <a:t> </a:t>
            </a:r>
            <a:r>
              <a:rPr lang="it-IT" sz="1200" b="0" baseline="0" dirty="0" err="1"/>
              <a:t>has</a:t>
            </a:r>
            <a:r>
              <a:rPr lang="it-IT" sz="1200" b="0" baseline="0" dirty="0"/>
              <a:t> …</a:t>
            </a:r>
            <a:endParaRPr lang="it-IT" sz="1200" b="0" dirty="0"/>
          </a:p>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22</a:t>
            </a:fld>
            <a:endParaRPr lang="it-IT"/>
          </a:p>
        </p:txBody>
      </p:sp>
    </p:spTree>
    <p:extLst>
      <p:ext uri="{BB962C8B-B14F-4D97-AF65-F5344CB8AC3E}">
        <p14:creationId xmlns:p14="http://schemas.microsoft.com/office/powerpoint/2010/main" val="41060804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23</a:t>
            </a:fld>
            <a:endParaRPr lang="it-IT"/>
          </a:p>
        </p:txBody>
      </p:sp>
    </p:spTree>
    <p:extLst>
      <p:ext uri="{BB962C8B-B14F-4D97-AF65-F5344CB8AC3E}">
        <p14:creationId xmlns:p14="http://schemas.microsoft.com/office/powerpoint/2010/main" val="32379374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24</a:t>
            </a:fld>
            <a:endParaRPr lang="it-IT"/>
          </a:p>
        </p:txBody>
      </p:sp>
    </p:spTree>
    <p:extLst>
      <p:ext uri="{BB962C8B-B14F-4D97-AF65-F5344CB8AC3E}">
        <p14:creationId xmlns:p14="http://schemas.microsoft.com/office/powerpoint/2010/main" val="36360627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25</a:t>
            </a:fld>
            <a:endParaRPr lang="it-IT"/>
          </a:p>
        </p:txBody>
      </p:sp>
    </p:spTree>
    <p:extLst>
      <p:ext uri="{BB962C8B-B14F-4D97-AF65-F5344CB8AC3E}">
        <p14:creationId xmlns:p14="http://schemas.microsoft.com/office/powerpoint/2010/main" val="41525861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26</a:t>
            </a:fld>
            <a:endParaRPr lang="it-IT"/>
          </a:p>
        </p:txBody>
      </p:sp>
    </p:spTree>
    <p:extLst>
      <p:ext uri="{BB962C8B-B14F-4D97-AF65-F5344CB8AC3E}">
        <p14:creationId xmlns:p14="http://schemas.microsoft.com/office/powerpoint/2010/main" val="5745509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27</a:t>
            </a:fld>
            <a:endParaRPr lang="it-IT"/>
          </a:p>
        </p:txBody>
      </p:sp>
    </p:spTree>
    <p:extLst>
      <p:ext uri="{BB962C8B-B14F-4D97-AF65-F5344CB8AC3E}">
        <p14:creationId xmlns:p14="http://schemas.microsoft.com/office/powerpoint/2010/main" val="5151093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28</a:t>
            </a:fld>
            <a:endParaRPr lang="it-IT"/>
          </a:p>
        </p:txBody>
      </p:sp>
    </p:spTree>
    <p:extLst>
      <p:ext uri="{BB962C8B-B14F-4D97-AF65-F5344CB8AC3E}">
        <p14:creationId xmlns:p14="http://schemas.microsoft.com/office/powerpoint/2010/main" val="22255925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29</a:t>
            </a:fld>
            <a:endParaRPr lang="it-IT"/>
          </a:p>
        </p:txBody>
      </p:sp>
    </p:spTree>
    <p:extLst>
      <p:ext uri="{BB962C8B-B14F-4D97-AF65-F5344CB8AC3E}">
        <p14:creationId xmlns:p14="http://schemas.microsoft.com/office/powerpoint/2010/main" val="13313662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b="0" dirty="0" err="1"/>
              <a:t>As</a:t>
            </a:r>
            <a:r>
              <a:rPr lang="it-IT" b="0" baseline="0" dirty="0"/>
              <a:t> </a:t>
            </a:r>
            <a:r>
              <a:rPr lang="it-IT" b="0" baseline="0" dirty="0" err="1"/>
              <a:t>you</a:t>
            </a:r>
            <a:r>
              <a:rPr lang="it-IT" b="0" baseline="0" dirty="0"/>
              <a:t> can </a:t>
            </a:r>
            <a:r>
              <a:rPr lang="it-IT" b="0" baseline="0" dirty="0" err="1"/>
              <a:t>see</a:t>
            </a:r>
            <a:r>
              <a:rPr lang="it-IT" b="0" baseline="0" dirty="0"/>
              <a:t>…</a:t>
            </a: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30</a:t>
            </a:fld>
            <a:endParaRPr lang="it-IT"/>
          </a:p>
        </p:txBody>
      </p:sp>
    </p:spTree>
    <p:extLst>
      <p:ext uri="{BB962C8B-B14F-4D97-AF65-F5344CB8AC3E}">
        <p14:creationId xmlns:p14="http://schemas.microsoft.com/office/powerpoint/2010/main" val="41021786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31</a:t>
            </a:fld>
            <a:endParaRPr lang="it-IT"/>
          </a:p>
        </p:txBody>
      </p:sp>
    </p:spTree>
    <p:extLst>
      <p:ext uri="{BB962C8B-B14F-4D97-AF65-F5344CB8AC3E}">
        <p14:creationId xmlns:p14="http://schemas.microsoft.com/office/powerpoint/2010/main" val="35170723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err="1"/>
              <a:t>Then</a:t>
            </a:r>
            <a:r>
              <a:rPr lang="it-IT" dirty="0"/>
              <a:t> …</a:t>
            </a: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32</a:t>
            </a:fld>
            <a:endParaRPr lang="it-IT"/>
          </a:p>
        </p:txBody>
      </p:sp>
    </p:spTree>
    <p:extLst>
      <p:ext uri="{BB962C8B-B14F-4D97-AF65-F5344CB8AC3E}">
        <p14:creationId xmlns:p14="http://schemas.microsoft.com/office/powerpoint/2010/main" val="24163713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And </a:t>
            </a:r>
            <a:r>
              <a:rPr lang="it-IT" dirty="0" err="1"/>
              <a:t>here</a:t>
            </a:r>
            <a:r>
              <a:rPr lang="it-IT" dirty="0"/>
              <a:t> </a:t>
            </a:r>
            <a:r>
              <a:rPr lang="it-IT" dirty="0" err="1"/>
              <a:t>is</a:t>
            </a:r>
            <a:r>
              <a:rPr lang="it-IT" baseline="0" dirty="0"/>
              <a:t> </a:t>
            </a:r>
            <a:r>
              <a:rPr lang="it-IT" dirty="0"/>
              <a:t>the </a:t>
            </a:r>
            <a:r>
              <a:rPr lang="it-IT" dirty="0" err="1"/>
              <a:t>Substructure</a:t>
            </a:r>
            <a:r>
              <a:rPr lang="it-IT" dirty="0"/>
              <a:t>...</a:t>
            </a:r>
          </a:p>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33</a:t>
            </a:fld>
            <a:endParaRPr lang="it-IT"/>
          </a:p>
        </p:txBody>
      </p:sp>
    </p:spTree>
    <p:extLst>
      <p:ext uri="{BB962C8B-B14F-4D97-AF65-F5344CB8AC3E}">
        <p14:creationId xmlns:p14="http://schemas.microsoft.com/office/powerpoint/2010/main" val="18024284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 the </a:t>
            </a:r>
            <a:r>
              <a:rPr lang="it-IT" dirty="0" err="1"/>
              <a:t>Superstructure</a:t>
            </a:r>
            <a:r>
              <a:rPr lang="it-IT" dirty="0"/>
              <a:t>...</a:t>
            </a:r>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34</a:t>
            </a:fld>
            <a:endParaRPr lang="it-IT"/>
          </a:p>
        </p:txBody>
      </p:sp>
    </p:spTree>
    <p:extLst>
      <p:ext uri="{BB962C8B-B14F-4D97-AF65-F5344CB8AC3E}">
        <p14:creationId xmlns:p14="http://schemas.microsoft.com/office/powerpoint/2010/main" val="30633367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35</a:t>
            </a:fld>
            <a:endParaRPr lang="it-IT"/>
          </a:p>
        </p:txBody>
      </p:sp>
    </p:spTree>
    <p:extLst>
      <p:ext uri="{BB962C8B-B14F-4D97-AF65-F5344CB8AC3E}">
        <p14:creationId xmlns:p14="http://schemas.microsoft.com/office/powerpoint/2010/main" val="41279153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36</a:t>
            </a:fld>
            <a:endParaRPr lang="it-IT"/>
          </a:p>
        </p:txBody>
      </p:sp>
    </p:spTree>
    <p:extLst>
      <p:ext uri="{BB962C8B-B14F-4D97-AF65-F5344CB8AC3E}">
        <p14:creationId xmlns:p14="http://schemas.microsoft.com/office/powerpoint/2010/main" val="23074721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37</a:t>
            </a:fld>
            <a:endParaRPr lang="it-IT"/>
          </a:p>
        </p:txBody>
      </p:sp>
    </p:spTree>
    <p:extLst>
      <p:ext uri="{BB962C8B-B14F-4D97-AF65-F5344CB8AC3E}">
        <p14:creationId xmlns:p14="http://schemas.microsoft.com/office/powerpoint/2010/main" val="18350705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38</a:t>
            </a:fld>
            <a:endParaRPr lang="it-IT"/>
          </a:p>
        </p:txBody>
      </p:sp>
    </p:spTree>
    <p:extLst>
      <p:ext uri="{BB962C8B-B14F-4D97-AF65-F5344CB8AC3E}">
        <p14:creationId xmlns:p14="http://schemas.microsoft.com/office/powerpoint/2010/main" val="34611525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39</a:t>
            </a:fld>
            <a:endParaRPr lang="it-IT"/>
          </a:p>
        </p:txBody>
      </p:sp>
    </p:spTree>
    <p:extLst>
      <p:ext uri="{BB962C8B-B14F-4D97-AF65-F5344CB8AC3E}">
        <p14:creationId xmlns:p14="http://schemas.microsoft.com/office/powerpoint/2010/main" val="39498937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40</a:t>
            </a:fld>
            <a:endParaRPr lang="it-IT"/>
          </a:p>
        </p:txBody>
      </p:sp>
    </p:spTree>
    <p:extLst>
      <p:ext uri="{BB962C8B-B14F-4D97-AF65-F5344CB8AC3E}">
        <p14:creationId xmlns:p14="http://schemas.microsoft.com/office/powerpoint/2010/main" val="8528422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41</a:t>
            </a:fld>
            <a:endParaRPr lang="it-IT"/>
          </a:p>
        </p:txBody>
      </p:sp>
    </p:spTree>
    <p:extLst>
      <p:ext uri="{BB962C8B-B14F-4D97-AF65-F5344CB8AC3E}">
        <p14:creationId xmlns:p14="http://schemas.microsoft.com/office/powerpoint/2010/main" val="11039319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42</a:t>
            </a:fld>
            <a:endParaRPr lang="it-IT"/>
          </a:p>
        </p:txBody>
      </p:sp>
    </p:spTree>
    <p:extLst>
      <p:ext uri="{BB962C8B-B14F-4D97-AF65-F5344CB8AC3E}">
        <p14:creationId xmlns:p14="http://schemas.microsoft.com/office/powerpoint/2010/main" val="3535858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43</a:t>
            </a:fld>
            <a:endParaRPr lang="it-IT"/>
          </a:p>
        </p:txBody>
      </p:sp>
    </p:spTree>
    <p:extLst>
      <p:ext uri="{BB962C8B-B14F-4D97-AF65-F5344CB8AC3E}">
        <p14:creationId xmlns:p14="http://schemas.microsoft.com/office/powerpoint/2010/main" val="14546089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44</a:t>
            </a:fld>
            <a:endParaRPr lang="it-IT"/>
          </a:p>
        </p:txBody>
      </p:sp>
    </p:spTree>
    <p:extLst>
      <p:ext uri="{BB962C8B-B14F-4D97-AF65-F5344CB8AC3E}">
        <p14:creationId xmlns:p14="http://schemas.microsoft.com/office/powerpoint/2010/main" val="38758023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45</a:t>
            </a:fld>
            <a:endParaRPr lang="it-IT"/>
          </a:p>
        </p:txBody>
      </p:sp>
    </p:spTree>
    <p:extLst>
      <p:ext uri="{BB962C8B-B14F-4D97-AF65-F5344CB8AC3E}">
        <p14:creationId xmlns:p14="http://schemas.microsoft.com/office/powerpoint/2010/main" val="14325426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46</a:t>
            </a:fld>
            <a:endParaRPr lang="it-IT"/>
          </a:p>
        </p:txBody>
      </p:sp>
    </p:spTree>
    <p:extLst>
      <p:ext uri="{BB962C8B-B14F-4D97-AF65-F5344CB8AC3E}">
        <p14:creationId xmlns:p14="http://schemas.microsoft.com/office/powerpoint/2010/main" val="39337044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47</a:t>
            </a:fld>
            <a:endParaRPr lang="it-IT"/>
          </a:p>
        </p:txBody>
      </p:sp>
    </p:spTree>
    <p:extLst>
      <p:ext uri="{BB962C8B-B14F-4D97-AF65-F5344CB8AC3E}">
        <p14:creationId xmlns:p14="http://schemas.microsoft.com/office/powerpoint/2010/main" val="392830764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48</a:t>
            </a:fld>
            <a:endParaRPr lang="it-IT"/>
          </a:p>
        </p:txBody>
      </p:sp>
    </p:spTree>
    <p:extLst>
      <p:ext uri="{BB962C8B-B14F-4D97-AF65-F5344CB8AC3E}">
        <p14:creationId xmlns:p14="http://schemas.microsoft.com/office/powerpoint/2010/main" val="2464370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49</a:t>
            </a:fld>
            <a:endParaRPr lang="it-IT"/>
          </a:p>
        </p:txBody>
      </p:sp>
    </p:spTree>
    <p:extLst>
      <p:ext uri="{BB962C8B-B14F-4D97-AF65-F5344CB8AC3E}">
        <p14:creationId xmlns:p14="http://schemas.microsoft.com/office/powerpoint/2010/main" val="18449002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50</a:t>
            </a:fld>
            <a:endParaRPr lang="it-IT"/>
          </a:p>
        </p:txBody>
      </p:sp>
    </p:spTree>
    <p:extLst>
      <p:ext uri="{BB962C8B-B14F-4D97-AF65-F5344CB8AC3E}">
        <p14:creationId xmlns:p14="http://schemas.microsoft.com/office/powerpoint/2010/main" val="17947344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51</a:t>
            </a:fld>
            <a:endParaRPr lang="it-IT"/>
          </a:p>
        </p:txBody>
      </p:sp>
    </p:spTree>
    <p:extLst>
      <p:ext uri="{BB962C8B-B14F-4D97-AF65-F5344CB8AC3E}">
        <p14:creationId xmlns:p14="http://schemas.microsoft.com/office/powerpoint/2010/main" val="41169618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52</a:t>
            </a:fld>
            <a:endParaRPr lang="it-IT"/>
          </a:p>
        </p:txBody>
      </p:sp>
    </p:spTree>
    <p:extLst>
      <p:ext uri="{BB962C8B-B14F-4D97-AF65-F5344CB8AC3E}">
        <p14:creationId xmlns:p14="http://schemas.microsoft.com/office/powerpoint/2010/main" val="35294557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53</a:t>
            </a:fld>
            <a:endParaRPr lang="it-IT"/>
          </a:p>
        </p:txBody>
      </p:sp>
    </p:spTree>
    <p:extLst>
      <p:ext uri="{BB962C8B-B14F-4D97-AF65-F5344CB8AC3E}">
        <p14:creationId xmlns:p14="http://schemas.microsoft.com/office/powerpoint/2010/main" val="194228060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54</a:t>
            </a:fld>
            <a:endParaRPr lang="it-IT"/>
          </a:p>
        </p:txBody>
      </p:sp>
    </p:spTree>
    <p:extLst>
      <p:ext uri="{BB962C8B-B14F-4D97-AF65-F5344CB8AC3E}">
        <p14:creationId xmlns:p14="http://schemas.microsoft.com/office/powerpoint/2010/main" val="104976184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55</a:t>
            </a:fld>
            <a:endParaRPr lang="it-IT"/>
          </a:p>
        </p:txBody>
      </p:sp>
    </p:spTree>
    <p:extLst>
      <p:ext uri="{BB962C8B-B14F-4D97-AF65-F5344CB8AC3E}">
        <p14:creationId xmlns:p14="http://schemas.microsoft.com/office/powerpoint/2010/main" val="405349252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56</a:t>
            </a:fld>
            <a:endParaRPr lang="it-IT"/>
          </a:p>
        </p:txBody>
      </p:sp>
    </p:spTree>
    <p:extLst>
      <p:ext uri="{BB962C8B-B14F-4D97-AF65-F5344CB8AC3E}">
        <p14:creationId xmlns:p14="http://schemas.microsoft.com/office/powerpoint/2010/main" val="110868723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57</a:t>
            </a:fld>
            <a:endParaRPr lang="it-IT"/>
          </a:p>
        </p:txBody>
      </p:sp>
    </p:spTree>
    <p:extLst>
      <p:ext uri="{BB962C8B-B14F-4D97-AF65-F5344CB8AC3E}">
        <p14:creationId xmlns:p14="http://schemas.microsoft.com/office/powerpoint/2010/main" val="234924842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The first 2 </a:t>
            </a:r>
            <a:r>
              <a:rPr lang="it-IT" dirty="0" err="1"/>
              <a:t>examples</a:t>
            </a:r>
            <a:r>
              <a:rPr lang="it-IT" dirty="0"/>
              <a:t> are</a:t>
            </a:r>
            <a:r>
              <a:rPr lang="it-IT" baseline="0" dirty="0"/>
              <a:t> from </a:t>
            </a:r>
            <a:r>
              <a:rPr lang="it-IT" dirty="0"/>
              <a:t>Bonifica </a:t>
            </a:r>
            <a:r>
              <a:rPr lang="it-IT" dirty="0" err="1"/>
              <a:t>SpA</a:t>
            </a: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58</a:t>
            </a:fld>
            <a:endParaRPr lang="it-IT"/>
          </a:p>
        </p:txBody>
      </p:sp>
    </p:spTree>
    <p:extLst>
      <p:ext uri="{BB962C8B-B14F-4D97-AF65-F5344CB8AC3E}">
        <p14:creationId xmlns:p14="http://schemas.microsoft.com/office/powerpoint/2010/main" val="23288493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59</a:t>
            </a:fld>
            <a:endParaRPr lang="it-IT"/>
          </a:p>
        </p:txBody>
      </p:sp>
    </p:spTree>
    <p:extLst>
      <p:ext uri="{BB962C8B-B14F-4D97-AF65-F5344CB8AC3E}">
        <p14:creationId xmlns:p14="http://schemas.microsoft.com/office/powerpoint/2010/main" val="195670683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60</a:t>
            </a:fld>
            <a:endParaRPr lang="it-IT"/>
          </a:p>
        </p:txBody>
      </p:sp>
    </p:spTree>
    <p:extLst>
      <p:ext uri="{BB962C8B-B14F-4D97-AF65-F5344CB8AC3E}">
        <p14:creationId xmlns:p14="http://schemas.microsoft.com/office/powerpoint/2010/main" val="113338175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61</a:t>
            </a:fld>
            <a:endParaRPr lang="it-IT"/>
          </a:p>
        </p:txBody>
      </p:sp>
    </p:spTree>
    <p:extLst>
      <p:ext uri="{BB962C8B-B14F-4D97-AF65-F5344CB8AC3E}">
        <p14:creationId xmlns:p14="http://schemas.microsoft.com/office/powerpoint/2010/main" val="346482961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62</a:t>
            </a:fld>
            <a:endParaRPr lang="it-IT"/>
          </a:p>
        </p:txBody>
      </p:sp>
    </p:spTree>
    <p:extLst>
      <p:ext uri="{BB962C8B-B14F-4D97-AF65-F5344CB8AC3E}">
        <p14:creationId xmlns:p14="http://schemas.microsoft.com/office/powerpoint/2010/main" val="372085741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20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63</a:t>
            </a:fld>
            <a:endParaRPr lang="it-IT"/>
          </a:p>
        </p:txBody>
      </p:sp>
    </p:spTree>
    <p:extLst>
      <p:ext uri="{BB962C8B-B14F-4D97-AF65-F5344CB8AC3E}">
        <p14:creationId xmlns:p14="http://schemas.microsoft.com/office/powerpoint/2010/main" val="1552193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The </a:t>
            </a:r>
            <a:r>
              <a:rPr lang="it-IT" dirty="0" err="1"/>
              <a:t>second</a:t>
            </a:r>
            <a:r>
              <a:rPr lang="it-IT" dirty="0"/>
              <a:t> set with 3 </a:t>
            </a:r>
            <a:r>
              <a:rPr lang="it-IT" dirty="0" err="1"/>
              <a:t>examples</a:t>
            </a:r>
            <a:r>
              <a:rPr lang="it-IT" dirty="0"/>
              <a:t> are</a:t>
            </a:r>
            <a:r>
              <a:rPr lang="it-IT" baseline="0" dirty="0"/>
              <a:t> from </a:t>
            </a:r>
            <a:r>
              <a:rPr lang="it-IT" dirty="0"/>
              <a:t>NET </a:t>
            </a:r>
            <a:r>
              <a:rPr lang="it-IT" dirty="0" err="1"/>
              <a:t>Engineering</a:t>
            </a: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64</a:t>
            </a:fld>
            <a:endParaRPr lang="it-IT"/>
          </a:p>
        </p:txBody>
      </p:sp>
    </p:spTree>
    <p:extLst>
      <p:ext uri="{BB962C8B-B14F-4D97-AF65-F5344CB8AC3E}">
        <p14:creationId xmlns:p14="http://schemas.microsoft.com/office/powerpoint/2010/main" val="19872018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65</a:t>
            </a:fld>
            <a:endParaRPr lang="it-IT"/>
          </a:p>
        </p:txBody>
      </p:sp>
    </p:spTree>
    <p:extLst>
      <p:ext uri="{BB962C8B-B14F-4D97-AF65-F5344CB8AC3E}">
        <p14:creationId xmlns:p14="http://schemas.microsoft.com/office/powerpoint/2010/main" val="361632238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66</a:t>
            </a:fld>
            <a:endParaRPr lang="it-IT"/>
          </a:p>
        </p:txBody>
      </p:sp>
    </p:spTree>
    <p:extLst>
      <p:ext uri="{BB962C8B-B14F-4D97-AF65-F5344CB8AC3E}">
        <p14:creationId xmlns:p14="http://schemas.microsoft.com/office/powerpoint/2010/main" val="353763057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67</a:t>
            </a:fld>
            <a:endParaRPr lang="it-IT"/>
          </a:p>
        </p:txBody>
      </p:sp>
    </p:spTree>
    <p:extLst>
      <p:ext uri="{BB962C8B-B14F-4D97-AF65-F5344CB8AC3E}">
        <p14:creationId xmlns:p14="http://schemas.microsoft.com/office/powerpoint/2010/main" val="78654148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The </a:t>
            </a:r>
            <a:r>
              <a:rPr lang="it-IT" dirty="0" err="1"/>
              <a:t>next</a:t>
            </a:r>
            <a:r>
              <a:rPr lang="it-IT" dirty="0"/>
              <a:t> 2 </a:t>
            </a:r>
            <a:r>
              <a:rPr lang="it-IT" dirty="0" err="1"/>
              <a:t>examples</a:t>
            </a:r>
            <a:r>
              <a:rPr lang="it-IT" baseline="0" dirty="0"/>
              <a:t> are from </a:t>
            </a:r>
            <a:r>
              <a:rPr lang="en-US" noProof="0" dirty="0" err="1"/>
              <a:t>Systra</a:t>
            </a:r>
            <a:r>
              <a:rPr lang="en-US" noProof="0" dirty="0"/>
              <a:t> SWS</a:t>
            </a:r>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68</a:t>
            </a:fld>
            <a:endParaRPr lang="it-IT"/>
          </a:p>
        </p:txBody>
      </p:sp>
    </p:spTree>
    <p:extLst>
      <p:ext uri="{BB962C8B-B14F-4D97-AF65-F5344CB8AC3E}">
        <p14:creationId xmlns:p14="http://schemas.microsoft.com/office/powerpoint/2010/main" val="299706246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69</a:t>
            </a:fld>
            <a:endParaRPr lang="it-IT"/>
          </a:p>
        </p:txBody>
      </p:sp>
    </p:spTree>
    <p:extLst>
      <p:ext uri="{BB962C8B-B14F-4D97-AF65-F5344CB8AC3E}">
        <p14:creationId xmlns:p14="http://schemas.microsoft.com/office/powerpoint/2010/main" val="1526089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70</a:t>
            </a:fld>
            <a:endParaRPr lang="it-IT"/>
          </a:p>
        </p:txBody>
      </p:sp>
    </p:spTree>
    <p:extLst>
      <p:ext uri="{BB962C8B-B14F-4D97-AF65-F5344CB8AC3E}">
        <p14:creationId xmlns:p14="http://schemas.microsoft.com/office/powerpoint/2010/main" val="227923547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71</a:t>
            </a:fld>
            <a:endParaRPr lang="it-IT"/>
          </a:p>
        </p:txBody>
      </p:sp>
    </p:spTree>
    <p:extLst>
      <p:ext uri="{BB962C8B-B14F-4D97-AF65-F5344CB8AC3E}">
        <p14:creationId xmlns:p14="http://schemas.microsoft.com/office/powerpoint/2010/main" val="307880961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72</a:t>
            </a:fld>
            <a:endParaRPr lang="it-IT"/>
          </a:p>
        </p:txBody>
      </p:sp>
    </p:spTree>
    <p:extLst>
      <p:ext uri="{BB962C8B-B14F-4D97-AF65-F5344CB8AC3E}">
        <p14:creationId xmlns:p14="http://schemas.microsoft.com/office/powerpoint/2010/main" val="315261825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73</a:t>
            </a:fld>
            <a:endParaRPr lang="it-IT"/>
          </a:p>
        </p:txBody>
      </p:sp>
    </p:spTree>
    <p:extLst>
      <p:ext uri="{BB962C8B-B14F-4D97-AF65-F5344CB8AC3E}">
        <p14:creationId xmlns:p14="http://schemas.microsoft.com/office/powerpoint/2010/main" val="228748092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74</a:t>
            </a:fld>
            <a:endParaRPr lang="it-IT"/>
          </a:p>
        </p:txBody>
      </p:sp>
    </p:spTree>
    <p:extLst>
      <p:ext uri="{BB962C8B-B14F-4D97-AF65-F5344CB8AC3E}">
        <p14:creationId xmlns:p14="http://schemas.microsoft.com/office/powerpoint/2010/main" val="18987171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75</a:t>
            </a:fld>
            <a:endParaRPr lang="it-IT"/>
          </a:p>
        </p:txBody>
      </p:sp>
    </p:spTree>
    <p:extLst>
      <p:ext uri="{BB962C8B-B14F-4D97-AF65-F5344CB8AC3E}">
        <p14:creationId xmlns:p14="http://schemas.microsoft.com/office/powerpoint/2010/main" val="241127832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76</a:t>
            </a:fld>
            <a:endParaRPr lang="it-IT"/>
          </a:p>
        </p:txBody>
      </p:sp>
    </p:spTree>
    <p:extLst>
      <p:ext uri="{BB962C8B-B14F-4D97-AF65-F5344CB8AC3E}">
        <p14:creationId xmlns:p14="http://schemas.microsoft.com/office/powerpoint/2010/main" val="3194600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77</a:t>
            </a:fld>
            <a:endParaRPr lang="it-IT"/>
          </a:p>
        </p:txBody>
      </p:sp>
    </p:spTree>
    <p:extLst>
      <p:ext uri="{BB962C8B-B14F-4D97-AF65-F5344CB8AC3E}">
        <p14:creationId xmlns:p14="http://schemas.microsoft.com/office/powerpoint/2010/main" val="40898984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78</a:t>
            </a:fld>
            <a:endParaRPr lang="it-IT"/>
          </a:p>
        </p:txBody>
      </p:sp>
    </p:spTree>
    <p:extLst>
      <p:ext uri="{BB962C8B-B14F-4D97-AF65-F5344CB8AC3E}">
        <p14:creationId xmlns:p14="http://schemas.microsoft.com/office/powerpoint/2010/main" val="83257613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79</a:t>
            </a:fld>
            <a:endParaRPr lang="it-IT"/>
          </a:p>
        </p:txBody>
      </p:sp>
    </p:spTree>
    <p:extLst>
      <p:ext uri="{BB962C8B-B14F-4D97-AF65-F5344CB8AC3E}">
        <p14:creationId xmlns:p14="http://schemas.microsoft.com/office/powerpoint/2010/main" val="198000609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BD019213-7776-492B-8F37-AAD6E415342E}" type="slidenum">
              <a:rPr lang="it-IT" smtClean="0"/>
              <a:pPr/>
              <a:t>80</a:t>
            </a:fld>
            <a:endParaRPr lang="it-IT"/>
          </a:p>
        </p:txBody>
      </p:sp>
    </p:spTree>
    <p:extLst>
      <p:ext uri="{BB962C8B-B14F-4D97-AF65-F5344CB8AC3E}">
        <p14:creationId xmlns:p14="http://schemas.microsoft.com/office/powerpoint/2010/main" val="1292621535"/>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b="0"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81</a:t>
            </a:fld>
            <a:endParaRPr lang="it-IT"/>
          </a:p>
        </p:txBody>
      </p:sp>
    </p:spTree>
    <p:extLst>
      <p:ext uri="{BB962C8B-B14F-4D97-AF65-F5344CB8AC3E}">
        <p14:creationId xmlns:p14="http://schemas.microsoft.com/office/powerpoint/2010/main" val="371877653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sz="1400" strike="noStrike" dirty="0"/>
          </a:p>
        </p:txBody>
      </p:sp>
      <p:sp>
        <p:nvSpPr>
          <p:cNvPr id="4" name="Segnaposto numero diapositiva 3"/>
          <p:cNvSpPr>
            <a:spLocks noGrp="1"/>
          </p:cNvSpPr>
          <p:nvPr>
            <p:ph type="sldNum" sz="quarter" idx="10"/>
          </p:nvPr>
        </p:nvSpPr>
        <p:spPr/>
        <p:txBody>
          <a:bodyPr/>
          <a:lstStyle/>
          <a:p>
            <a:fld id="{BD019213-7776-492B-8F37-AAD6E415342E}" type="slidenum">
              <a:rPr lang="it-IT" smtClean="0"/>
              <a:pPr/>
              <a:t>82</a:t>
            </a:fld>
            <a:endParaRPr lang="it-IT"/>
          </a:p>
        </p:txBody>
      </p:sp>
    </p:spTree>
    <p:extLst>
      <p:ext uri="{BB962C8B-B14F-4D97-AF65-F5344CB8AC3E}">
        <p14:creationId xmlns:p14="http://schemas.microsoft.com/office/powerpoint/2010/main" val="1667230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Home Page">
    <p:spTree>
      <p:nvGrpSpPr>
        <p:cNvPr id="1" name=""/>
        <p:cNvGrpSpPr/>
        <p:nvPr/>
      </p:nvGrpSpPr>
      <p:grpSpPr>
        <a:xfrm>
          <a:off x="0" y="0"/>
          <a:ext cx="0" cy="0"/>
          <a:chOff x="0" y="0"/>
          <a:chExt cx="0" cy="0"/>
        </a:xfrm>
      </p:grpSpPr>
      <p:sp>
        <p:nvSpPr>
          <p:cNvPr id="9" name="Segnaposto testo 8"/>
          <p:cNvSpPr>
            <a:spLocks noGrp="1"/>
          </p:cNvSpPr>
          <p:nvPr>
            <p:ph type="body" sz="quarter" idx="10"/>
          </p:nvPr>
        </p:nvSpPr>
        <p:spPr>
          <a:xfrm>
            <a:off x="839416" y="3429000"/>
            <a:ext cx="10513168" cy="646331"/>
          </a:xfrm>
          <a:prstGeom prst="rect">
            <a:avLst/>
          </a:prstGeom>
        </p:spPr>
        <p:txBody>
          <a:bodyPr wrap="square" lIns="0">
            <a:spAutoFit/>
          </a:bodyPr>
          <a:lstStyle>
            <a:lvl1pPr marL="0" indent="0" algn="ctr">
              <a:lnSpc>
                <a:spcPct val="100000"/>
              </a:lnSpc>
              <a:spcBef>
                <a:spcPts val="600"/>
              </a:spcBef>
              <a:buNone/>
              <a:defRPr sz="3600" b="0">
                <a:latin typeface="Segoe UI Semibold" panose="020B0702040204020203" pitchFamily="34" charset="0"/>
                <a:cs typeface="Segoe UI Semibold" panose="020B0702040204020203" pitchFamily="34" charset="0"/>
              </a:defRPr>
            </a:lvl1pPr>
          </a:lstStyle>
          <a:p>
            <a:pPr lvl="0"/>
            <a:endParaRPr lang="it-IT" dirty="0"/>
          </a:p>
        </p:txBody>
      </p:sp>
      <p:sp>
        <p:nvSpPr>
          <p:cNvPr id="11" name="Segnaposto testo 10"/>
          <p:cNvSpPr>
            <a:spLocks noGrp="1"/>
          </p:cNvSpPr>
          <p:nvPr>
            <p:ph type="body" sz="quarter" idx="11"/>
          </p:nvPr>
        </p:nvSpPr>
        <p:spPr>
          <a:xfrm>
            <a:off x="839415" y="4869160"/>
            <a:ext cx="10513168" cy="584775"/>
          </a:xfrm>
          <a:prstGeom prst="rect">
            <a:avLst/>
          </a:prstGeom>
        </p:spPr>
        <p:txBody>
          <a:bodyPr wrap="square" lIns="0">
            <a:spAutoFit/>
          </a:bodyPr>
          <a:lstStyle>
            <a:lvl1pPr marL="0" indent="0" algn="ctr">
              <a:lnSpc>
                <a:spcPct val="100000"/>
              </a:lnSpc>
              <a:spcBef>
                <a:spcPts val="600"/>
              </a:spcBef>
              <a:buNone/>
              <a:defRPr sz="3200"/>
            </a:lvl1pPr>
          </a:lstStyle>
          <a:p>
            <a:pPr lvl="0"/>
            <a:endParaRPr lang="it-IT" dirty="0"/>
          </a:p>
        </p:txBody>
      </p:sp>
    </p:spTree>
    <p:extLst>
      <p:ext uri="{BB962C8B-B14F-4D97-AF65-F5344CB8AC3E}">
        <p14:creationId xmlns:p14="http://schemas.microsoft.com/office/powerpoint/2010/main" val="3110191868"/>
      </p:ext>
    </p:extLst>
  </p:cSld>
  <p:clrMapOvr>
    <a:masterClrMapping/>
  </p:clrMapOvr>
  <p:extLst>
    <p:ext uri="{DCECCB84-F9BA-43D5-87BE-67443E8EF086}">
      <p15:sldGuideLst xmlns:p15="http://schemas.microsoft.com/office/powerpoint/2012/main">
        <p15:guide id="1" orient="horz" pos="4156" userDrawn="1">
          <p15:clr>
            <a:srgbClr val="FBAE40"/>
          </p15:clr>
        </p15:guide>
        <p15:guide id="2" orient="horz" pos="3929" userDrawn="1">
          <p15:clr>
            <a:srgbClr val="FBAE40"/>
          </p15:clr>
        </p15:guide>
        <p15:guide id="3" orient="horz" pos="164" userDrawn="1">
          <p15:clr>
            <a:srgbClr val="FBAE40"/>
          </p15:clr>
        </p15:guide>
        <p15:guide id="4" orient="horz" pos="3884" userDrawn="1">
          <p15:clr>
            <a:srgbClr val="FBAE40"/>
          </p15:clr>
        </p15:guide>
        <p15:guide id="5" pos="347" userDrawn="1">
          <p15:clr>
            <a:srgbClr val="FBAE40"/>
          </p15:clr>
        </p15:guide>
        <p15:guide id="6" pos="7333" userDrawn="1">
          <p15:clr>
            <a:srgbClr val="FBAE40"/>
          </p15:clr>
        </p15:guide>
        <p15:guide id="7" pos="846" userDrawn="1">
          <p15:clr>
            <a:srgbClr val="FBAE40"/>
          </p15:clr>
        </p15:guide>
        <p15:guide id="8" pos="6834" userDrawn="1">
          <p15:clr>
            <a:srgbClr val="FBAE40"/>
          </p15:clr>
        </p15:guide>
        <p15:guide id="9" pos="2343" userDrawn="1">
          <p15:clr>
            <a:srgbClr val="FBAE40"/>
          </p15:clr>
        </p15:guide>
        <p15:guide id="10" pos="5337" userDrawn="1">
          <p15:clr>
            <a:srgbClr val="FBAE40"/>
          </p15:clr>
        </p15:guide>
        <p15:guide id="11"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Page">
    <p:spTree>
      <p:nvGrpSpPr>
        <p:cNvPr id="1" name=""/>
        <p:cNvGrpSpPr/>
        <p:nvPr/>
      </p:nvGrpSpPr>
      <p:grpSpPr>
        <a:xfrm>
          <a:off x="0" y="0"/>
          <a:ext cx="0" cy="0"/>
          <a:chOff x="0" y="0"/>
          <a:chExt cx="0" cy="0"/>
        </a:xfrm>
      </p:grpSpPr>
      <p:sp>
        <p:nvSpPr>
          <p:cNvPr id="6" name="Segnaposto testo 8"/>
          <p:cNvSpPr>
            <a:spLocks noGrp="1"/>
          </p:cNvSpPr>
          <p:nvPr>
            <p:ph type="body" sz="quarter" idx="12" hasCustomPrompt="1"/>
          </p:nvPr>
        </p:nvSpPr>
        <p:spPr>
          <a:xfrm>
            <a:off x="555355" y="2551837"/>
            <a:ext cx="11085783" cy="1754326"/>
          </a:xfrm>
          <a:prstGeom prst="rect">
            <a:avLst/>
          </a:prstGeom>
        </p:spPr>
        <p:txBody>
          <a:bodyPr wrap="square" lIns="0" anchor="ctr" anchorCtr="1">
            <a:spAutoFit/>
          </a:bodyPr>
          <a:lstStyle>
            <a:lvl1pPr marL="0" indent="0">
              <a:lnSpc>
                <a:spcPct val="90000"/>
              </a:lnSpc>
              <a:spcBef>
                <a:spcPts val="0"/>
              </a:spcBef>
              <a:buNone/>
              <a:defRPr sz="6000" b="0" i="0">
                <a:solidFill>
                  <a:schemeClr val="tx1"/>
                </a:solidFill>
                <a:latin typeface="Segoe UI Semibold" panose="020B0702040204020203" pitchFamily="34" charset="0"/>
                <a:cs typeface="Segoe UI Semibold" panose="020B0702040204020203" pitchFamily="34" charset="0"/>
              </a:defRPr>
            </a:lvl1pPr>
          </a:lstStyle>
          <a:p>
            <a:pPr lvl="0"/>
            <a:r>
              <a:rPr lang="en-US" dirty="0"/>
              <a:t>Title of your project in a few words</a:t>
            </a:r>
          </a:p>
        </p:txBody>
      </p:sp>
      <p:sp>
        <p:nvSpPr>
          <p:cNvPr id="3" name="Segnaposto piè di pagina 3"/>
          <p:cNvSpPr>
            <a:spLocks noGrp="1"/>
          </p:cNvSpPr>
          <p:nvPr>
            <p:ph type="ftr" sz="quarter" idx="3"/>
          </p:nvPr>
        </p:nvSpPr>
        <p:spPr>
          <a:xfrm>
            <a:off x="3215681" y="6393600"/>
            <a:ext cx="8430290" cy="349429"/>
          </a:xfrm>
          <a:prstGeom prst="rect">
            <a:avLst/>
          </a:prstGeom>
        </p:spPr>
        <p:txBody>
          <a:bodyPr/>
          <a:lstStyle>
            <a:lvl1pPr algn="r">
              <a:defRPr sz="1400">
                <a:solidFill>
                  <a:schemeClr val="bg1"/>
                </a:solidFill>
              </a:defRPr>
            </a:lvl1pPr>
          </a:lstStyle>
          <a:p>
            <a:r>
              <a:rPr lang="de-DE"/>
              <a:t>Alle Vorteile von BIM bei der Planung von Infrastrukturprojekten</a:t>
            </a:r>
            <a:endParaRPr lang="en-US" dirty="0"/>
          </a:p>
        </p:txBody>
      </p:sp>
    </p:spTree>
    <p:extLst>
      <p:ext uri="{BB962C8B-B14F-4D97-AF65-F5344CB8AC3E}">
        <p14:creationId xmlns:p14="http://schemas.microsoft.com/office/powerpoint/2010/main" val="4159884665"/>
      </p:ext>
    </p:extLst>
  </p:cSld>
  <p:clrMapOvr>
    <a:masterClrMapping/>
  </p:clrMapOvr>
  <p:extLst>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929" userDrawn="1">
          <p15:clr>
            <a:srgbClr val="FBAE40"/>
          </p15:clr>
        </p15:guide>
        <p15:guide id="11" orient="horz" pos="388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rt Page">
    <p:spTree>
      <p:nvGrpSpPr>
        <p:cNvPr id="1" name=""/>
        <p:cNvGrpSpPr/>
        <p:nvPr/>
      </p:nvGrpSpPr>
      <p:grpSpPr>
        <a:xfrm>
          <a:off x="0" y="0"/>
          <a:ext cx="0" cy="0"/>
          <a:chOff x="0" y="0"/>
          <a:chExt cx="0" cy="0"/>
        </a:xfrm>
      </p:grpSpPr>
      <p:sp>
        <p:nvSpPr>
          <p:cNvPr id="8" name="Segnaposto testo 6"/>
          <p:cNvSpPr>
            <a:spLocks noGrp="1"/>
          </p:cNvSpPr>
          <p:nvPr>
            <p:ph type="body" sz="quarter" idx="11" hasCustomPrompt="1"/>
          </p:nvPr>
        </p:nvSpPr>
        <p:spPr>
          <a:xfrm>
            <a:off x="555355" y="3290200"/>
            <a:ext cx="10293619" cy="1865126"/>
          </a:xfrm>
          <a:prstGeom prst="rect">
            <a:avLst/>
          </a:prstGeom>
        </p:spPr>
        <p:txBody>
          <a:bodyPr wrap="square" lIns="0">
            <a:spAutoFit/>
          </a:bodyPr>
          <a:lstStyle>
            <a:lvl1pPr marL="0" indent="0">
              <a:lnSpc>
                <a:spcPct val="120000"/>
              </a:lnSpc>
              <a:spcBef>
                <a:spcPts val="0"/>
              </a:spcBef>
              <a:buNone/>
              <a:defRPr sz="3200"/>
            </a:lvl1pPr>
          </a:lstStyle>
          <a:p>
            <a:pPr lvl="0"/>
            <a:r>
              <a:rPr lang="en-US" dirty="0"/>
              <a:t>Here is the subline, explain your project </a:t>
            </a:r>
            <a:br>
              <a:rPr lang="en-US" dirty="0"/>
            </a:br>
            <a:r>
              <a:rPr lang="en-US" dirty="0"/>
              <a:t>in 2-3 lines so that we clearly understand</a:t>
            </a:r>
            <a:br>
              <a:rPr lang="en-US" dirty="0"/>
            </a:br>
            <a:r>
              <a:rPr lang="en-US" dirty="0"/>
              <a:t>the presentation</a:t>
            </a:r>
          </a:p>
        </p:txBody>
      </p:sp>
      <p:sp>
        <p:nvSpPr>
          <p:cNvPr id="9" name="Segnaposto testo 8"/>
          <p:cNvSpPr>
            <a:spLocks noGrp="1"/>
          </p:cNvSpPr>
          <p:nvPr>
            <p:ph type="body" sz="quarter" idx="12" hasCustomPrompt="1"/>
          </p:nvPr>
        </p:nvSpPr>
        <p:spPr>
          <a:xfrm>
            <a:off x="555355" y="1556792"/>
            <a:ext cx="10293619" cy="1588127"/>
          </a:xfrm>
          <a:prstGeom prst="rect">
            <a:avLst/>
          </a:prstGeom>
        </p:spPr>
        <p:txBody>
          <a:bodyPr wrap="square" lIns="0">
            <a:spAutoFit/>
          </a:bodyPr>
          <a:lstStyle>
            <a:lvl1pPr marL="0" indent="0">
              <a:lnSpc>
                <a:spcPct val="90000"/>
              </a:lnSpc>
              <a:spcBef>
                <a:spcPts val="0"/>
              </a:spcBef>
              <a:buNone/>
              <a:defRPr sz="5400">
                <a:latin typeface="Segoe UI Semibold" panose="020B0702040204020203" pitchFamily="34" charset="0"/>
                <a:cs typeface="Segoe UI Semibold" panose="020B0702040204020203" pitchFamily="34" charset="0"/>
              </a:defRPr>
            </a:lvl1pPr>
          </a:lstStyle>
          <a:p>
            <a:pPr lvl="0"/>
            <a:r>
              <a:rPr lang="en-US" dirty="0"/>
              <a:t>Title of your project in a few words</a:t>
            </a:r>
          </a:p>
        </p:txBody>
      </p:sp>
      <p:sp>
        <p:nvSpPr>
          <p:cNvPr id="7" name="Segnaposto testo 6"/>
          <p:cNvSpPr>
            <a:spLocks noGrp="1"/>
          </p:cNvSpPr>
          <p:nvPr>
            <p:ph type="body" sz="quarter" idx="13" hasCustomPrompt="1"/>
          </p:nvPr>
        </p:nvSpPr>
        <p:spPr>
          <a:xfrm>
            <a:off x="555355" y="5300607"/>
            <a:ext cx="10293619" cy="498598"/>
          </a:xfrm>
          <a:prstGeom prst="rect">
            <a:avLst/>
          </a:prstGeom>
        </p:spPr>
        <p:txBody>
          <a:bodyPr wrap="square" lIns="0">
            <a:spAutoFit/>
          </a:bodyPr>
          <a:lstStyle>
            <a:lvl1pPr marL="0" indent="0">
              <a:lnSpc>
                <a:spcPct val="120000"/>
              </a:lnSpc>
              <a:spcBef>
                <a:spcPts val="0"/>
              </a:spcBef>
              <a:buNone/>
              <a:defRPr sz="2200"/>
            </a:lvl1pPr>
          </a:lstStyle>
          <a:p>
            <a:pPr lvl="0"/>
            <a:r>
              <a:rPr lang="en-US" dirty="0"/>
              <a:t>Lesson x</a:t>
            </a:r>
          </a:p>
        </p:txBody>
      </p:sp>
      <p:sp>
        <p:nvSpPr>
          <p:cNvPr id="5" name="Segnaposto piè di pagina 3"/>
          <p:cNvSpPr>
            <a:spLocks noGrp="1"/>
          </p:cNvSpPr>
          <p:nvPr>
            <p:ph type="ftr" sz="quarter" idx="3"/>
          </p:nvPr>
        </p:nvSpPr>
        <p:spPr>
          <a:xfrm>
            <a:off x="3215681" y="6393600"/>
            <a:ext cx="8430290" cy="349429"/>
          </a:xfrm>
          <a:prstGeom prst="rect">
            <a:avLst/>
          </a:prstGeom>
        </p:spPr>
        <p:txBody>
          <a:bodyPr/>
          <a:lstStyle>
            <a:lvl1pPr algn="r">
              <a:defRPr sz="1400">
                <a:solidFill>
                  <a:schemeClr val="bg1"/>
                </a:solidFill>
              </a:defRPr>
            </a:lvl1pPr>
          </a:lstStyle>
          <a:p>
            <a:r>
              <a:rPr lang="de-DE"/>
              <a:t>Alle Vorteile von BIM bei der Planung von Infrastrukturprojekten</a:t>
            </a:r>
            <a:endParaRPr lang="en-US" dirty="0"/>
          </a:p>
        </p:txBody>
      </p:sp>
    </p:spTree>
    <p:extLst>
      <p:ext uri="{BB962C8B-B14F-4D97-AF65-F5344CB8AC3E}">
        <p14:creationId xmlns:p14="http://schemas.microsoft.com/office/powerpoint/2010/main" val="2915273244"/>
      </p:ext>
    </p:extLst>
  </p:cSld>
  <p:clrMapOvr>
    <a:masterClrMapping/>
  </p:clrMapOvr>
  <p:extLst>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929">
          <p15:clr>
            <a:srgbClr val="FBAE40"/>
          </p15:clr>
        </p15:guide>
        <p15:guide id="11" orient="horz" pos="3884">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personalizzato">
    <p:spTree>
      <p:nvGrpSpPr>
        <p:cNvPr id="1" name=""/>
        <p:cNvGrpSpPr/>
        <p:nvPr/>
      </p:nvGrpSpPr>
      <p:grpSpPr>
        <a:xfrm>
          <a:off x="0" y="0"/>
          <a:ext cx="0" cy="0"/>
          <a:chOff x="0" y="0"/>
          <a:chExt cx="0" cy="0"/>
        </a:xfrm>
      </p:grpSpPr>
      <p:sp>
        <p:nvSpPr>
          <p:cNvPr id="8" name="Text Placeholder 2"/>
          <p:cNvSpPr>
            <a:spLocks noGrp="1"/>
          </p:cNvSpPr>
          <p:nvPr>
            <p:ph type="body" sz="quarter" idx="12"/>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a:p>
        </p:txBody>
      </p:sp>
      <p:sp>
        <p:nvSpPr>
          <p:cNvPr id="18" name="Title 1"/>
          <p:cNvSpPr>
            <a:spLocks noGrp="1"/>
          </p:cNvSpPr>
          <p:nvPr>
            <p:ph type="title" hasCustomPrompt="1"/>
          </p:nvPr>
        </p:nvSpPr>
        <p:spPr>
          <a:xfrm>
            <a:off x="5591943" y="1196752"/>
            <a:ext cx="5544370" cy="376729"/>
          </a:xfrm>
          <a:prstGeom prst="rect">
            <a:avLst/>
          </a:prstGeom>
        </p:spPr>
        <p:txBody>
          <a:bodyPr/>
          <a:lstStyle>
            <a:lvl1pPr algn="l">
              <a:defRPr sz="2200" b="1">
                <a:solidFill>
                  <a:schemeClr val="tx1">
                    <a:lumMod val="75000"/>
                    <a:lumOff val="25000"/>
                  </a:schemeClr>
                </a:solidFill>
                <a:latin typeface="Segoe UI Semibold" panose="020B0702040204020203" pitchFamily="34" charset="0"/>
                <a:ea typeface="Segoe UI Symbol" panose="020B0502040204020203" pitchFamily="34" charset="0"/>
                <a:cs typeface="Segoe UI Semibold" panose="020B0702040204020203" pitchFamily="34" charset="0"/>
              </a:defRPr>
            </a:lvl1pPr>
          </a:lstStyle>
          <a:p>
            <a:r>
              <a:rPr lang="it-IT" dirty="0"/>
              <a:t>Nome e Cognome</a:t>
            </a:r>
            <a:endParaRPr lang="en-US" dirty="0"/>
          </a:p>
        </p:txBody>
      </p:sp>
      <p:sp>
        <p:nvSpPr>
          <p:cNvPr id="19" name="Segnaposto immagine 7"/>
          <p:cNvSpPr>
            <a:spLocks noGrp="1"/>
          </p:cNvSpPr>
          <p:nvPr>
            <p:ph type="pic" sz="quarter" idx="13"/>
          </p:nvPr>
        </p:nvSpPr>
        <p:spPr>
          <a:xfrm>
            <a:off x="550863" y="1196752"/>
            <a:ext cx="4800600" cy="4800600"/>
          </a:xfrm>
          <a:prstGeom prst="rect">
            <a:avLst/>
          </a:prstGeom>
          <a:solidFill>
            <a:schemeClr val="bg1">
              <a:lumMod val="95000"/>
            </a:schemeClr>
          </a:solidFill>
        </p:spPr>
        <p:txBody>
          <a:bodyPr>
            <a:normAutofit/>
          </a:bodyPr>
          <a:lstStyle>
            <a:lvl1pPr marL="0" indent="0">
              <a:buNone/>
              <a:defRPr sz="2200">
                <a:solidFill>
                  <a:schemeClr val="tx1">
                    <a:lumMod val="75000"/>
                    <a:lumOff val="25000"/>
                  </a:schemeClr>
                </a:solidFill>
                <a:latin typeface="Segoe UI" panose="020B0502040204020203" pitchFamily="34" charset="0"/>
                <a:cs typeface="Segoe UI" panose="020B0502040204020203" pitchFamily="34" charset="0"/>
              </a:defRPr>
            </a:lvl1pPr>
          </a:lstStyle>
          <a:p>
            <a:endParaRPr lang="it-IT" dirty="0"/>
          </a:p>
        </p:txBody>
      </p:sp>
      <p:sp>
        <p:nvSpPr>
          <p:cNvPr id="20" name="Segnaposto contenuto 4"/>
          <p:cNvSpPr>
            <a:spLocks noGrp="1"/>
          </p:cNvSpPr>
          <p:nvPr>
            <p:ph sz="quarter" idx="14" hasCustomPrompt="1"/>
          </p:nvPr>
        </p:nvSpPr>
        <p:spPr>
          <a:xfrm>
            <a:off x="5591943" y="2421270"/>
            <a:ext cx="5544370" cy="3576270"/>
          </a:xfrm>
          <a:prstGeom prst="rect">
            <a:avLst/>
          </a:prstGeom>
        </p:spPr>
        <p:txBody>
          <a:bodyPr/>
          <a:lstStyle>
            <a:lvl1pPr marL="0" indent="0">
              <a:lnSpc>
                <a:spcPct val="100000"/>
              </a:lnSpc>
              <a:buNone/>
              <a:defRPr sz="1400">
                <a:solidFill>
                  <a:schemeClr val="tx1">
                    <a:lumMod val="75000"/>
                    <a:lumOff val="25000"/>
                  </a:schemeClr>
                </a:solidFill>
                <a:latin typeface="Segoe UI" panose="020B0502040204020203" pitchFamily="34" charset="0"/>
                <a:cs typeface="Segoe UI" panose="020B0502040204020203" pitchFamily="34" charset="0"/>
              </a:defRPr>
            </a:lvl1pPr>
            <a:lvl2pPr marL="457200" indent="0">
              <a:buNone/>
              <a:defRPr sz="1600">
                <a:solidFill>
                  <a:schemeClr val="tx1">
                    <a:lumMod val="75000"/>
                    <a:lumOff val="25000"/>
                  </a:schemeClr>
                </a:solidFill>
              </a:defRPr>
            </a:lvl2pPr>
            <a:lvl3pPr marL="914400" indent="0">
              <a:buNone/>
              <a:defRPr sz="1600">
                <a:solidFill>
                  <a:schemeClr val="tx1">
                    <a:lumMod val="75000"/>
                    <a:lumOff val="25000"/>
                  </a:schemeClr>
                </a:solidFill>
              </a:defRPr>
            </a:lvl3pPr>
            <a:lvl4pPr marL="1371600" indent="0">
              <a:buNone/>
              <a:defRPr sz="1600">
                <a:solidFill>
                  <a:schemeClr val="tx1">
                    <a:lumMod val="75000"/>
                    <a:lumOff val="25000"/>
                  </a:schemeClr>
                </a:solidFill>
              </a:defRPr>
            </a:lvl4pPr>
            <a:lvl5pPr marL="1828800" indent="0">
              <a:buNone/>
              <a:defRPr sz="1600">
                <a:solidFill>
                  <a:schemeClr val="tx1">
                    <a:lumMod val="75000"/>
                    <a:lumOff val="25000"/>
                  </a:schemeClr>
                </a:solidFill>
              </a:defRPr>
            </a:lvl5pPr>
          </a:lstStyle>
          <a:p>
            <a:pPr lvl="0"/>
            <a:r>
              <a:rPr lang="it-IT" dirty="0"/>
              <a:t>Biografia - </a:t>
            </a:r>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a:t>
            </a:r>
            <a:r>
              <a:rPr lang="it-IT" dirty="0" err="1"/>
              <a:t>sed</a:t>
            </a:r>
            <a:r>
              <a:rPr lang="it-IT" dirty="0"/>
              <a:t> do </a:t>
            </a:r>
            <a:r>
              <a:rPr lang="it-IT" dirty="0" err="1"/>
              <a:t>eiusmod</a:t>
            </a:r>
            <a:r>
              <a:rPr lang="it-IT" dirty="0"/>
              <a:t> </a:t>
            </a:r>
            <a:r>
              <a:rPr lang="it-IT" dirty="0" err="1"/>
              <a:t>tempor</a:t>
            </a:r>
            <a:r>
              <a:rPr lang="it-IT" dirty="0"/>
              <a:t> </a:t>
            </a:r>
            <a:r>
              <a:rPr lang="it-IT" dirty="0" err="1"/>
              <a:t>incididunt</a:t>
            </a:r>
            <a:r>
              <a:rPr lang="it-IT" dirty="0"/>
              <a:t> ut </a:t>
            </a:r>
            <a:r>
              <a:rPr lang="it-IT" dirty="0" err="1"/>
              <a:t>labore</a:t>
            </a:r>
            <a:r>
              <a:rPr lang="it-IT" dirty="0"/>
              <a:t>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a:t>
            </a:r>
            <a:r>
              <a:rPr lang="it-IT" dirty="0" err="1"/>
              <a:t>laboris</a:t>
            </a:r>
            <a:r>
              <a:rPr lang="it-IT" dirty="0"/>
              <a:t>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 </a:t>
            </a:r>
            <a:r>
              <a:rPr lang="it-IT" dirty="0" err="1"/>
              <a:t>Duis</a:t>
            </a:r>
            <a:r>
              <a:rPr lang="it-IT" dirty="0"/>
              <a:t> </a:t>
            </a:r>
            <a:r>
              <a:rPr lang="it-IT" dirty="0" err="1"/>
              <a:t>aute</a:t>
            </a:r>
            <a:r>
              <a:rPr lang="it-IT" dirty="0"/>
              <a:t> </a:t>
            </a:r>
            <a:r>
              <a:rPr lang="it-IT" dirty="0" err="1"/>
              <a:t>irure</a:t>
            </a:r>
            <a:r>
              <a:rPr lang="it-IT" dirty="0"/>
              <a:t> </a:t>
            </a:r>
            <a:r>
              <a:rPr lang="it-IT" dirty="0" err="1"/>
              <a:t>dolor</a:t>
            </a:r>
            <a:r>
              <a:rPr lang="it-IT" dirty="0"/>
              <a:t> in </a:t>
            </a:r>
            <a:r>
              <a:rPr lang="it-IT" dirty="0" err="1"/>
              <a:t>reprehenderit</a:t>
            </a:r>
            <a:r>
              <a:rPr lang="it-IT" dirty="0"/>
              <a:t> in </a:t>
            </a:r>
            <a:r>
              <a:rPr lang="it-IT" dirty="0" err="1"/>
              <a:t>voluptate</a:t>
            </a:r>
            <a:r>
              <a:rPr lang="it-IT" dirty="0"/>
              <a:t> </a:t>
            </a:r>
            <a:r>
              <a:rPr lang="it-IT" dirty="0" err="1"/>
              <a:t>velit</a:t>
            </a:r>
            <a:r>
              <a:rPr lang="it-IT" dirty="0"/>
              <a:t> esse </a:t>
            </a:r>
            <a:r>
              <a:rPr lang="it-IT" dirty="0" err="1"/>
              <a:t>cillum</a:t>
            </a:r>
            <a:r>
              <a:rPr lang="it-IT" dirty="0"/>
              <a:t> dolore </a:t>
            </a:r>
            <a:r>
              <a:rPr lang="it-IT" dirty="0" err="1"/>
              <a:t>eu</a:t>
            </a:r>
            <a:r>
              <a:rPr lang="it-IT" dirty="0"/>
              <a:t> </a:t>
            </a:r>
            <a:r>
              <a:rPr lang="it-IT" dirty="0" err="1"/>
              <a:t>fugiat</a:t>
            </a:r>
            <a:r>
              <a:rPr lang="it-IT" dirty="0"/>
              <a:t> nulla </a:t>
            </a:r>
            <a:r>
              <a:rPr lang="it-IT" dirty="0" err="1"/>
              <a:t>pariatur</a:t>
            </a:r>
            <a:r>
              <a:rPr lang="it-IT" dirty="0"/>
              <a:t>. </a:t>
            </a:r>
            <a:r>
              <a:rPr lang="it-IT" dirty="0" err="1"/>
              <a:t>Excepteur</a:t>
            </a:r>
            <a:r>
              <a:rPr lang="it-IT" dirty="0"/>
              <a:t> </a:t>
            </a:r>
            <a:r>
              <a:rPr lang="it-IT" dirty="0" err="1"/>
              <a:t>sint</a:t>
            </a:r>
            <a:r>
              <a:rPr lang="it-IT" dirty="0"/>
              <a:t> </a:t>
            </a:r>
            <a:r>
              <a:rPr lang="it-IT" dirty="0" err="1"/>
              <a:t>occaecat</a:t>
            </a:r>
            <a:r>
              <a:rPr lang="it-IT" dirty="0"/>
              <a:t> </a:t>
            </a:r>
            <a:r>
              <a:rPr lang="it-IT" dirty="0" err="1"/>
              <a:t>cupidatat</a:t>
            </a:r>
            <a:r>
              <a:rPr lang="it-IT" dirty="0"/>
              <a:t> non </a:t>
            </a:r>
            <a:r>
              <a:rPr lang="it-IT" dirty="0" err="1"/>
              <a:t>proident</a:t>
            </a:r>
            <a:r>
              <a:rPr lang="it-IT" dirty="0"/>
              <a:t>, </a:t>
            </a:r>
            <a:r>
              <a:rPr lang="it-IT" dirty="0" err="1"/>
              <a:t>sunt</a:t>
            </a:r>
            <a:r>
              <a:rPr lang="it-IT" dirty="0"/>
              <a:t> in culpa qui officia </a:t>
            </a:r>
            <a:r>
              <a:rPr lang="it-IT" dirty="0" err="1"/>
              <a:t>deserunt</a:t>
            </a:r>
            <a:r>
              <a:rPr lang="it-IT" dirty="0"/>
              <a:t> </a:t>
            </a:r>
            <a:r>
              <a:rPr lang="it-IT" dirty="0" err="1"/>
              <a:t>mollit</a:t>
            </a:r>
            <a:r>
              <a:rPr lang="it-IT" dirty="0"/>
              <a:t> </a:t>
            </a:r>
            <a:r>
              <a:rPr lang="it-IT" dirty="0" err="1"/>
              <a:t>anim</a:t>
            </a:r>
            <a:r>
              <a:rPr lang="it-IT" dirty="0"/>
              <a:t> id est </a:t>
            </a:r>
            <a:r>
              <a:rPr lang="it-IT" dirty="0" err="1"/>
              <a:t>laborum</a:t>
            </a:r>
            <a:r>
              <a:rPr lang="it-IT" dirty="0"/>
              <a:t>.</a:t>
            </a:r>
          </a:p>
        </p:txBody>
      </p:sp>
      <p:sp>
        <p:nvSpPr>
          <p:cNvPr id="21" name="Segnaposto contenuto 4">
            <a:extLst>
              <a:ext uri="{FF2B5EF4-FFF2-40B4-BE49-F238E27FC236}">
                <a16:creationId xmlns:a16="http://schemas.microsoft.com/office/drawing/2014/main" xmlns="" id="{D97D3B1D-9B4D-6E4A-BBBA-A729DC6F2BA7}"/>
              </a:ext>
            </a:extLst>
          </p:cNvPr>
          <p:cNvSpPr>
            <a:spLocks noGrp="1"/>
          </p:cNvSpPr>
          <p:nvPr>
            <p:ph sz="quarter" idx="15" hasCustomPrompt="1"/>
          </p:nvPr>
        </p:nvSpPr>
        <p:spPr>
          <a:xfrm>
            <a:off x="5591943" y="1612111"/>
            <a:ext cx="5544370" cy="376729"/>
          </a:xfrm>
          <a:prstGeom prst="rect">
            <a:avLst/>
          </a:prstGeom>
        </p:spPr>
        <p:txBody>
          <a:bodyPr/>
          <a:lstStyle>
            <a:lvl1pPr marL="0" indent="0">
              <a:lnSpc>
                <a:spcPct val="100000"/>
              </a:lnSpc>
              <a:buNone/>
              <a:defRPr sz="1600" i="0">
                <a:solidFill>
                  <a:schemeClr val="tx1">
                    <a:lumMod val="75000"/>
                    <a:lumOff val="25000"/>
                  </a:schemeClr>
                </a:solidFill>
                <a:latin typeface="Segoe UI" panose="020B0502040204020203" pitchFamily="34" charset="0"/>
                <a:cs typeface="Segoe UI" panose="020B0502040204020203" pitchFamily="34" charset="0"/>
              </a:defRPr>
            </a:lvl1pPr>
            <a:lvl2pPr marL="457200" indent="0">
              <a:buNone/>
              <a:defRPr sz="1600">
                <a:solidFill>
                  <a:schemeClr val="tx1">
                    <a:lumMod val="75000"/>
                    <a:lumOff val="25000"/>
                  </a:schemeClr>
                </a:solidFill>
              </a:defRPr>
            </a:lvl2pPr>
            <a:lvl3pPr marL="914400" indent="0">
              <a:buNone/>
              <a:defRPr sz="1600">
                <a:solidFill>
                  <a:schemeClr val="tx1">
                    <a:lumMod val="75000"/>
                    <a:lumOff val="25000"/>
                  </a:schemeClr>
                </a:solidFill>
              </a:defRPr>
            </a:lvl3pPr>
            <a:lvl4pPr marL="1371600" indent="0">
              <a:buNone/>
              <a:defRPr sz="1600">
                <a:solidFill>
                  <a:schemeClr val="tx1">
                    <a:lumMod val="75000"/>
                    <a:lumOff val="25000"/>
                  </a:schemeClr>
                </a:solidFill>
              </a:defRPr>
            </a:lvl4pPr>
            <a:lvl5pPr marL="1828800" indent="0">
              <a:buNone/>
              <a:defRPr sz="1600">
                <a:solidFill>
                  <a:schemeClr val="tx1">
                    <a:lumMod val="75000"/>
                    <a:lumOff val="25000"/>
                  </a:schemeClr>
                </a:solidFill>
              </a:defRPr>
            </a:lvl5pPr>
          </a:lstStyle>
          <a:p>
            <a:pPr lvl="0"/>
            <a:r>
              <a:rPr lang="it-IT" dirty="0"/>
              <a:t>Società</a:t>
            </a:r>
          </a:p>
        </p:txBody>
      </p:sp>
      <p:sp>
        <p:nvSpPr>
          <p:cNvPr id="7" name="Segnaposto piè di pagina 3"/>
          <p:cNvSpPr>
            <a:spLocks noGrp="1"/>
          </p:cNvSpPr>
          <p:nvPr>
            <p:ph type="ftr" sz="quarter" idx="3"/>
          </p:nvPr>
        </p:nvSpPr>
        <p:spPr>
          <a:xfrm>
            <a:off x="3215681" y="6393600"/>
            <a:ext cx="8430290" cy="349429"/>
          </a:xfrm>
          <a:prstGeom prst="rect">
            <a:avLst/>
          </a:prstGeom>
        </p:spPr>
        <p:txBody>
          <a:bodyPr/>
          <a:lstStyle>
            <a:lvl1pPr algn="r">
              <a:defRPr sz="1400">
                <a:solidFill>
                  <a:schemeClr val="bg1"/>
                </a:solidFill>
              </a:defRPr>
            </a:lvl1pPr>
          </a:lstStyle>
          <a:p>
            <a:r>
              <a:rPr lang="de-DE"/>
              <a:t>Alle Vorteile von BIM bei der Planung von Infrastrukturprojekten</a:t>
            </a:r>
            <a:endParaRPr lang="en-US" dirty="0"/>
          </a:p>
        </p:txBody>
      </p:sp>
    </p:spTree>
    <p:extLst>
      <p:ext uri="{BB962C8B-B14F-4D97-AF65-F5344CB8AC3E}">
        <p14:creationId xmlns:p14="http://schemas.microsoft.com/office/powerpoint/2010/main" val="3948076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6" name="Segnaposto contenuto 2"/>
          <p:cNvSpPr>
            <a:spLocks noGrp="1"/>
          </p:cNvSpPr>
          <p:nvPr>
            <p:ph idx="1"/>
          </p:nvPr>
        </p:nvSpPr>
        <p:spPr>
          <a:xfrm>
            <a:off x="550862" y="1223302"/>
            <a:ext cx="11090275"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8" name="Text Placeholder 2"/>
          <p:cNvSpPr>
            <a:spLocks noGrp="1"/>
          </p:cNvSpPr>
          <p:nvPr>
            <p:ph type="body" sz="quarter" idx="10"/>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a:p>
        </p:txBody>
      </p:sp>
      <p:sp>
        <p:nvSpPr>
          <p:cNvPr id="4" name="Segnaposto piè di pagina 3"/>
          <p:cNvSpPr>
            <a:spLocks noGrp="1"/>
          </p:cNvSpPr>
          <p:nvPr>
            <p:ph type="ftr" sz="quarter" idx="3"/>
          </p:nvPr>
        </p:nvSpPr>
        <p:spPr>
          <a:xfrm>
            <a:off x="3215681" y="6393600"/>
            <a:ext cx="8430290" cy="349429"/>
          </a:xfrm>
          <a:prstGeom prst="rect">
            <a:avLst/>
          </a:prstGeom>
        </p:spPr>
        <p:txBody>
          <a:bodyPr/>
          <a:lstStyle>
            <a:lvl1pPr algn="r">
              <a:defRPr sz="1400">
                <a:solidFill>
                  <a:schemeClr val="bg1"/>
                </a:solidFill>
              </a:defRPr>
            </a:lvl1pPr>
          </a:lstStyle>
          <a:p>
            <a:r>
              <a:rPr lang="de-DE"/>
              <a:t>Alle Vorteile von BIM bei der Planung von Infrastrukturprojekten</a:t>
            </a:r>
            <a:endParaRPr lang="en-US" dirty="0"/>
          </a:p>
        </p:txBody>
      </p:sp>
    </p:spTree>
    <p:extLst>
      <p:ext uri="{BB962C8B-B14F-4D97-AF65-F5344CB8AC3E}">
        <p14:creationId xmlns:p14="http://schemas.microsoft.com/office/powerpoint/2010/main" val="3997265936"/>
      </p:ext>
    </p:extLst>
  </p:cSld>
  <p:clrMapOvr>
    <a:masterClrMapping/>
  </p:clrMapOvr>
  <p:extLst>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929" userDrawn="1">
          <p15:clr>
            <a:srgbClr val="FBAE40"/>
          </p15:clr>
        </p15:guide>
        <p15:guide id="11" orient="horz" pos="388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28" name="Text Placeholder 2"/>
          <p:cNvSpPr>
            <a:spLocks noGrp="1"/>
          </p:cNvSpPr>
          <p:nvPr>
            <p:ph type="body" sz="quarter" idx="10"/>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a:p>
        </p:txBody>
      </p:sp>
      <p:sp>
        <p:nvSpPr>
          <p:cNvPr id="6" name="Segnaposto contenuto 2"/>
          <p:cNvSpPr>
            <a:spLocks noGrp="1"/>
          </p:cNvSpPr>
          <p:nvPr>
            <p:ph idx="1"/>
          </p:nvPr>
        </p:nvSpPr>
        <p:spPr>
          <a:xfrm>
            <a:off x="550863" y="1223302"/>
            <a:ext cx="5329114"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7" name="Segnaposto contenuto 2"/>
          <p:cNvSpPr>
            <a:spLocks noGrp="1"/>
          </p:cNvSpPr>
          <p:nvPr>
            <p:ph idx="11"/>
          </p:nvPr>
        </p:nvSpPr>
        <p:spPr>
          <a:xfrm>
            <a:off x="6312024" y="1223302"/>
            <a:ext cx="5329114"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5" name="Segnaposto piè di pagina 3"/>
          <p:cNvSpPr>
            <a:spLocks noGrp="1"/>
          </p:cNvSpPr>
          <p:nvPr>
            <p:ph type="ftr" sz="quarter" idx="3"/>
          </p:nvPr>
        </p:nvSpPr>
        <p:spPr>
          <a:xfrm>
            <a:off x="3215681" y="6393600"/>
            <a:ext cx="8430290" cy="349429"/>
          </a:xfrm>
          <a:prstGeom prst="rect">
            <a:avLst/>
          </a:prstGeom>
        </p:spPr>
        <p:txBody>
          <a:bodyPr/>
          <a:lstStyle>
            <a:lvl1pPr algn="r">
              <a:defRPr sz="1400">
                <a:solidFill>
                  <a:schemeClr val="bg1"/>
                </a:solidFill>
              </a:defRPr>
            </a:lvl1pPr>
          </a:lstStyle>
          <a:p>
            <a:r>
              <a:rPr lang="de-DE"/>
              <a:t>Alle Vorteile von BIM bei der Planung von Infrastrukturprojekten</a:t>
            </a:r>
            <a:endParaRPr lang="en-US" dirty="0"/>
          </a:p>
        </p:txBody>
      </p:sp>
    </p:spTree>
    <p:extLst>
      <p:ext uri="{BB962C8B-B14F-4D97-AF65-F5344CB8AC3E}">
        <p14:creationId xmlns:p14="http://schemas.microsoft.com/office/powerpoint/2010/main" val="18724064"/>
      </p:ext>
    </p:extLst>
  </p:cSld>
  <p:clrMapOvr>
    <a:masterClrMapping/>
  </p:clrMapOvr>
  <p:extLst>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userDrawn="1">
          <p15:clr>
            <a:srgbClr val="FBAE40"/>
          </p15:clr>
        </p15:guide>
        <p15:guide id="7" pos="7333" userDrawn="1">
          <p15:clr>
            <a:srgbClr val="FBAE40"/>
          </p15:clr>
        </p15:guide>
        <p15:guide id="8" orient="horz" pos="164" userDrawn="1">
          <p15:clr>
            <a:srgbClr val="FBAE40"/>
          </p15:clr>
        </p15:guide>
        <p15:guide id="9" orient="horz" pos="4156" userDrawn="1">
          <p15:clr>
            <a:srgbClr val="FBAE40"/>
          </p15:clr>
        </p15:guide>
        <p15:guide id="10" orient="horz" pos="3884" userDrawn="1">
          <p15:clr>
            <a:srgbClr val="FBAE40"/>
          </p15:clr>
        </p15:guide>
        <p15:guide id="11" orient="horz" pos="3929"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a:p>
        </p:txBody>
      </p:sp>
      <p:sp>
        <p:nvSpPr>
          <p:cNvPr id="6" name="Segnaposto contenuto 2"/>
          <p:cNvSpPr>
            <a:spLocks noGrp="1"/>
          </p:cNvSpPr>
          <p:nvPr>
            <p:ph idx="1"/>
          </p:nvPr>
        </p:nvSpPr>
        <p:spPr>
          <a:xfrm>
            <a:off x="550862" y="1223302"/>
            <a:ext cx="3384897"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8" name="Segnaposto contenuto 2"/>
          <p:cNvSpPr>
            <a:spLocks noGrp="1"/>
          </p:cNvSpPr>
          <p:nvPr>
            <p:ph idx="11"/>
          </p:nvPr>
        </p:nvSpPr>
        <p:spPr>
          <a:xfrm>
            <a:off x="4403551" y="1223302"/>
            <a:ext cx="3384897"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9" name="Segnaposto contenuto 2"/>
          <p:cNvSpPr>
            <a:spLocks noGrp="1"/>
          </p:cNvSpPr>
          <p:nvPr>
            <p:ph idx="12"/>
          </p:nvPr>
        </p:nvSpPr>
        <p:spPr>
          <a:xfrm>
            <a:off x="8256240" y="1223302"/>
            <a:ext cx="3384898" cy="4806748"/>
          </a:xfrm>
          <a:prstGeom prst="rect">
            <a:avLst/>
          </a:prstGeom>
        </p:spPr>
        <p:txBody>
          <a:bodyPr lIns="0"/>
          <a:lstStyle>
            <a:lvl1pPr marL="0" indent="0">
              <a:spcBef>
                <a:spcPts val="600"/>
              </a:spcBef>
              <a:buNone/>
              <a:defRPr sz="2200">
                <a:latin typeface="+mn-lt"/>
              </a:defRPr>
            </a:lvl1pPr>
            <a:lvl2pPr>
              <a:spcBef>
                <a:spcPts val="600"/>
              </a:spcBef>
              <a:defRPr/>
            </a:lvl2pPr>
            <a:lvl3pPr>
              <a:spcBef>
                <a:spcPts val="600"/>
              </a:spcBef>
              <a:defRPr/>
            </a:lvl3pPr>
            <a:lvl4pPr>
              <a:spcBef>
                <a:spcPts val="600"/>
              </a:spcBef>
              <a:defRPr/>
            </a:lvl4pPr>
            <a:lvl5pPr>
              <a:spcBef>
                <a:spcPts val="600"/>
              </a:spcBef>
              <a:defRPr/>
            </a:lvl5pPr>
          </a:lstStyle>
          <a:p>
            <a:pPr lvl="0"/>
            <a:endParaRPr lang="it-IT" dirty="0"/>
          </a:p>
        </p:txBody>
      </p:sp>
      <p:sp>
        <p:nvSpPr>
          <p:cNvPr id="7" name="Segnaposto piè di pagina 3"/>
          <p:cNvSpPr>
            <a:spLocks noGrp="1"/>
          </p:cNvSpPr>
          <p:nvPr>
            <p:ph type="ftr" sz="quarter" idx="3"/>
          </p:nvPr>
        </p:nvSpPr>
        <p:spPr>
          <a:xfrm>
            <a:off x="3215681" y="6393600"/>
            <a:ext cx="8430290" cy="349429"/>
          </a:xfrm>
          <a:prstGeom prst="rect">
            <a:avLst/>
          </a:prstGeom>
        </p:spPr>
        <p:txBody>
          <a:bodyPr/>
          <a:lstStyle>
            <a:lvl1pPr algn="r">
              <a:defRPr sz="1400">
                <a:solidFill>
                  <a:schemeClr val="bg1"/>
                </a:solidFill>
              </a:defRPr>
            </a:lvl1pPr>
          </a:lstStyle>
          <a:p>
            <a:r>
              <a:rPr lang="de-DE"/>
              <a:t>Alle Vorteile von BIM bei der Planung von Infrastrukturprojekten</a:t>
            </a:r>
            <a:endParaRPr lang="en-US" dirty="0"/>
          </a:p>
        </p:txBody>
      </p:sp>
    </p:spTree>
    <p:extLst>
      <p:ext uri="{BB962C8B-B14F-4D97-AF65-F5344CB8AC3E}">
        <p14:creationId xmlns:p14="http://schemas.microsoft.com/office/powerpoint/2010/main" val="3793153245"/>
      </p:ext>
    </p:extLst>
  </p:cSld>
  <p:clrMapOvr>
    <a:masterClrMapping/>
  </p:clrMapOvr>
  <p:extLst>
    <p:ext uri="{DCECCB84-F9BA-43D5-87BE-67443E8EF086}">
      <p15:sldGuideLst xmlns:p15="http://schemas.microsoft.com/office/powerpoint/2012/main">
        <p15:guide id="0" orient="horz" pos="3929" userDrawn="1">
          <p15:clr>
            <a:srgbClr val="FBAE40"/>
          </p15:clr>
        </p15:guide>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88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nly Title">
    <p:spTree>
      <p:nvGrpSpPr>
        <p:cNvPr id="1" name=""/>
        <p:cNvGrpSpPr/>
        <p:nvPr/>
      </p:nvGrpSpPr>
      <p:grpSpPr>
        <a:xfrm>
          <a:off x="0" y="0"/>
          <a:ext cx="0" cy="0"/>
          <a:chOff x="0" y="0"/>
          <a:chExt cx="0" cy="0"/>
        </a:xfrm>
      </p:grpSpPr>
      <p:sp>
        <p:nvSpPr>
          <p:cNvPr id="7" name="Text Placeholder 2"/>
          <p:cNvSpPr>
            <a:spLocks noGrp="1"/>
          </p:cNvSpPr>
          <p:nvPr>
            <p:ph type="body" sz="quarter" idx="10"/>
          </p:nvPr>
        </p:nvSpPr>
        <p:spPr>
          <a:xfrm>
            <a:off x="550863" y="260350"/>
            <a:ext cx="11090275" cy="584775"/>
          </a:xfrm>
          <a:prstGeom prst="rect">
            <a:avLst/>
          </a:prstGeom>
        </p:spPr>
        <p:txBody>
          <a:bodyPr wrap="square" lIns="0">
            <a:spAutoFit/>
          </a:bodyPr>
          <a:lstStyle>
            <a:lvl1pPr marL="0" indent="0" algn="ctr">
              <a:spcBef>
                <a:spcPts val="0"/>
              </a:spcBef>
              <a:buNone/>
              <a:defRPr sz="3200" b="1">
                <a:latin typeface="Segoe UI Semibold" panose="020B0702040204020203" pitchFamily="34" charset="0"/>
                <a:cs typeface="Segoe UI Semibold" panose="020B0702040204020203" pitchFamily="34" charset="0"/>
              </a:defRPr>
            </a:lvl1pPr>
          </a:lstStyle>
          <a:p>
            <a:pPr lvl="0"/>
            <a:endParaRPr lang="it-IT" dirty="0"/>
          </a:p>
        </p:txBody>
      </p:sp>
      <p:sp>
        <p:nvSpPr>
          <p:cNvPr id="3" name="Segnaposto piè di pagina 3"/>
          <p:cNvSpPr>
            <a:spLocks noGrp="1"/>
          </p:cNvSpPr>
          <p:nvPr>
            <p:ph type="ftr" sz="quarter" idx="3"/>
          </p:nvPr>
        </p:nvSpPr>
        <p:spPr>
          <a:xfrm>
            <a:off x="3215681" y="6393600"/>
            <a:ext cx="8430290" cy="349429"/>
          </a:xfrm>
          <a:prstGeom prst="rect">
            <a:avLst/>
          </a:prstGeom>
        </p:spPr>
        <p:txBody>
          <a:bodyPr/>
          <a:lstStyle>
            <a:lvl1pPr algn="r">
              <a:defRPr sz="1400">
                <a:solidFill>
                  <a:schemeClr val="bg1"/>
                </a:solidFill>
              </a:defRPr>
            </a:lvl1pPr>
          </a:lstStyle>
          <a:p>
            <a:r>
              <a:rPr lang="de-DE"/>
              <a:t>Alle Vorteile von BIM bei der Planung von Infrastrukturprojekten</a:t>
            </a:r>
            <a:endParaRPr lang="en-US" dirty="0"/>
          </a:p>
        </p:txBody>
      </p:sp>
    </p:spTree>
    <p:extLst>
      <p:ext uri="{BB962C8B-B14F-4D97-AF65-F5344CB8AC3E}">
        <p14:creationId xmlns:p14="http://schemas.microsoft.com/office/powerpoint/2010/main" val="2525420223"/>
      </p:ext>
    </p:extLst>
  </p:cSld>
  <p:clrMapOvr>
    <a:masterClrMapping/>
  </p:clrMapOvr>
  <p:extLst>
    <p:ext uri="{DCECCB84-F9BA-43D5-87BE-67443E8EF086}">
      <p15:sldGuideLst xmlns:p15="http://schemas.microsoft.com/office/powerpoint/2012/main">
        <p15:guide id="1" pos="3840">
          <p15:clr>
            <a:srgbClr val="FBAE40"/>
          </p15:clr>
        </p15:guide>
        <p15:guide id="2" pos="2343">
          <p15:clr>
            <a:srgbClr val="FBAE40"/>
          </p15:clr>
        </p15:guide>
        <p15:guide id="3" pos="846">
          <p15:clr>
            <a:srgbClr val="FBAE40"/>
          </p15:clr>
        </p15:guide>
        <p15:guide id="4" pos="5337">
          <p15:clr>
            <a:srgbClr val="FBAE40"/>
          </p15:clr>
        </p15:guide>
        <p15:guide id="5" pos="6834">
          <p15:clr>
            <a:srgbClr val="FBAE40"/>
          </p15:clr>
        </p15:guide>
        <p15:guide id="6" pos="347">
          <p15:clr>
            <a:srgbClr val="FBAE40"/>
          </p15:clr>
        </p15:guide>
        <p15:guide id="7" pos="7333">
          <p15:clr>
            <a:srgbClr val="FBAE40"/>
          </p15:clr>
        </p15:guide>
        <p15:guide id="8" orient="horz" pos="164">
          <p15:clr>
            <a:srgbClr val="FBAE40"/>
          </p15:clr>
        </p15:guide>
        <p15:guide id="9" orient="horz" pos="4156">
          <p15:clr>
            <a:srgbClr val="FBAE40"/>
          </p15:clr>
        </p15:guide>
        <p15:guide id="10" orient="horz" pos="388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Vuota">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7773604"/>
      </p:ext>
    </p:extLst>
  </p:cSld>
  <p:clrMapOvr>
    <a:masterClrMapping/>
  </p:clrMapOvr>
  <p:extLst>
    <p:ext uri="{DCECCB84-F9BA-43D5-87BE-67443E8EF086}">
      <p15:sldGuideLst xmlns:p15="http://schemas.microsoft.com/office/powerpoint/2012/main">
        <p15:guide id="1" orient="horz" pos="4156">
          <p15:clr>
            <a:srgbClr val="FBAE40"/>
          </p15:clr>
        </p15:guide>
        <p15:guide id="2" orient="horz" pos="3929">
          <p15:clr>
            <a:srgbClr val="FBAE40"/>
          </p15:clr>
        </p15:guide>
        <p15:guide id="3" orient="horz" pos="164">
          <p15:clr>
            <a:srgbClr val="FBAE40"/>
          </p15:clr>
        </p15:guide>
        <p15:guide id="4" orient="horz" pos="3884">
          <p15:clr>
            <a:srgbClr val="FBAE40"/>
          </p15:clr>
        </p15:guide>
        <p15:guide id="5" pos="347">
          <p15:clr>
            <a:srgbClr val="FBAE40"/>
          </p15:clr>
        </p15:guide>
        <p15:guide id="6" pos="7333">
          <p15:clr>
            <a:srgbClr val="FBAE40"/>
          </p15:clr>
        </p15:guide>
        <p15:guide id="7" pos="846">
          <p15:clr>
            <a:srgbClr val="FBAE40"/>
          </p15:clr>
        </p15:guide>
        <p15:guide id="8" pos="6834">
          <p15:clr>
            <a:srgbClr val="FBAE40"/>
          </p15:clr>
        </p15:guide>
        <p15:guide id="9" pos="2343">
          <p15:clr>
            <a:srgbClr val="FBAE40"/>
          </p15:clr>
        </p15:guide>
        <p15:guide id="10" pos="5337">
          <p15:clr>
            <a:srgbClr val="FBAE40"/>
          </p15:clr>
        </p15:guide>
        <p15:guide id="11"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pic>
        <p:nvPicPr>
          <p:cNvPr id="37" name="Immagine 36"/>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10128448" y="6237762"/>
            <a:ext cx="1517523" cy="359413"/>
          </a:xfrm>
          <a:prstGeom prst="rect">
            <a:avLst/>
          </a:prstGeom>
        </p:spPr>
      </p:pic>
      <p:pic>
        <p:nvPicPr>
          <p:cNvPr id="2" name="Immagine 1"/>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551661" y="6237288"/>
            <a:ext cx="2072448" cy="360362"/>
          </a:xfrm>
          <a:prstGeom prst="rect">
            <a:avLst/>
          </a:prstGeom>
        </p:spPr>
      </p:pic>
      <p:sp>
        <p:nvSpPr>
          <p:cNvPr id="5" name="Rettangolo 4"/>
          <p:cNvSpPr/>
          <p:nvPr userDrawn="1"/>
        </p:nvSpPr>
        <p:spPr>
          <a:xfrm>
            <a:off x="11932800" y="-3849"/>
            <a:ext cx="259200" cy="685800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Rettangolo 5"/>
          <p:cNvSpPr/>
          <p:nvPr userDrawn="1"/>
        </p:nvSpPr>
        <p:spPr>
          <a:xfrm>
            <a:off x="0" y="260350"/>
            <a:ext cx="259200" cy="366108"/>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Rettangolo 2"/>
          <p:cNvSpPr/>
          <p:nvPr userDrawn="1"/>
        </p:nvSpPr>
        <p:spPr>
          <a:xfrm>
            <a:off x="0" y="6237288"/>
            <a:ext cx="12192000" cy="6207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7" name="Immagin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551661" y="6393600"/>
            <a:ext cx="1517523" cy="349429"/>
          </a:xfrm>
          <a:prstGeom prst="rect">
            <a:avLst/>
          </a:prstGeom>
        </p:spPr>
      </p:pic>
      <p:sp>
        <p:nvSpPr>
          <p:cNvPr id="12" name="Rettangolo 11"/>
          <p:cNvSpPr/>
          <p:nvPr userDrawn="1"/>
        </p:nvSpPr>
        <p:spPr>
          <a:xfrm>
            <a:off x="0" y="6236688"/>
            <a:ext cx="3049200" cy="73512"/>
          </a:xfrm>
          <a:prstGeom prst="rect">
            <a:avLst/>
          </a:prstGeom>
          <a:solidFill>
            <a:srgbClr val="7AB0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Rettangolo 12"/>
          <p:cNvSpPr/>
          <p:nvPr userDrawn="1"/>
        </p:nvSpPr>
        <p:spPr>
          <a:xfrm>
            <a:off x="3048000" y="6236687"/>
            <a:ext cx="3049200" cy="73512"/>
          </a:xfrm>
          <a:prstGeom prst="rect">
            <a:avLst/>
          </a:prstGeom>
          <a:solidFill>
            <a:srgbClr val="2BB0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Rettangolo 13"/>
          <p:cNvSpPr/>
          <p:nvPr userDrawn="1"/>
        </p:nvSpPr>
        <p:spPr>
          <a:xfrm>
            <a:off x="6097200" y="6236687"/>
            <a:ext cx="3050400" cy="73512"/>
          </a:xfrm>
          <a:prstGeom prst="rect">
            <a:avLst/>
          </a:prstGeom>
          <a:solidFill>
            <a:srgbClr val="457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Rettangolo 14"/>
          <p:cNvSpPr/>
          <p:nvPr userDrawn="1"/>
        </p:nvSpPr>
        <p:spPr>
          <a:xfrm>
            <a:off x="9147600" y="6237312"/>
            <a:ext cx="3049200" cy="72008"/>
          </a:xfrm>
          <a:prstGeom prst="rect">
            <a:avLst/>
          </a:prstGeom>
          <a:solidFill>
            <a:srgbClr val="B845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6" name="Segnaposto piè di pagina 3"/>
          <p:cNvSpPr>
            <a:spLocks noGrp="1"/>
          </p:cNvSpPr>
          <p:nvPr>
            <p:ph type="ftr" sz="quarter" idx="3"/>
          </p:nvPr>
        </p:nvSpPr>
        <p:spPr>
          <a:xfrm>
            <a:off x="3215681" y="6393600"/>
            <a:ext cx="8430290" cy="349429"/>
          </a:xfrm>
          <a:prstGeom prst="rect">
            <a:avLst/>
          </a:prstGeom>
        </p:spPr>
        <p:txBody>
          <a:bodyPr/>
          <a:lstStyle>
            <a:lvl1pPr algn="r">
              <a:defRPr sz="1400">
                <a:solidFill>
                  <a:schemeClr val="bg1"/>
                </a:solidFill>
              </a:defRPr>
            </a:lvl1pPr>
          </a:lstStyle>
          <a:p>
            <a:r>
              <a:rPr lang="de-DE"/>
              <a:t>Alle Vorteile von BIM bei der Planung von Infrastrukturprojekten</a:t>
            </a:r>
            <a:endParaRPr lang="en-US" dirty="0"/>
          </a:p>
        </p:txBody>
      </p:sp>
    </p:spTree>
    <p:extLst>
      <p:ext uri="{BB962C8B-B14F-4D97-AF65-F5344CB8AC3E}">
        <p14:creationId xmlns:p14="http://schemas.microsoft.com/office/powerpoint/2010/main" val="2988200118"/>
      </p:ext>
    </p:extLst>
  </p:cSld>
  <p:clrMap bg1="lt1" tx1="dk1" bg2="lt2" tx2="dk2" accent1="accent1" accent2="accent2" accent3="accent3" accent4="accent4" accent5="accent5" accent6="accent6" hlink="hlink" folHlink="folHlink"/>
  <p:sldLayoutIdLst>
    <p:sldLayoutId id="2147483680" r:id="rId1"/>
    <p:sldLayoutId id="2147483698" r:id="rId2"/>
    <p:sldLayoutId id="2147483706" r:id="rId3"/>
    <p:sldLayoutId id="2147483704" r:id="rId4"/>
    <p:sldLayoutId id="2147483697" r:id="rId5"/>
    <p:sldLayoutId id="2147483696" r:id="rId6"/>
    <p:sldLayoutId id="2147483703" r:id="rId7"/>
    <p:sldLayoutId id="2147483699" r:id="rId8"/>
    <p:sldLayoutId id="2147483705" r:id="rId9"/>
  </p:sldLayoutIdLst>
  <p:hf sldNum="0" hdr="0" dt="0"/>
  <p:txStyles>
    <p:titleStyle>
      <a:lvl1pPr algn="ctr" defTabSz="914400" rtl="0" eaLnBrk="1" latinLnBrk="0" hangingPunct="1">
        <a:spcBef>
          <a:spcPct val="0"/>
        </a:spcBef>
        <a:buNone/>
        <a:defRPr sz="3200" b="0" kern="1200">
          <a:solidFill>
            <a:schemeClr val="tx1"/>
          </a:solidFill>
          <a:latin typeface="Segoe UI Semibold" panose="020B0702040204020203" pitchFamily="34" charset="0"/>
          <a:ea typeface="+mj-ea"/>
          <a:cs typeface="Segoe UI Semibold" panose="020B0702040204020203"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156" userDrawn="1">
          <p15:clr>
            <a:srgbClr val="F26B43"/>
          </p15:clr>
        </p15:guide>
        <p15:guide id="2" orient="horz" pos="3929" userDrawn="1">
          <p15:clr>
            <a:srgbClr val="F26B43"/>
          </p15:clr>
        </p15:guide>
        <p15:guide id="3" orient="horz" pos="3884" userDrawn="1">
          <p15:clr>
            <a:srgbClr val="F26B43"/>
          </p15:clr>
        </p15:guide>
        <p15:guide id="4" orient="horz" pos="164" userDrawn="1">
          <p15:clr>
            <a:srgbClr val="F26B43"/>
          </p15:clr>
        </p15:guide>
        <p15:guide id="6" pos="7015"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8.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8.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8.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8.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9.xml"/><Relationship Id="rId1" Type="http://schemas.openxmlformats.org/officeDocument/2006/relationships/slideLayout" Target="../slideLayouts/slideLayout8.xml"/><Relationship Id="rId4" Type="http://schemas.openxmlformats.org/officeDocument/2006/relationships/image" Target="../media/image42.png"/></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0.xml"/><Relationship Id="rId1" Type="http://schemas.openxmlformats.org/officeDocument/2006/relationships/slideLayout" Target="../slideLayouts/slideLayout8.xml"/><Relationship Id="rId4" Type="http://schemas.openxmlformats.org/officeDocument/2006/relationships/image" Target="../media/image44.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4.xml"/><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6.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7.xml"/><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8.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9.xml"/><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0.xml"/><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2.xml"/><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4.xml"/><Relationship Id="rId1" Type="http://schemas.openxmlformats.org/officeDocument/2006/relationships/slideLayout" Target="../slideLayouts/slideLayout8.xml"/><Relationship Id="rId4" Type="http://schemas.openxmlformats.org/officeDocument/2006/relationships/image" Target="../media/image55.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6.xml"/><Relationship Id="rId1" Type="http://schemas.openxmlformats.org/officeDocument/2006/relationships/slideLayout" Target="../slideLayouts/slideLayout5.xml"/><Relationship Id="rId4" Type="http://schemas.openxmlformats.org/officeDocument/2006/relationships/image" Target="../media/image57.jpe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8.xml"/><Relationship Id="rId1" Type="http://schemas.openxmlformats.org/officeDocument/2006/relationships/slideLayout" Target="../slideLayouts/slideLayout3.xml"/><Relationship Id="rId4" Type="http://schemas.openxmlformats.org/officeDocument/2006/relationships/image" Target="../media/image59.svg"/></Relationships>
</file>

<file path=ppt/slides/_rels/slide5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9.xml"/><Relationship Id="rId1" Type="http://schemas.openxmlformats.org/officeDocument/2006/relationships/slideLayout" Target="../slideLayouts/slideLayout8.xml"/><Relationship Id="rId5" Type="http://schemas.openxmlformats.org/officeDocument/2006/relationships/image" Target="../media/image59.PNG"/><Relationship Id="rId4" Type="http://schemas.openxmlformats.org/officeDocument/2006/relationships/image" Target="../media/image59.svg"/></Relationships>
</file>

<file path=ppt/slides/_rels/slide6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0.xml"/><Relationship Id="rId1" Type="http://schemas.openxmlformats.org/officeDocument/2006/relationships/slideLayout" Target="../slideLayouts/slideLayout8.xml"/><Relationship Id="rId5" Type="http://schemas.openxmlformats.org/officeDocument/2006/relationships/image" Target="../media/image59.svg"/><Relationship Id="rId4" Type="http://schemas.openxmlformats.org/officeDocument/2006/relationships/image" Target="../media/image58.png"/></Relationships>
</file>

<file path=ppt/slides/_rels/slide6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1.xml"/><Relationship Id="rId1" Type="http://schemas.openxmlformats.org/officeDocument/2006/relationships/slideLayout" Target="../slideLayouts/slideLayout8.xml"/><Relationship Id="rId5" Type="http://schemas.openxmlformats.org/officeDocument/2006/relationships/image" Target="../media/image59.svg"/><Relationship Id="rId4" Type="http://schemas.openxmlformats.org/officeDocument/2006/relationships/image" Target="../media/image58.png"/></Relationships>
</file>

<file path=ppt/slides/_rels/slide6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2.xml"/><Relationship Id="rId1" Type="http://schemas.openxmlformats.org/officeDocument/2006/relationships/slideLayout" Target="../slideLayouts/slideLayout8.xml"/><Relationship Id="rId5" Type="http://schemas.openxmlformats.org/officeDocument/2006/relationships/image" Target="../media/image59.svg"/><Relationship Id="rId4" Type="http://schemas.openxmlformats.org/officeDocument/2006/relationships/image" Target="../media/image58.png"/></Relationships>
</file>

<file path=ppt/slides/_rels/slide6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3.xml"/><Relationship Id="rId1" Type="http://schemas.openxmlformats.org/officeDocument/2006/relationships/slideLayout" Target="../slideLayouts/slideLayout8.xml"/><Relationship Id="rId5" Type="http://schemas.openxmlformats.org/officeDocument/2006/relationships/image" Target="../media/image59.svg"/><Relationship Id="rId4" Type="http://schemas.openxmlformats.org/officeDocument/2006/relationships/image" Target="../media/image58.png"/></Relationships>
</file>

<file path=ppt/slides/_rels/slide6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4.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65.xml"/><Relationship Id="rId1" Type="http://schemas.openxmlformats.org/officeDocument/2006/relationships/slideLayout" Target="../slideLayouts/slideLayout8.xml"/><Relationship Id="rId4" Type="http://schemas.openxmlformats.org/officeDocument/2006/relationships/image" Target="../media/image64.png"/></Relationships>
</file>

<file path=ppt/slides/_rels/slide6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6.xml"/><Relationship Id="rId1" Type="http://schemas.openxmlformats.org/officeDocument/2006/relationships/slideLayout" Target="../slideLayouts/slideLayout8.xml"/><Relationship Id="rId4" Type="http://schemas.openxmlformats.org/officeDocument/2006/relationships/image" Target="../media/image64.png"/></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67.xml"/><Relationship Id="rId1" Type="http://schemas.openxmlformats.org/officeDocument/2006/relationships/slideLayout" Target="../slideLayouts/slideLayout8.xml"/><Relationship Id="rId4" Type="http://schemas.openxmlformats.org/officeDocument/2006/relationships/image" Target="../media/image64.png"/></Relationships>
</file>

<file path=ppt/slides/_rels/slide6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69.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70.xml"/><Relationship Id="rId1" Type="http://schemas.openxmlformats.org/officeDocument/2006/relationships/slideLayout" Target="../slideLayouts/slideLayout8.xml"/><Relationship Id="rId5" Type="http://schemas.openxmlformats.org/officeDocument/2006/relationships/image" Target="../media/image71.png"/><Relationship Id="rId4" Type="http://schemas.openxmlformats.org/officeDocument/2006/relationships/image" Target="../media/image68.png"/></Relationships>
</file>

<file path=ppt/slides/_rels/slide7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71.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72.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3.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74.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75.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76.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7.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8.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7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79.xml"/><Relationship Id="rId1" Type="http://schemas.openxmlformats.org/officeDocument/2006/relationships/slideLayout" Target="../slideLayouts/slideLayout8.xml"/><Relationship Id="rId4" Type="http://schemas.openxmlformats.org/officeDocument/2006/relationships/image" Target="../media/image68.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82.xml"/><Relationship Id="rId1" Type="http://schemas.openxmlformats.org/officeDocument/2006/relationships/slideLayout" Target="../slideLayouts/slideLayout6.xml"/><Relationship Id="rId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2"/>
          </p:nvPr>
        </p:nvSpPr>
        <p:spPr>
          <a:xfrm>
            <a:off x="555355" y="2634937"/>
            <a:ext cx="11085783" cy="1588127"/>
          </a:xfrm>
        </p:spPr>
        <p:txBody>
          <a:bodyPr/>
          <a:lstStyle/>
          <a:p>
            <a:pPr algn="ctr"/>
            <a:r>
              <a:rPr lang="de-DE" sz="5400" b="1" dirty="0"/>
              <a:t>Alle Vorteile von BIM bei der Planung von Infrastrukturprojekten</a:t>
            </a:r>
            <a:endParaRPr lang="en-US" sz="5400" b="1" noProof="0" dirty="0"/>
          </a:p>
        </p:txBody>
      </p:sp>
      <p:pic>
        <p:nvPicPr>
          <p:cNvPr id="4" name="Immagin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22134" y="908720"/>
            <a:ext cx="5147731" cy="1219200"/>
          </a:xfrm>
          <a:prstGeom prst="rect">
            <a:avLst/>
          </a:prstGeom>
        </p:spPr>
      </p:pic>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612252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2"/>
          </p:nvPr>
        </p:nvSpPr>
        <p:spPr/>
        <p:txBody>
          <a:bodyPr/>
          <a:lstStyle/>
          <a:p>
            <a:endParaRPr lang="it-IT" dirty="0"/>
          </a:p>
        </p:txBody>
      </p:sp>
      <p:sp>
        <p:nvSpPr>
          <p:cNvPr id="5" name="Titolo 4"/>
          <p:cNvSpPr>
            <a:spLocks noGrp="1"/>
          </p:cNvSpPr>
          <p:nvPr>
            <p:ph type="title"/>
          </p:nvPr>
        </p:nvSpPr>
        <p:spPr/>
        <p:txBody>
          <a:bodyPr/>
          <a:lstStyle/>
          <a:p>
            <a:r>
              <a:rPr lang="it-IT" dirty="0">
                <a:solidFill>
                  <a:schemeClr val="accent1"/>
                </a:solidFill>
              </a:rPr>
              <a:t>Roland Schneider</a:t>
            </a:r>
          </a:p>
        </p:txBody>
      </p:sp>
      <p:pic>
        <p:nvPicPr>
          <p:cNvPr id="10" name="Segnaposto immagine 9"/>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553206" y="1199095"/>
            <a:ext cx="4795914" cy="4795914"/>
          </a:xfrm>
        </p:spPr>
      </p:pic>
      <p:sp>
        <p:nvSpPr>
          <p:cNvPr id="8" name="Segnaposto contenuto 7"/>
          <p:cNvSpPr>
            <a:spLocks noGrp="1"/>
          </p:cNvSpPr>
          <p:nvPr>
            <p:ph sz="quarter" idx="14"/>
          </p:nvPr>
        </p:nvSpPr>
        <p:spPr/>
        <p:txBody>
          <a:bodyPr/>
          <a:lstStyle/>
          <a:p>
            <a:r>
              <a:rPr lang="de-DE" dirty="0">
                <a:solidFill>
                  <a:schemeClr val="tx1"/>
                </a:solidFill>
              </a:rPr>
              <a:t>Roland Schneider studierte Maschinenbau und war zehn Jahre in der Konstruktion von Sondermaschinen tätig</a:t>
            </a:r>
            <a:r>
              <a:rPr lang="it-IT" dirty="0">
                <a:solidFill>
                  <a:schemeClr val="tx1"/>
                </a:solidFill>
              </a:rPr>
              <a:t>.</a:t>
            </a:r>
          </a:p>
          <a:p>
            <a:r>
              <a:rPr lang="de-DE" dirty="0">
                <a:solidFill>
                  <a:schemeClr val="tx1"/>
                </a:solidFill>
              </a:rPr>
              <a:t>Vor mehr als 30 Jahren war er Mitgründer der Fa. JWS, die seit dieser Zeit verschiedene CAD-Lösungen vertreibt</a:t>
            </a:r>
            <a:r>
              <a:rPr lang="it-IT" dirty="0">
                <a:solidFill>
                  <a:schemeClr val="tx1"/>
                </a:solidFill>
              </a:rPr>
              <a:t>.</a:t>
            </a:r>
          </a:p>
          <a:p>
            <a:r>
              <a:rPr lang="de-DE" dirty="0">
                <a:solidFill>
                  <a:schemeClr val="tx1"/>
                </a:solidFill>
              </a:rPr>
              <a:t>2000 begann die Zusammenarbeit mit der Fa. </a:t>
            </a:r>
            <a:r>
              <a:rPr lang="de-DE" dirty="0" err="1">
                <a:solidFill>
                  <a:schemeClr val="tx1"/>
                </a:solidFill>
              </a:rPr>
              <a:t>SierraSoft</a:t>
            </a:r>
            <a:r>
              <a:rPr lang="it-IT" dirty="0">
                <a:solidFill>
                  <a:schemeClr val="tx1"/>
                </a:solidFill>
              </a:rPr>
              <a:t>. </a:t>
            </a:r>
            <a:r>
              <a:rPr lang="de-DE" dirty="0">
                <a:solidFill>
                  <a:schemeClr val="tx1"/>
                </a:solidFill>
              </a:rPr>
              <a:t>Seitdem werden deren Produkte für den deutschsprachigen Raum von JWS als Distributor vertrieben</a:t>
            </a:r>
            <a:r>
              <a:rPr lang="it-IT" dirty="0">
                <a:solidFill>
                  <a:schemeClr val="tx1"/>
                </a:solidFill>
              </a:rPr>
              <a:t>.</a:t>
            </a:r>
          </a:p>
        </p:txBody>
      </p:sp>
      <p:sp>
        <p:nvSpPr>
          <p:cNvPr id="9" name="Segnaposto contenuto 8"/>
          <p:cNvSpPr>
            <a:spLocks noGrp="1"/>
          </p:cNvSpPr>
          <p:nvPr>
            <p:ph sz="quarter" idx="15"/>
          </p:nvPr>
        </p:nvSpPr>
        <p:spPr/>
        <p:txBody>
          <a:bodyPr/>
          <a:lstStyle/>
          <a:p>
            <a:r>
              <a:rPr lang="it-IT" dirty="0" err="1"/>
              <a:t>Vertriebsleiter</a:t>
            </a:r>
            <a:endParaRPr lang="it-IT" dirty="0"/>
          </a:p>
          <a:p>
            <a:r>
              <a:rPr lang="it-IT" b="1" dirty="0"/>
              <a:t>JWS - SIERRASOFT</a:t>
            </a: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it-IT" dirty="0"/>
          </a:p>
        </p:txBody>
      </p:sp>
    </p:spTree>
    <p:extLst>
      <p:ext uri="{BB962C8B-B14F-4D97-AF65-F5344CB8AC3E}">
        <p14:creationId xmlns:p14="http://schemas.microsoft.com/office/powerpoint/2010/main" val="1750908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egnaposto testo 19"/>
          <p:cNvSpPr>
            <a:spLocks noGrp="1"/>
          </p:cNvSpPr>
          <p:nvPr>
            <p:ph type="body" sz="quarter" idx="12"/>
          </p:nvPr>
        </p:nvSpPr>
        <p:spPr>
          <a:xfrm>
            <a:off x="550863" y="116632"/>
            <a:ext cx="11090275" cy="584775"/>
          </a:xfrm>
        </p:spPr>
        <p:txBody>
          <a:bodyPr/>
          <a:lstStyle/>
          <a:p>
            <a:endParaRPr lang="it-IT"/>
          </a:p>
        </p:txBody>
      </p:sp>
      <p:sp>
        <p:nvSpPr>
          <p:cNvPr id="5" name="Titolo 4"/>
          <p:cNvSpPr>
            <a:spLocks noGrp="1"/>
          </p:cNvSpPr>
          <p:nvPr>
            <p:ph type="title"/>
          </p:nvPr>
        </p:nvSpPr>
        <p:spPr/>
        <p:txBody>
          <a:bodyPr>
            <a:normAutofit fontScale="90000"/>
          </a:bodyPr>
          <a:lstStyle/>
          <a:p>
            <a:r>
              <a:rPr lang="en-US" noProof="0" dirty="0" err="1">
                <a:solidFill>
                  <a:schemeClr val="accent1"/>
                </a:solidFill>
              </a:rPr>
              <a:t>SierraSoft</a:t>
            </a:r>
            <a:endParaRPr lang="en-US" noProof="0" dirty="0">
              <a:solidFill>
                <a:schemeClr val="accent1"/>
              </a:solidFill>
            </a:endParaRPr>
          </a:p>
        </p:txBody>
      </p:sp>
      <p:sp>
        <p:nvSpPr>
          <p:cNvPr id="8" name="Segnaposto contenuto 7"/>
          <p:cNvSpPr>
            <a:spLocks noGrp="1"/>
          </p:cNvSpPr>
          <p:nvPr>
            <p:ph sz="quarter" idx="14"/>
          </p:nvPr>
        </p:nvSpPr>
        <p:spPr/>
        <p:txBody>
          <a:bodyPr/>
          <a:lstStyle/>
          <a:p>
            <a:r>
              <a:rPr lang="de-DE" dirty="0" err="1"/>
              <a:t>SierraSoft</a:t>
            </a:r>
            <a:r>
              <a:rPr lang="de-DE" dirty="0"/>
              <a:t> entwickelt und vermarktet BIM-Softwarelösungen für die Bereiche Vermessung, Infrastrukturplanung und das Bauwesen</a:t>
            </a:r>
            <a:r>
              <a:rPr lang="en-US" noProof="0" dirty="0"/>
              <a:t>.</a:t>
            </a:r>
          </a:p>
          <a:p>
            <a:endParaRPr lang="en-US" noProof="0" dirty="0"/>
          </a:p>
          <a:p>
            <a:r>
              <a:rPr lang="de-DE" dirty="0"/>
              <a:t>Die Produkte von </a:t>
            </a:r>
            <a:r>
              <a:rPr lang="de-DE" dirty="0" err="1"/>
              <a:t>SierraSoft</a:t>
            </a:r>
            <a:r>
              <a:rPr lang="de-DE" dirty="0"/>
              <a:t> sind in mehreren Sprachen erhältlich (Italienisch, Englisch, Deutsch, Spanisch, Portugiesisch, Französisch, usw.), sie enthalten die wichtigsten internationalen Standards und wurden an die spezifischen Anforderungen mehrerer Länder angepasst (Italien, USA, Deutschland, Spanien, Portugal, Frankreich, usw.)</a:t>
            </a:r>
            <a:r>
              <a:rPr lang="en-US" noProof="0" dirty="0"/>
              <a:t>.</a:t>
            </a:r>
          </a:p>
          <a:p>
            <a:endParaRPr lang="en-US" noProof="0" dirty="0"/>
          </a:p>
          <a:p>
            <a:r>
              <a:rPr lang="de-DE" dirty="0"/>
              <a:t>Die Produkte von </a:t>
            </a:r>
            <a:r>
              <a:rPr lang="de-DE" dirty="0" err="1"/>
              <a:t>SierraSoft</a:t>
            </a:r>
            <a:r>
              <a:rPr lang="de-DE" dirty="0"/>
              <a:t> werden in mehr als 15 Ländern von Vermessungsingenieuren, Architekten, Ingenieuren, Ingenieurbüros, Architekturbüros, Bauunternehmen, Forschungsinstituten und öffentlichen Einrichtungen eingesetzt.</a:t>
            </a:r>
            <a:endParaRPr lang="en-US" noProof="0" dirty="0"/>
          </a:p>
        </p:txBody>
      </p:sp>
      <p:sp>
        <p:nvSpPr>
          <p:cNvPr id="9" name="Segnaposto contenuto 8"/>
          <p:cNvSpPr>
            <a:spLocks noGrp="1"/>
          </p:cNvSpPr>
          <p:nvPr>
            <p:ph sz="quarter" idx="15"/>
          </p:nvPr>
        </p:nvSpPr>
        <p:spPr/>
        <p:txBody>
          <a:bodyPr/>
          <a:lstStyle/>
          <a:p>
            <a:r>
              <a:rPr lang="de-DE" dirty="0">
                <a:latin typeface="Segoe UI Semibold" panose="020B0702040204020203" pitchFamily="34" charset="0"/>
                <a:cs typeface="Segoe UI Semibold" panose="020B0702040204020203" pitchFamily="34" charset="0"/>
              </a:rPr>
              <a:t>BIM-Softwarelösungen für Vermessung und Infrastrukturprojekte</a:t>
            </a:r>
            <a:r>
              <a:rPr lang="en-US" noProof="0" dirty="0">
                <a:latin typeface="Segoe UI Semibold" panose="020B0702040204020203" pitchFamily="34" charset="0"/>
                <a:cs typeface="Segoe UI Semibold" panose="020B0702040204020203" pitchFamily="34" charset="0"/>
              </a:rPr>
              <a:t> </a:t>
            </a:r>
          </a:p>
        </p:txBody>
      </p:sp>
      <p:sp>
        <p:nvSpPr>
          <p:cNvPr id="21" name="Ovale 20"/>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11" name="Immagin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00" y="1223302"/>
            <a:ext cx="2928231" cy="693529"/>
          </a:xfrm>
          <a:prstGeom prst="rect">
            <a:avLst/>
          </a:prstGeom>
        </p:spPr>
      </p:pic>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
        <p:nvSpPr>
          <p:cNvPr id="10" name="Rettangolo 9"/>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23910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p:txBody>
          <a:bodyPr/>
          <a:lstStyle/>
          <a:p>
            <a:r>
              <a:rPr lang="de-DE" sz="2000" dirty="0" err="1"/>
              <a:t>SierraSoft</a:t>
            </a:r>
            <a:r>
              <a:rPr lang="de-DE" sz="2000" dirty="0"/>
              <a:t> hat mehr als 30 Jahre Erfahrung in der Branche.</a:t>
            </a:r>
            <a:r>
              <a:rPr lang="en-US" sz="2000" noProof="0" dirty="0"/>
              <a:t/>
            </a:r>
            <a:br>
              <a:rPr lang="en-US" sz="2000" noProof="0" dirty="0"/>
            </a:br>
            <a:endParaRPr lang="en-US" sz="1100" noProof="0" dirty="0"/>
          </a:p>
          <a:p>
            <a:r>
              <a:rPr lang="de-DE" sz="2000" dirty="0"/>
              <a:t>Vor 10 Jahren beschloss </a:t>
            </a:r>
            <a:r>
              <a:rPr lang="de-DE" sz="2000" dirty="0" err="1"/>
              <a:t>SierraSoft</a:t>
            </a:r>
            <a:r>
              <a:rPr lang="de-DE" sz="2000" dirty="0"/>
              <a:t>, seine gesamte Software von Grund auf neu zu designen und zu programmieren, da sich die Welt des Bauwesens schnell und radikal veränderte</a:t>
            </a:r>
            <a:r>
              <a:rPr lang="en-US" sz="2000" noProof="0" dirty="0"/>
              <a:t>.</a:t>
            </a:r>
          </a:p>
          <a:p>
            <a:endParaRPr lang="en-US" sz="1100" noProof="0" dirty="0"/>
          </a:p>
          <a:p>
            <a:r>
              <a:rPr lang="de-DE" sz="2000" dirty="0"/>
              <a:t>Das war nicht einfach. Selbst unsere eigenen Kunden konnten nicht nachvollziehen, warum wir diesen radikalen Wandel vollzogen haben</a:t>
            </a:r>
            <a:r>
              <a:rPr lang="en-US" sz="2000" noProof="0" dirty="0"/>
              <a:t>. </a:t>
            </a:r>
          </a:p>
          <a:p>
            <a:r>
              <a:rPr lang="de-DE" sz="2000" dirty="0"/>
              <a:t>Aber heute verstehen und schätzen sie, warum wir dies getan haben. Heute sind unsere Kunden in einer viel besseren Position als ihre Konkurrenten</a:t>
            </a:r>
            <a:r>
              <a:rPr lang="en-US" sz="2000" noProof="0" dirty="0"/>
              <a:t>.</a:t>
            </a:r>
          </a:p>
          <a:p>
            <a:endParaRPr lang="en-US" sz="1100" noProof="0" dirty="0"/>
          </a:p>
          <a:p>
            <a:r>
              <a:rPr lang="de-DE" sz="2000" dirty="0"/>
              <a:t>Hier sind einige wichtige Ergebnisse, die wir gerne mit der </a:t>
            </a:r>
            <a:r>
              <a:rPr lang="de-DE" sz="2000" dirty="0" err="1"/>
              <a:t>infraBIM</a:t>
            </a:r>
            <a:r>
              <a:rPr lang="de-DE" sz="2000" dirty="0"/>
              <a:t>- und </a:t>
            </a:r>
            <a:r>
              <a:rPr lang="de-DE" sz="2000" dirty="0" err="1"/>
              <a:t>openBIM</a:t>
            </a:r>
            <a:r>
              <a:rPr lang="de-DE" sz="2000" dirty="0"/>
              <a:t>-Gemeinschaft teilen möchten</a:t>
            </a:r>
            <a:r>
              <a:rPr lang="en-US" sz="2000" noProof="0" dirty="0"/>
              <a:t>.</a:t>
            </a:r>
          </a:p>
        </p:txBody>
      </p:sp>
      <p:sp>
        <p:nvSpPr>
          <p:cNvPr id="6" name="Segnaposto testo 5"/>
          <p:cNvSpPr>
            <a:spLocks noGrp="1"/>
          </p:cNvSpPr>
          <p:nvPr>
            <p:ph type="body" sz="quarter" idx="10"/>
          </p:nvPr>
        </p:nvSpPr>
        <p:spPr>
          <a:xfrm>
            <a:off x="550863" y="116632"/>
            <a:ext cx="11090275" cy="584775"/>
          </a:xfrm>
        </p:spPr>
        <p:txBody>
          <a:bodyPr/>
          <a:lstStyle/>
          <a:p>
            <a:r>
              <a:rPr lang="de-DE" dirty="0"/>
              <a:t>Vorgeschichte über </a:t>
            </a:r>
            <a:r>
              <a:rPr lang="de-DE" dirty="0" err="1"/>
              <a:t>SierraSoft</a:t>
            </a:r>
            <a:r>
              <a:rPr lang="de-DE" dirty="0"/>
              <a:t> und BIM</a:t>
            </a:r>
            <a:endParaRPr lang="en-US" noProof="0" dirty="0"/>
          </a:p>
        </p:txBody>
      </p:sp>
      <p:sp>
        <p:nvSpPr>
          <p:cNvPr id="7" name="Ovale 6"/>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780711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2"/>
          </p:nvPr>
        </p:nvSpPr>
        <p:spPr>
          <a:xfrm>
            <a:off x="555355" y="2634937"/>
            <a:ext cx="11085783" cy="1588127"/>
          </a:xfrm>
        </p:spPr>
        <p:txBody>
          <a:bodyPr/>
          <a:lstStyle/>
          <a:p>
            <a:pPr algn="ctr"/>
            <a:r>
              <a:rPr lang="de-DE" sz="5400" b="1" dirty="0"/>
              <a:t>Alle Vorteile von BIM bei der Planung von Infrastrukturprojekten</a:t>
            </a:r>
            <a:endParaRPr lang="en-US" sz="5400" b="1" noProof="0" dirty="0"/>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37462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2"/>
          </p:nvPr>
        </p:nvSpPr>
        <p:spPr>
          <a:xfrm>
            <a:off x="555355" y="2967335"/>
            <a:ext cx="11085783" cy="923330"/>
          </a:xfrm>
        </p:spPr>
        <p:txBody>
          <a:bodyPr/>
          <a:lstStyle/>
          <a:p>
            <a:r>
              <a:rPr lang="en-US" dirty="0" err="1"/>
              <a:t>Zu</a:t>
            </a:r>
            <a:r>
              <a:rPr lang="en-US" dirty="0"/>
              <a:t> </a:t>
            </a:r>
            <a:r>
              <a:rPr lang="en-US" dirty="0" err="1"/>
              <a:t>Beginn</a:t>
            </a:r>
            <a:endParaRPr lang="en-US" sz="6000" noProof="0" dirty="0"/>
          </a:p>
        </p:txBody>
      </p:sp>
      <p:sp>
        <p:nvSpPr>
          <p:cNvPr id="3" name="Ovale 2"/>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1799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p:txBody>
          <a:bodyPr/>
          <a:lstStyle/>
          <a:p>
            <a:r>
              <a:rPr lang="de-DE" sz="1800" dirty="0"/>
              <a:t>Die 7 häufigsten Fehler, die eine breitere Einführung von BIM und </a:t>
            </a:r>
            <a:r>
              <a:rPr lang="de-DE" sz="1800" dirty="0" err="1"/>
              <a:t>openBIM</a:t>
            </a:r>
            <a:r>
              <a:rPr lang="de-DE" sz="1800" dirty="0"/>
              <a:t> erschweren</a:t>
            </a:r>
            <a:r>
              <a:rPr lang="en-US" sz="1800" noProof="0" dirty="0"/>
              <a:t>.</a:t>
            </a:r>
            <a:br>
              <a:rPr lang="en-US" sz="1800" noProof="0" dirty="0"/>
            </a:br>
            <a:endParaRPr lang="en-US" sz="1100" noProof="0" dirty="0"/>
          </a:p>
          <a:p>
            <a:pPr marL="457200" indent="-457200">
              <a:buFont typeface="+mj-lt"/>
              <a:buAutoNum type="arabicPeriod"/>
            </a:pPr>
            <a:r>
              <a:rPr lang="en-US" sz="1800" b="1" dirty="0" err="1">
                <a:solidFill>
                  <a:schemeClr val="accent1"/>
                </a:solidFill>
              </a:rPr>
              <a:t>Falsche</a:t>
            </a:r>
            <a:r>
              <a:rPr lang="en-US" sz="1800" b="1" dirty="0">
                <a:solidFill>
                  <a:schemeClr val="accent1"/>
                </a:solidFill>
              </a:rPr>
              <a:t> </a:t>
            </a:r>
            <a:r>
              <a:rPr lang="de-DE" sz="1800" b="1" dirty="0">
                <a:solidFill>
                  <a:schemeClr val="accent1"/>
                </a:solidFill>
              </a:rPr>
              <a:t>Arbeitsabläufe</a:t>
            </a:r>
            <a:r>
              <a:rPr lang="en-US" sz="1800" noProof="0" dirty="0"/>
              <a:t/>
            </a:r>
            <a:br>
              <a:rPr lang="en-US" sz="1800" noProof="0" dirty="0"/>
            </a:br>
            <a:r>
              <a:rPr lang="de-DE" sz="1800" dirty="0"/>
              <a:t>Die Verwendung von Bauabläufen anstelle von spezifischen Workflows für Infrastrukturplanungen</a:t>
            </a:r>
            <a:r>
              <a:rPr lang="en-US" sz="1800" noProof="0" dirty="0"/>
              <a:t>.</a:t>
            </a:r>
          </a:p>
          <a:p>
            <a:pPr marL="457200" indent="-457200">
              <a:buFont typeface="+mj-lt"/>
              <a:buAutoNum type="arabicPeriod"/>
            </a:pPr>
            <a:r>
              <a:rPr lang="en-US" sz="1800" b="1" dirty="0" err="1">
                <a:solidFill>
                  <a:schemeClr val="accent1"/>
                </a:solidFill>
              </a:rPr>
              <a:t>Ungeeignete</a:t>
            </a:r>
            <a:r>
              <a:rPr lang="en-US" sz="1800" b="1" dirty="0">
                <a:solidFill>
                  <a:schemeClr val="accent1"/>
                </a:solidFill>
              </a:rPr>
              <a:t> Software</a:t>
            </a:r>
            <a:r>
              <a:rPr lang="en-US" sz="1800" noProof="0" dirty="0"/>
              <a:t/>
            </a:r>
            <a:br>
              <a:rPr lang="en-US" sz="1800" noProof="0" dirty="0"/>
            </a:br>
            <a:r>
              <a:rPr lang="de-DE" sz="1800" dirty="0"/>
              <a:t>Den Planungs- und Modellierungswerkzeugen fehlten wichtige Funktionen zur Unterstützung der BIM-Methodik</a:t>
            </a:r>
            <a:r>
              <a:rPr lang="en-US" sz="1800" noProof="0" dirty="0"/>
              <a:t>.</a:t>
            </a:r>
          </a:p>
          <a:p>
            <a:pPr marL="457200" indent="-457200">
              <a:buFont typeface="+mj-lt"/>
              <a:buAutoNum type="arabicPeriod"/>
            </a:pPr>
            <a:r>
              <a:rPr lang="de-DE" sz="1800" b="1" dirty="0">
                <a:solidFill>
                  <a:schemeClr val="accent1"/>
                </a:solidFill>
              </a:rPr>
              <a:t>Falsche Nutzung der Personalressourcen (Kompetenzen, Fähigkeiten, Rollen, ...)</a:t>
            </a:r>
            <a:r>
              <a:rPr lang="en-US" sz="1800" b="1" noProof="0" dirty="0">
                <a:solidFill>
                  <a:schemeClr val="accent1"/>
                </a:solidFill>
              </a:rPr>
              <a:t> </a:t>
            </a:r>
            <a:r>
              <a:rPr lang="en-US" sz="1800" b="1" noProof="0" dirty="0"/>
              <a:t/>
            </a:r>
            <a:br>
              <a:rPr lang="en-US" sz="1800" b="1" noProof="0" dirty="0"/>
            </a:br>
            <a:r>
              <a:rPr lang="de-DE" sz="1800" dirty="0"/>
              <a:t>Infrastrukturplaner wurden vom BIM-Prozess ausgeschlossen oder auf eine Nebenrolle beschränkt</a:t>
            </a:r>
            <a:r>
              <a:rPr lang="en-US" sz="1800" noProof="0" dirty="0"/>
              <a:t>.</a:t>
            </a:r>
          </a:p>
          <a:p>
            <a:pPr marL="457200" indent="-457200">
              <a:buFont typeface="+mj-lt"/>
              <a:buAutoNum type="arabicPeriod"/>
            </a:pPr>
            <a:r>
              <a:rPr lang="en-US" sz="1800" b="1" dirty="0" err="1">
                <a:solidFill>
                  <a:schemeClr val="accent1"/>
                </a:solidFill>
              </a:rPr>
              <a:t>Verwendung</a:t>
            </a:r>
            <a:r>
              <a:rPr lang="en-US" sz="1800" b="1" dirty="0">
                <a:solidFill>
                  <a:schemeClr val="accent1"/>
                </a:solidFill>
              </a:rPr>
              <a:t> </a:t>
            </a:r>
            <a:r>
              <a:rPr lang="de-DE" sz="1800" b="1" dirty="0">
                <a:solidFill>
                  <a:schemeClr val="accent1"/>
                </a:solidFill>
              </a:rPr>
              <a:t>proprietärer</a:t>
            </a:r>
            <a:r>
              <a:rPr lang="en-US" sz="1800" b="1" dirty="0">
                <a:solidFill>
                  <a:schemeClr val="accent1"/>
                </a:solidFill>
              </a:rPr>
              <a:t> </a:t>
            </a:r>
            <a:r>
              <a:rPr lang="en-US" sz="1800" b="1" dirty="0" err="1">
                <a:solidFill>
                  <a:schemeClr val="accent1"/>
                </a:solidFill>
              </a:rPr>
              <a:t>Formate</a:t>
            </a:r>
            <a:r>
              <a:rPr lang="en-US" sz="1800" b="1" noProof="0" dirty="0"/>
              <a:t/>
            </a:r>
            <a:br>
              <a:rPr lang="en-US" sz="1800" b="1" noProof="0" dirty="0"/>
            </a:br>
            <a:r>
              <a:rPr lang="de-DE" sz="1800" dirty="0"/>
              <a:t>Eine Vorliebe für die Verwendung proprietärer Formate und Werkzeugen für die Bearbeitung</a:t>
            </a:r>
            <a:r>
              <a:rPr lang="en-US" sz="1800" noProof="0" dirty="0"/>
              <a:t>.</a:t>
            </a:r>
          </a:p>
          <a:p>
            <a:pPr marL="457200" indent="-457200">
              <a:buFont typeface="+mj-lt"/>
              <a:buAutoNum type="arabicPeriod"/>
            </a:pPr>
            <a:r>
              <a:rPr lang="de-DE" sz="1800" b="1" dirty="0">
                <a:solidFill>
                  <a:schemeClr val="accent1"/>
                </a:solidFill>
              </a:rPr>
              <a:t>Falsche Verwendung von offenen Formaten</a:t>
            </a:r>
            <a:endParaRPr lang="en-US" sz="1800" b="1" noProof="0" dirty="0">
              <a:solidFill>
                <a:schemeClr val="accent1"/>
              </a:solidFill>
            </a:endParaRPr>
          </a:p>
          <a:p>
            <a:pPr marL="457200" indent="-457200">
              <a:buFont typeface="+mj-lt"/>
              <a:buAutoNum type="arabicPeriod"/>
            </a:pPr>
            <a:r>
              <a:rPr lang="de-DE" sz="1800" b="1" dirty="0">
                <a:solidFill>
                  <a:schemeClr val="accent1"/>
                </a:solidFill>
              </a:rPr>
              <a:t>Eingeschränkte Nutzung des Informationsaustauschs (Interoperabilität)</a:t>
            </a:r>
            <a:endParaRPr lang="en-US" sz="1800" noProof="0" dirty="0">
              <a:solidFill>
                <a:schemeClr val="accent1"/>
              </a:solidFill>
            </a:endParaRPr>
          </a:p>
          <a:p>
            <a:pPr marL="457200" indent="-457200">
              <a:buFont typeface="+mj-lt"/>
              <a:buAutoNum type="arabicPeriod"/>
            </a:pPr>
            <a:r>
              <a:rPr lang="de-DE" sz="1800" b="1" dirty="0">
                <a:solidFill>
                  <a:schemeClr val="accent1"/>
                </a:solidFill>
              </a:rPr>
              <a:t>Die Meinung, dass das Modell wichtiger ist als das Projekt</a:t>
            </a:r>
            <a:r>
              <a:rPr lang="en-US" sz="1800" b="1" noProof="0" dirty="0">
                <a:solidFill>
                  <a:schemeClr val="accent1"/>
                </a:solidFill>
              </a:rPr>
              <a:t/>
            </a:r>
            <a:br>
              <a:rPr lang="en-US" sz="1800" b="1" noProof="0" dirty="0">
                <a:solidFill>
                  <a:schemeClr val="accent1"/>
                </a:solidFill>
              </a:rPr>
            </a:br>
            <a:r>
              <a:rPr lang="de-DE" sz="1800" dirty="0"/>
              <a:t>Die Qualität der Planung und des Projekts ist der Modellierung und dem Modell untergeordnet.</a:t>
            </a:r>
            <a:endParaRPr lang="en-US" sz="1800" noProof="0" dirty="0"/>
          </a:p>
        </p:txBody>
      </p:sp>
      <p:sp>
        <p:nvSpPr>
          <p:cNvPr id="6" name="Segnaposto testo 5"/>
          <p:cNvSpPr>
            <a:spLocks noGrp="1"/>
          </p:cNvSpPr>
          <p:nvPr>
            <p:ph type="body" sz="quarter" idx="10"/>
          </p:nvPr>
        </p:nvSpPr>
        <p:spPr>
          <a:xfrm>
            <a:off x="550863" y="116632"/>
            <a:ext cx="11090275" cy="584775"/>
          </a:xfrm>
        </p:spPr>
        <p:txBody>
          <a:bodyPr/>
          <a:lstStyle/>
          <a:p>
            <a:r>
              <a:rPr lang="de-DE" dirty="0"/>
              <a:t>7 Fehler bei der Anwendung von </a:t>
            </a:r>
            <a:r>
              <a:rPr lang="de-DE" dirty="0" err="1"/>
              <a:t>infraBIM</a:t>
            </a:r>
            <a:endParaRPr lang="en-US" noProof="0" dirty="0"/>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732510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500"/>
                                        <p:tgtEl>
                                          <p:spTgt spid="5">
                                            <p:txEl>
                                              <p:pRg st="7" end="7"/>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de-DE" dirty="0"/>
              <a:t>So gehen die Vorteile von BIM in der Planungsphase verloren</a:t>
            </a:r>
            <a:r>
              <a:rPr lang="en-US" noProof="0" dirty="0"/>
              <a:t>.</a:t>
            </a:r>
          </a:p>
          <a:p>
            <a:r>
              <a:rPr lang="de-DE" dirty="0"/>
              <a:t>BIM wurde nur als etwas von oben Aufgezwungenes, Nutzloses und Kostspieliges angesehen</a:t>
            </a:r>
            <a:r>
              <a:rPr lang="en-US" noProof="0" dirty="0"/>
              <a:t>.</a:t>
            </a:r>
          </a:p>
          <a:p>
            <a:r>
              <a:rPr lang="de-DE" dirty="0"/>
              <a:t>In Wirklichkeit bietet BIM eine große Chance und viele Vorteile bereits in der Planungsphase</a:t>
            </a:r>
            <a:r>
              <a:rPr lang="en-US" noProof="0" dirty="0"/>
              <a:t>.</a:t>
            </a:r>
          </a:p>
          <a:p>
            <a:endParaRPr lang="en-US" noProof="0" dirty="0"/>
          </a:p>
          <a:p>
            <a:endParaRPr lang="en-US" noProof="0" dirty="0"/>
          </a:p>
        </p:txBody>
      </p:sp>
      <p:sp>
        <p:nvSpPr>
          <p:cNvPr id="3" name="Segnaposto testo 2"/>
          <p:cNvSpPr>
            <a:spLocks noGrp="1"/>
          </p:cNvSpPr>
          <p:nvPr>
            <p:ph type="body" sz="quarter" idx="10"/>
          </p:nvPr>
        </p:nvSpPr>
        <p:spPr>
          <a:xfrm>
            <a:off x="550863" y="116632"/>
            <a:ext cx="11090275" cy="584775"/>
          </a:xfrm>
        </p:spPr>
        <p:txBody>
          <a:bodyPr/>
          <a:lstStyle/>
          <a:p>
            <a:r>
              <a:rPr lang="en-US" dirty="0"/>
              <a:t>Die </a:t>
            </a:r>
            <a:r>
              <a:rPr lang="en-US" dirty="0" err="1"/>
              <a:t>Konsequenzen</a:t>
            </a:r>
            <a:endParaRPr lang="en-US" noProof="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893137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de-DE" sz="1900" dirty="0"/>
              <a:t>Wir wollen die Vorteile von BIM bereits in der Planungsphase nutzen. Diese Vorteile sind:</a:t>
            </a:r>
            <a:endParaRPr lang="en-US" sz="1900" noProof="0" dirty="0"/>
          </a:p>
          <a:p>
            <a:endParaRPr lang="en-US" sz="1100" noProof="0" dirty="0"/>
          </a:p>
          <a:p>
            <a:pPr marL="457200" indent="-457200">
              <a:buFont typeface="+mj-lt"/>
              <a:buAutoNum type="arabicPeriod"/>
            </a:pPr>
            <a:r>
              <a:rPr lang="en-US" sz="1900" b="1" dirty="0" err="1">
                <a:solidFill>
                  <a:schemeClr val="accent1"/>
                </a:solidFill>
              </a:rPr>
              <a:t>Hohe</a:t>
            </a:r>
            <a:r>
              <a:rPr lang="en-US" sz="1900" b="1" dirty="0">
                <a:solidFill>
                  <a:schemeClr val="accent1"/>
                </a:solidFill>
              </a:rPr>
              <a:t> </a:t>
            </a:r>
            <a:r>
              <a:rPr lang="en-US" sz="1900" b="1" dirty="0" err="1">
                <a:solidFill>
                  <a:schemeClr val="accent1"/>
                </a:solidFill>
              </a:rPr>
              <a:t>Qualität</a:t>
            </a:r>
            <a:r>
              <a:rPr lang="en-US" sz="1900" b="1" dirty="0">
                <a:solidFill>
                  <a:schemeClr val="accent1"/>
                </a:solidFill>
              </a:rPr>
              <a:t> der </a:t>
            </a:r>
            <a:r>
              <a:rPr lang="en-US" sz="1900" b="1" dirty="0" err="1">
                <a:solidFill>
                  <a:schemeClr val="accent1"/>
                </a:solidFill>
              </a:rPr>
              <a:t>Informationsmodelle</a:t>
            </a:r>
            <a:r>
              <a:rPr lang="en-US" sz="1900" b="1" noProof="0" dirty="0">
                <a:solidFill>
                  <a:schemeClr val="accent1"/>
                </a:solidFill>
              </a:rPr>
              <a:t/>
            </a:r>
            <a:br>
              <a:rPr lang="en-US" sz="1900" b="1" noProof="0" dirty="0">
                <a:solidFill>
                  <a:schemeClr val="accent1"/>
                </a:solidFill>
              </a:rPr>
            </a:br>
            <a:r>
              <a:rPr lang="de-DE" sz="1900" dirty="0"/>
              <a:t>In Einklang mit dem Planungsansatz, den Normen, den Detailzeichnungen und den Anforderungen des Kunden</a:t>
            </a:r>
            <a:r>
              <a:rPr lang="en-US" sz="1900" noProof="0" dirty="0"/>
              <a:t>.</a:t>
            </a:r>
          </a:p>
          <a:p>
            <a:pPr marL="457200" indent="-457200">
              <a:buFont typeface="+mj-lt"/>
              <a:buAutoNum type="arabicPeriod"/>
            </a:pPr>
            <a:r>
              <a:rPr lang="en-US" sz="1900" b="1" dirty="0" err="1">
                <a:solidFill>
                  <a:schemeClr val="accent1"/>
                </a:solidFill>
              </a:rPr>
              <a:t>Bessere</a:t>
            </a:r>
            <a:r>
              <a:rPr lang="en-US" sz="1900" b="1" dirty="0">
                <a:solidFill>
                  <a:schemeClr val="accent1"/>
                </a:solidFill>
              </a:rPr>
              <a:t> und </a:t>
            </a:r>
            <a:r>
              <a:rPr lang="en-US" sz="1900" b="1" dirty="0" err="1">
                <a:solidFill>
                  <a:schemeClr val="accent1"/>
                </a:solidFill>
              </a:rPr>
              <a:t>direkte</a:t>
            </a:r>
            <a:r>
              <a:rPr lang="en-US" sz="1900" b="1" dirty="0">
                <a:solidFill>
                  <a:schemeClr val="accent1"/>
                </a:solidFill>
              </a:rPr>
              <a:t> </a:t>
            </a:r>
            <a:r>
              <a:rPr lang="en-US" sz="1900" b="1" dirty="0" err="1">
                <a:solidFill>
                  <a:schemeClr val="accent1"/>
                </a:solidFill>
              </a:rPr>
              <a:t>Zusammenarbeit</a:t>
            </a:r>
            <a:r>
              <a:rPr lang="en-US" sz="1900" b="1" noProof="0" dirty="0"/>
              <a:t/>
            </a:r>
            <a:br>
              <a:rPr lang="en-US" sz="1900" b="1" noProof="0" dirty="0"/>
            </a:br>
            <a:r>
              <a:rPr lang="de-DE" sz="1900" dirty="0"/>
              <a:t>Austausch von Informationen, die für die gemeinsame Planung, Analyse und Konstruktion nützlich sind</a:t>
            </a:r>
            <a:r>
              <a:rPr lang="en-US" sz="1900" noProof="0" dirty="0"/>
              <a:t>.</a:t>
            </a:r>
          </a:p>
          <a:p>
            <a:pPr marL="457200" indent="-457200">
              <a:buFont typeface="+mj-lt"/>
              <a:buAutoNum type="arabicPeriod"/>
            </a:pPr>
            <a:r>
              <a:rPr lang="de-DE" sz="1900" b="1" dirty="0">
                <a:solidFill>
                  <a:schemeClr val="accent1"/>
                </a:solidFill>
              </a:rPr>
              <a:t>Optimierung von Kosten und Ressourcen</a:t>
            </a:r>
            <a:r>
              <a:rPr lang="en-US" sz="1900" b="1" noProof="0" dirty="0"/>
              <a:t/>
            </a:r>
            <a:br>
              <a:rPr lang="en-US" sz="1900" b="1" noProof="0" dirty="0"/>
            </a:br>
            <a:r>
              <a:rPr lang="de-DE" sz="1900" dirty="0"/>
              <a:t>Kostenkontrolle und Zeiteinsparung bei der Planung und Modellierung</a:t>
            </a:r>
            <a:r>
              <a:rPr lang="en-US" sz="1900" noProof="0" dirty="0"/>
              <a:t>.</a:t>
            </a:r>
          </a:p>
          <a:p>
            <a:pPr marL="457200" indent="-457200">
              <a:buFont typeface="+mj-lt"/>
              <a:buAutoNum type="arabicPeriod"/>
            </a:pPr>
            <a:r>
              <a:rPr lang="de-DE" sz="1900" b="1" dirty="0">
                <a:solidFill>
                  <a:schemeClr val="accent1"/>
                </a:solidFill>
              </a:rPr>
              <a:t>Verbesserte Qualität der Planung (in Bezug auf Geometrie und Daten</a:t>
            </a:r>
            <a:r>
              <a:rPr lang="en-US" sz="1900" b="1" dirty="0">
                <a:solidFill>
                  <a:schemeClr val="accent1"/>
                </a:solidFill>
              </a:rPr>
              <a:t>)</a:t>
            </a:r>
            <a:r>
              <a:rPr lang="en-US" sz="1900" b="1" noProof="0" dirty="0"/>
              <a:t/>
            </a:r>
            <a:br>
              <a:rPr lang="en-US" sz="1900" b="1" noProof="0" dirty="0"/>
            </a:br>
            <a:r>
              <a:rPr lang="de-DE" sz="1900" dirty="0"/>
              <a:t>Erreichen einer höheren Qualität der Planung im Vergleich zur traditionellen Planung</a:t>
            </a:r>
            <a:r>
              <a:rPr lang="en-US" sz="1900" noProof="0" dirty="0"/>
              <a:t>.</a:t>
            </a:r>
          </a:p>
          <a:p>
            <a:pPr marL="457200" indent="-457200">
              <a:buFont typeface="+mj-lt"/>
              <a:buAutoNum type="arabicPeriod"/>
            </a:pPr>
            <a:r>
              <a:rPr lang="en-US" sz="1900" b="1" dirty="0" err="1">
                <a:solidFill>
                  <a:schemeClr val="accent1"/>
                </a:solidFill>
              </a:rPr>
              <a:t>Kontinuierlicher</a:t>
            </a:r>
            <a:r>
              <a:rPr lang="en-US" sz="1900" b="1" dirty="0">
                <a:solidFill>
                  <a:schemeClr val="accent1"/>
                </a:solidFill>
              </a:rPr>
              <a:t> </a:t>
            </a:r>
            <a:r>
              <a:rPr lang="en-US" sz="1900" b="1" dirty="0" err="1">
                <a:solidFill>
                  <a:schemeClr val="accent1"/>
                </a:solidFill>
              </a:rPr>
              <a:t>Fluss</a:t>
            </a:r>
            <a:r>
              <a:rPr lang="en-US" sz="1900" b="1" dirty="0">
                <a:solidFill>
                  <a:schemeClr val="accent1"/>
                </a:solidFill>
              </a:rPr>
              <a:t> des BIM-</a:t>
            </a:r>
            <a:r>
              <a:rPr lang="en-US" sz="1900" b="1" dirty="0" err="1">
                <a:solidFill>
                  <a:schemeClr val="accent1"/>
                </a:solidFill>
              </a:rPr>
              <a:t>Prozesses</a:t>
            </a:r>
            <a:r>
              <a:rPr lang="en-US" sz="1900" b="1" noProof="0" dirty="0"/>
              <a:t/>
            </a:r>
            <a:br>
              <a:rPr lang="en-US" sz="1900" b="1" noProof="0" dirty="0"/>
            </a:br>
            <a:r>
              <a:rPr lang="de-DE" sz="1900" dirty="0"/>
              <a:t>Vermeidung von Informationsverlusten und zeitraubender Abläufe zwischen den einzelnen Phasen der Planung</a:t>
            </a:r>
            <a:r>
              <a:rPr lang="en-US" sz="1900" noProof="0" dirty="0"/>
              <a:t>.</a:t>
            </a:r>
            <a:endParaRPr lang="en-US" noProof="0" dirty="0"/>
          </a:p>
        </p:txBody>
      </p:sp>
      <p:sp>
        <p:nvSpPr>
          <p:cNvPr id="3" name="Segnaposto testo 2"/>
          <p:cNvSpPr>
            <a:spLocks noGrp="1"/>
          </p:cNvSpPr>
          <p:nvPr>
            <p:ph type="body" sz="quarter" idx="10"/>
          </p:nvPr>
        </p:nvSpPr>
        <p:spPr>
          <a:xfrm>
            <a:off x="550863" y="116632"/>
            <a:ext cx="11090275" cy="584775"/>
          </a:xfrm>
        </p:spPr>
        <p:txBody>
          <a:bodyPr/>
          <a:lstStyle/>
          <a:p>
            <a:r>
              <a:rPr lang="de-DE" dirty="0"/>
              <a:t>Vorteile von BIM in der Planungsphase</a:t>
            </a:r>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40130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fade">
                                      <p:cBhvr>
                                        <p:cTn id="32" dur="500"/>
                                        <p:tgtEl>
                                          <p:spTgt spid="2">
                                            <p:txEl>
                                              <p:pRg st="6" end="6"/>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2"/>
          </p:nvPr>
        </p:nvSpPr>
        <p:spPr>
          <a:xfrm>
            <a:off x="555355" y="2967335"/>
            <a:ext cx="11085783" cy="923330"/>
          </a:xfrm>
          <a:prstGeom prst="rect">
            <a:avLst/>
          </a:prstGeom>
        </p:spPr>
        <p:txBody>
          <a:bodyPr/>
          <a:lstStyle/>
          <a:p>
            <a:r>
              <a:rPr lang="en-US" dirty="0" err="1"/>
              <a:t>Unsere</a:t>
            </a:r>
            <a:r>
              <a:rPr lang="en-US" dirty="0"/>
              <a:t> </a:t>
            </a:r>
            <a:r>
              <a:rPr lang="en-US" dirty="0" err="1"/>
              <a:t>Antwort</a:t>
            </a:r>
            <a:r>
              <a:rPr lang="en-US" dirty="0"/>
              <a:t> und </a:t>
            </a:r>
            <a:r>
              <a:rPr lang="en-US" dirty="0" err="1"/>
              <a:t>Lösung</a:t>
            </a:r>
            <a:endParaRPr lang="en-US" dirty="0"/>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18079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de-DE" sz="2100" dirty="0"/>
              <a:t>Wir haben unsere eigene Methode mit 4 wichtigen und miteinander verzahnten Elementen entwickelt.</a:t>
            </a:r>
            <a:endParaRPr lang="en-US" sz="2100" noProof="0" dirty="0"/>
          </a:p>
          <a:p>
            <a:r>
              <a:rPr lang="de-DE" sz="2100" dirty="0"/>
              <a:t>Wir nennen diese Methode </a:t>
            </a:r>
            <a:r>
              <a:rPr lang="en-US" sz="2100" dirty="0"/>
              <a:t>"</a:t>
            </a:r>
            <a:r>
              <a:rPr lang="en-US" sz="2100" b="1" noProof="0" dirty="0"/>
              <a:t>WORK IN BIM</a:t>
            </a:r>
            <a:r>
              <a:rPr lang="de-DE" sz="2100" dirty="0"/>
              <a:t>". Die 4 Schlüsselelemente sind:</a:t>
            </a:r>
            <a:endParaRPr lang="en-US" sz="2100" noProof="0" dirty="0"/>
          </a:p>
          <a:p>
            <a:endParaRPr lang="en-US" sz="1100" noProof="0" dirty="0"/>
          </a:p>
          <a:p>
            <a:pPr marL="457200" indent="-457200">
              <a:buFont typeface="+mj-lt"/>
              <a:buAutoNum type="arabicPeriod"/>
            </a:pPr>
            <a:r>
              <a:rPr lang="en-US" sz="2100" b="1" dirty="0" err="1">
                <a:solidFill>
                  <a:schemeClr val="accent1"/>
                </a:solidFill>
              </a:rPr>
              <a:t>Interoperabilität</a:t>
            </a:r>
            <a:r>
              <a:rPr lang="en-US" sz="2100" b="1" dirty="0">
                <a:solidFill>
                  <a:schemeClr val="accent1"/>
                </a:solidFill>
              </a:rPr>
              <a:t> </a:t>
            </a:r>
            <a:r>
              <a:rPr lang="en-US" sz="2100" b="1" dirty="0" err="1">
                <a:solidFill>
                  <a:schemeClr val="accent1"/>
                </a:solidFill>
              </a:rPr>
              <a:t>mit</a:t>
            </a:r>
            <a:r>
              <a:rPr lang="en-US" sz="2100" b="1" dirty="0">
                <a:solidFill>
                  <a:schemeClr val="accent1"/>
                </a:solidFill>
              </a:rPr>
              <a:t> </a:t>
            </a:r>
            <a:r>
              <a:rPr lang="en-US" sz="2100" b="1" dirty="0" err="1">
                <a:solidFill>
                  <a:schemeClr val="accent1"/>
                </a:solidFill>
              </a:rPr>
              <a:t>openBIM</a:t>
            </a:r>
            <a:r>
              <a:rPr lang="en-US" sz="2100" b="1" noProof="0" dirty="0">
                <a:solidFill>
                  <a:srgbClr val="7030A0"/>
                </a:solidFill>
              </a:rPr>
              <a:t/>
            </a:r>
            <a:br>
              <a:rPr lang="en-US" sz="2100" b="1" noProof="0" dirty="0">
                <a:solidFill>
                  <a:srgbClr val="7030A0"/>
                </a:solidFill>
              </a:rPr>
            </a:br>
            <a:r>
              <a:rPr lang="de-DE" sz="2100" dirty="0"/>
              <a:t>Der Informationsaustausch erfolgt ausschließlich auf Basis von </a:t>
            </a:r>
            <a:r>
              <a:rPr lang="de-DE" sz="2100" dirty="0" err="1"/>
              <a:t>openBIM</a:t>
            </a:r>
            <a:r>
              <a:rPr lang="de-DE" sz="2100" dirty="0"/>
              <a:t>.</a:t>
            </a:r>
            <a:endParaRPr lang="en-US" sz="2100" noProof="0" dirty="0"/>
          </a:p>
          <a:p>
            <a:pPr marL="457200" indent="-457200">
              <a:buFont typeface="+mj-lt"/>
              <a:buAutoNum type="arabicPeriod"/>
            </a:pPr>
            <a:r>
              <a:rPr lang="en-US" sz="2100" b="1" dirty="0">
                <a:solidFill>
                  <a:schemeClr val="accent1"/>
                </a:solidFill>
              </a:rPr>
              <a:t>Workflow </a:t>
            </a:r>
            <a:r>
              <a:rPr lang="en-US" sz="2100" b="1" dirty="0" err="1">
                <a:solidFill>
                  <a:schemeClr val="accent1"/>
                </a:solidFill>
              </a:rPr>
              <a:t>für</a:t>
            </a:r>
            <a:r>
              <a:rPr lang="en-US" sz="2100" b="1" dirty="0">
                <a:solidFill>
                  <a:schemeClr val="accent1"/>
                </a:solidFill>
              </a:rPr>
              <a:t> </a:t>
            </a:r>
            <a:r>
              <a:rPr lang="en-US" sz="2100" b="1" dirty="0" err="1">
                <a:solidFill>
                  <a:schemeClr val="accent1"/>
                </a:solidFill>
              </a:rPr>
              <a:t>infraBIM</a:t>
            </a:r>
            <a:r>
              <a:rPr lang="en-US" sz="2100" noProof="0" dirty="0"/>
              <a:t/>
            </a:r>
            <a:br>
              <a:rPr lang="en-US" sz="2100" noProof="0" dirty="0"/>
            </a:br>
            <a:r>
              <a:rPr lang="de-DE" sz="2100" dirty="0"/>
              <a:t>Der Schwerpunkt des Arbeitsablaufs liegt auf der Planung von Straßen und Schienenwegen.</a:t>
            </a:r>
            <a:endParaRPr lang="en-US" sz="2100" noProof="0" dirty="0"/>
          </a:p>
          <a:p>
            <a:pPr marL="457200" indent="-457200">
              <a:buFont typeface="+mj-lt"/>
              <a:buAutoNum type="arabicPeriod"/>
            </a:pPr>
            <a:r>
              <a:rPr lang="de-DE" sz="2100" b="1" dirty="0">
                <a:solidFill>
                  <a:schemeClr val="accent1"/>
                </a:solidFill>
              </a:rPr>
              <a:t>Straßen- und Eisenbahnplanung in BIM</a:t>
            </a:r>
            <a:r>
              <a:rPr lang="en-US" sz="2100" noProof="0" dirty="0"/>
              <a:t/>
            </a:r>
            <a:br>
              <a:rPr lang="en-US" sz="2100" noProof="0" dirty="0"/>
            </a:br>
            <a:r>
              <a:rPr lang="de-DE" sz="2100" dirty="0"/>
              <a:t>Die BIM-Aktivitäten, die Teil der Planung von Straßen und Eisenbahnen sind</a:t>
            </a:r>
            <a:r>
              <a:rPr lang="en-US" sz="2100" noProof="0" dirty="0"/>
              <a:t>.</a:t>
            </a:r>
          </a:p>
          <a:p>
            <a:pPr marL="457200" indent="-457200">
              <a:buFont typeface="+mj-lt"/>
              <a:buAutoNum type="arabicPeriod"/>
            </a:pPr>
            <a:r>
              <a:rPr lang="de-DE" sz="2100" b="1" dirty="0">
                <a:solidFill>
                  <a:schemeClr val="accent1"/>
                </a:solidFill>
              </a:rPr>
              <a:t>Software für die Planung von Straßen und Eisenbahnen</a:t>
            </a:r>
            <a:r>
              <a:rPr lang="en-US" sz="2100" noProof="0" dirty="0"/>
              <a:t/>
            </a:r>
            <a:br>
              <a:rPr lang="en-US" sz="2100" noProof="0" dirty="0"/>
            </a:br>
            <a:r>
              <a:rPr lang="de-DE" sz="2100" dirty="0"/>
              <a:t>Die grundlegenden Funktionen von Software für die Planung von Straßen und Eisenbahnen</a:t>
            </a:r>
            <a:r>
              <a:rPr lang="en-US" sz="2100" noProof="0" dirty="0"/>
              <a:t>.</a:t>
            </a:r>
          </a:p>
        </p:txBody>
      </p:sp>
      <p:sp>
        <p:nvSpPr>
          <p:cNvPr id="3" name="Segnaposto testo 2"/>
          <p:cNvSpPr>
            <a:spLocks noGrp="1"/>
          </p:cNvSpPr>
          <p:nvPr>
            <p:ph type="body" sz="quarter" idx="10"/>
          </p:nvPr>
        </p:nvSpPr>
        <p:spPr>
          <a:xfrm>
            <a:off x="550863" y="116632"/>
            <a:ext cx="11090275" cy="584775"/>
          </a:xfrm>
        </p:spPr>
        <p:txBody>
          <a:bodyPr/>
          <a:lstStyle/>
          <a:p>
            <a:r>
              <a:rPr lang="de-DE" dirty="0"/>
              <a:t>Wir haben unsere eigene Methode entwickelt</a:t>
            </a:r>
            <a:endParaRPr lang="en-US" noProof="0" dirty="0"/>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792831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fade">
                                      <p:cBhvr>
                                        <p:cTn id="32" dur="500"/>
                                        <p:tgtEl>
                                          <p:spTgt spid="2">
                                            <p:txEl>
                                              <p:pRg st="6" end="6"/>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1"/>
          </p:nvPr>
        </p:nvSpPr>
        <p:spPr>
          <a:xfrm>
            <a:off x="555355" y="3290200"/>
            <a:ext cx="10293619" cy="1219373"/>
          </a:xfrm>
          <a:prstGeom prst="rect">
            <a:avLst/>
          </a:prstGeom>
        </p:spPr>
        <p:txBody>
          <a:bodyPr/>
          <a:lstStyle/>
          <a:p>
            <a:r>
              <a:rPr lang="de-DE" dirty="0"/>
              <a:t>Der Informationsaustausch erfolgt ausschließlich auf Basis von </a:t>
            </a:r>
            <a:r>
              <a:rPr lang="de-DE" dirty="0" err="1"/>
              <a:t>openBIM</a:t>
            </a:r>
            <a:endParaRPr lang="de-DE" dirty="0"/>
          </a:p>
        </p:txBody>
      </p:sp>
      <p:sp>
        <p:nvSpPr>
          <p:cNvPr id="5" name="Segnaposto testo 4"/>
          <p:cNvSpPr>
            <a:spLocks noGrp="1"/>
          </p:cNvSpPr>
          <p:nvPr>
            <p:ph type="body" sz="quarter" idx="12"/>
          </p:nvPr>
        </p:nvSpPr>
        <p:spPr>
          <a:xfrm>
            <a:off x="555355" y="1556792"/>
            <a:ext cx="11085783" cy="840230"/>
          </a:xfrm>
          <a:prstGeom prst="rect">
            <a:avLst/>
          </a:prstGeom>
        </p:spPr>
        <p:txBody>
          <a:bodyPr/>
          <a:lstStyle/>
          <a:p>
            <a:r>
              <a:rPr lang="en-US" noProof="0" dirty="0"/>
              <a:t>1. </a:t>
            </a:r>
            <a:r>
              <a:rPr lang="en-US" dirty="0" err="1"/>
              <a:t>Interoperabilität</a:t>
            </a:r>
            <a:r>
              <a:rPr lang="en-US" dirty="0"/>
              <a:t> </a:t>
            </a:r>
            <a:r>
              <a:rPr lang="en-US" dirty="0" err="1"/>
              <a:t>mit</a:t>
            </a:r>
            <a:r>
              <a:rPr lang="en-US" dirty="0"/>
              <a:t> </a:t>
            </a:r>
            <a:r>
              <a:rPr lang="en-US" dirty="0" err="1"/>
              <a:t>openBIM</a:t>
            </a:r>
            <a:endParaRPr lang="en-US" noProof="0" dirty="0"/>
          </a:p>
        </p:txBody>
      </p:sp>
      <p:sp>
        <p:nvSpPr>
          <p:cNvPr id="3" name="Segnaposto testo 2"/>
          <p:cNvSpPr>
            <a:spLocks noGrp="1"/>
          </p:cNvSpPr>
          <p:nvPr>
            <p:ph type="body" sz="quarter" idx="13"/>
          </p:nvPr>
        </p:nvSpPr>
        <p:spPr>
          <a:xfrm>
            <a:off x="555355" y="5300607"/>
            <a:ext cx="11085783" cy="343620"/>
          </a:xfrm>
        </p:spPr>
        <p:txBody>
          <a:bodyPr/>
          <a:lstStyle/>
          <a:p>
            <a:endParaRPr lang="en-US" sz="1500" noProof="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54629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0"/>
          </p:nvPr>
        </p:nvSpPr>
        <p:spPr>
          <a:xfrm>
            <a:off x="550863" y="116632"/>
            <a:ext cx="11090275" cy="584775"/>
          </a:xfrm>
        </p:spPr>
        <p:txBody>
          <a:bodyPr/>
          <a:lstStyle/>
          <a:p>
            <a:r>
              <a:rPr lang="en-US" dirty="0" err="1"/>
              <a:t>Interoperabilität</a:t>
            </a:r>
            <a:r>
              <a:rPr lang="en-US" dirty="0"/>
              <a:t> </a:t>
            </a:r>
            <a:r>
              <a:rPr lang="en-US" dirty="0" err="1"/>
              <a:t>mit</a:t>
            </a:r>
            <a:r>
              <a:rPr lang="en-US" dirty="0"/>
              <a:t> </a:t>
            </a:r>
            <a:r>
              <a:rPr lang="en-US" dirty="0" err="1"/>
              <a:t>openBIM</a:t>
            </a:r>
            <a:endParaRPr lang="en-US" noProof="0" dirty="0"/>
          </a:p>
        </p:txBody>
      </p:sp>
      <p:sp>
        <p:nvSpPr>
          <p:cNvPr id="6" name="Segnaposto contenuto 5"/>
          <p:cNvSpPr>
            <a:spLocks noGrp="1"/>
          </p:cNvSpPr>
          <p:nvPr>
            <p:ph idx="1"/>
          </p:nvPr>
        </p:nvSpPr>
        <p:spPr/>
        <p:txBody>
          <a:bodyPr/>
          <a:lstStyle/>
          <a:p>
            <a:r>
              <a:rPr lang="de-DE" sz="2150" dirty="0"/>
              <a:t>Wir haben offene Formate gewählt</a:t>
            </a:r>
            <a:r>
              <a:rPr lang="en-US" sz="2150" noProof="0" dirty="0"/>
              <a:t>:</a:t>
            </a:r>
          </a:p>
          <a:p>
            <a:r>
              <a:rPr lang="en-US" sz="6600" noProof="0" dirty="0"/>
              <a:t>    </a:t>
            </a:r>
            <a:r>
              <a:rPr lang="en-US" sz="6600" b="1" noProof="0" dirty="0"/>
              <a:t>IFC </a:t>
            </a:r>
            <a:r>
              <a:rPr lang="en-US" sz="6600" b="1" noProof="0" dirty="0">
                <a:solidFill>
                  <a:schemeClr val="tx1">
                    <a:lumMod val="50000"/>
                    <a:lumOff val="50000"/>
                  </a:schemeClr>
                </a:solidFill>
              </a:rPr>
              <a:t>4.3</a:t>
            </a:r>
            <a:r>
              <a:rPr lang="en-US" sz="6600" b="1" noProof="0" dirty="0"/>
              <a:t> </a:t>
            </a:r>
          </a:p>
          <a:p>
            <a:pPr marL="342900" indent="-342900">
              <a:buFont typeface="Arial" panose="020B0604020202020204" pitchFamily="34" charset="0"/>
              <a:buChar char="•"/>
            </a:pPr>
            <a:r>
              <a:rPr lang="en-US" sz="2150" dirty="0" err="1"/>
              <a:t>Es</a:t>
            </a:r>
            <a:r>
              <a:rPr lang="en-US" sz="2150" dirty="0"/>
              <a:t> </a:t>
            </a:r>
            <a:r>
              <a:rPr lang="en-US" sz="2150" dirty="0" err="1"/>
              <a:t>ist</a:t>
            </a:r>
            <a:r>
              <a:rPr lang="en-US" sz="2150" dirty="0"/>
              <a:t> </a:t>
            </a:r>
            <a:r>
              <a:rPr lang="en-US" sz="2150" dirty="0" err="1"/>
              <a:t>ein</a:t>
            </a:r>
            <a:r>
              <a:rPr lang="en-US" sz="2150" dirty="0"/>
              <a:t> </a:t>
            </a:r>
            <a:r>
              <a:rPr lang="en-US" sz="2150" dirty="0" err="1"/>
              <a:t>Allzweckformat</a:t>
            </a:r>
            <a:r>
              <a:rPr lang="en-US" sz="2150" dirty="0"/>
              <a:t>.</a:t>
            </a:r>
            <a:endParaRPr lang="en-US" sz="2150" noProof="0" dirty="0"/>
          </a:p>
          <a:p>
            <a:pPr marL="342900" indent="-342900">
              <a:buFont typeface="Arial" panose="020B0604020202020204" pitchFamily="34" charset="0"/>
              <a:buChar char="•"/>
            </a:pPr>
            <a:r>
              <a:rPr lang="de-DE" sz="2150" dirty="0"/>
              <a:t>Es ist in der Planung von grundlegender Bedeutung für den Informationsaustausch zwischen verschiedenen Akteuren</a:t>
            </a:r>
            <a:r>
              <a:rPr lang="en-US" sz="2150" noProof="0" dirty="0"/>
              <a:t>.</a:t>
            </a:r>
          </a:p>
          <a:p>
            <a:pPr marL="342900" indent="-342900">
              <a:buFont typeface="Arial" panose="020B0604020202020204" pitchFamily="34" charset="0"/>
              <a:buChar char="•"/>
            </a:pPr>
            <a:r>
              <a:rPr lang="de-DE" sz="2150" dirty="0"/>
              <a:t>zur Analyse von Geometrien und Daten, zur Unterstützung von Planungs-entscheidungen, zur Vermeidung und Korrektur von Fehlern in der Planung.</a:t>
            </a:r>
            <a:endParaRPr lang="en-US" sz="2150" noProof="0" dirty="0"/>
          </a:p>
        </p:txBody>
      </p:sp>
      <p:sp>
        <p:nvSpPr>
          <p:cNvPr id="2" name="Segnaposto contenuto 1"/>
          <p:cNvSpPr>
            <a:spLocks noGrp="1"/>
          </p:cNvSpPr>
          <p:nvPr>
            <p:ph idx="11"/>
          </p:nvPr>
        </p:nvSpPr>
        <p:spPr/>
        <p:txBody>
          <a:bodyPr/>
          <a:lstStyle/>
          <a:p>
            <a:endParaRPr lang="en-US" sz="2150" noProof="0" dirty="0"/>
          </a:p>
          <a:p>
            <a:r>
              <a:rPr lang="en-US" sz="6600" noProof="0" dirty="0"/>
              <a:t>    </a:t>
            </a:r>
            <a:r>
              <a:rPr lang="en-US" sz="6600" b="1" noProof="0" dirty="0" err="1"/>
              <a:t>LandXML</a:t>
            </a:r>
            <a:endParaRPr lang="en-US" sz="6600" b="1" noProof="0" dirty="0"/>
          </a:p>
          <a:p>
            <a:pPr marL="342900" indent="-342900">
              <a:buFont typeface="Arial" panose="020B0604020202020204" pitchFamily="34" charset="0"/>
              <a:buChar char="•"/>
            </a:pPr>
            <a:r>
              <a:rPr lang="de-DE" sz="2150" dirty="0">
                <a:latin typeface="+mj-lt"/>
              </a:rPr>
              <a:t>leichter zu lesen und zu schreiben</a:t>
            </a:r>
            <a:r>
              <a:rPr lang="en-US" sz="2150" noProof="0" dirty="0">
                <a:latin typeface="+mj-lt"/>
              </a:rPr>
              <a:t>.</a:t>
            </a:r>
          </a:p>
          <a:p>
            <a:pPr marL="342900" indent="-342900">
              <a:buFont typeface="Arial" panose="020B0604020202020204" pitchFamily="34" charset="0"/>
              <a:buChar char="•"/>
            </a:pPr>
            <a:r>
              <a:rPr lang="de-DE" sz="2150" dirty="0">
                <a:latin typeface="+mj-lt"/>
              </a:rPr>
              <a:t>für die Vermessung (Punkte, Messungen, Bruchkanten, Dreiecke</a:t>
            </a:r>
            <a:r>
              <a:rPr lang="en-US" sz="2150" noProof="0" dirty="0">
                <a:latin typeface="+mj-lt"/>
              </a:rPr>
              <a:t>).</a:t>
            </a:r>
          </a:p>
          <a:p>
            <a:pPr marL="342900" indent="-342900">
              <a:buFont typeface="Arial" panose="020B0604020202020204" pitchFamily="34" charset="0"/>
              <a:buChar char="•"/>
            </a:pPr>
            <a:r>
              <a:rPr lang="de-DE" sz="2150" dirty="0">
                <a:latin typeface="+mj-lt"/>
              </a:rPr>
              <a:t>für Straßen und Eisenbahnen (Horizontale und vertikale Achselemente, Schnitte, Oberflächen</a:t>
            </a:r>
            <a:r>
              <a:rPr lang="en-US" sz="2150" noProof="0" dirty="0">
                <a:latin typeface="+mj-lt"/>
              </a:rPr>
              <a:t>).</a:t>
            </a:r>
          </a:p>
          <a:p>
            <a:pPr marL="342900" indent="-342900">
              <a:buFont typeface="Arial" panose="020B0604020202020204" pitchFamily="34" charset="0"/>
              <a:buChar char="•"/>
            </a:pPr>
            <a:r>
              <a:rPr lang="de-DE" sz="2000" dirty="0"/>
              <a:t>für das Bauwesen (Maschinensteuerung</a:t>
            </a:r>
            <a:r>
              <a:rPr lang="en-US" sz="2150" noProof="0" dirty="0">
                <a:latin typeface="+mj-lt"/>
              </a:rPr>
              <a:t>).</a:t>
            </a:r>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7" name="Immagin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63" y="1850038"/>
            <a:ext cx="685801" cy="682503"/>
          </a:xfrm>
          <a:prstGeom prst="rect">
            <a:avLst/>
          </a:prstGeom>
        </p:spPr>
      </p:pic>
      <p:pic>
        <p:nvPicPr>
          <p:cNvPr id="8" name="Immagin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12024" y="1856243"/>
            <a:ext cx="685801" cy="685801"/>
          </a:xfrm>
          <a:prstGeom prst="rect">
            <a:avLst/>
          </a:prstGeom>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65123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500"/>
                                        <p:tgtEl>
                                          <p:spTgt spid="6">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par>
                                <p:cTn id="21" presetID="10" presetClass="entr" presetSubtype="0" fill="hold" nodeType="with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fade">
                                      <p:cBhvr>
                                        <p:cTn id="23" dur="500"/>
                                        <p:tgtEl>
                                          <p:spTgt spid="2">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fade">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fade">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6">
                                            <p:txEl>
                                              <p:pRg st="4" end="4"/>
                                            </p:txEl>
                                          </p:spTgt>
                                        </p:tgtEl>
                                        <p:attrNameLst>
                                          <p:attrName>style.visibility</p:attrName>
                                        </p:attrNameLst>
                                      </p:cBhvr>
                                      <p:to>
                                        <p:strVal val="visible"/>
                                      </p:to>
                                    </p:set>
                                    <p:animEffect transition="in" filter="fade">
                                      <p:cBhvr>
                                        <p:cTn id="38" dur="500"/>
                                        <p:tgtEl>
                                          <p:spTgt spid="6">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
                                            <p:txEl>
                                              <p:pRg st="2" end="2"/>
                                            </p:txEl>
                                          </p:spTgt>
                                        </p:tgtEl>
                                        <p:attrNameLst>
                                          <p:attrName>style.visibility</p:attrName>
                                        </p:attrNameLst>
                                      </p:cBhvr>
                                      <p:to>
                                        <p:strVal val="visible"/>
                                      </p:to>
                                    </p:set>
                                    <p:animEffect transition="in" filter="fade">
                                      <p:cBhvr>
                                        <p:cTn id="43" dur="500"/>
                                        <p:tgtEl>
                                          <p:spTgt spid="2">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
                                            <p:txEl>
                                              <p:pRg st="3" end="3"/>
                                            </p:txEl>
                                          </p:spTgt>
                                        </p:tgtEl>
                                        <p:attrNameLst>
                                          <p:attrName>style.visibility</p:attrName>
                                        </p:attrNameLst>
                                      </p:cBhvr>
                                      <p:to>
                                        <p:strVal val="visible"/>
                                      </p:to>
                                    </p:set>
                                    <p:animEffect transition="in" filter="fade">
                                      <p:cBhvr>
                                        <p:cTn id="48" dur="500"/>
                                        <p:tgtEl>
                                          <p:spTgt spid="2">
                                            <p:txEl>
                                              <p:pRg st="3" end="3"/>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2">
                                            <p:txEl>
                                              <p:pRg st="4" end="4"/>
                                            </p:txEl>
                                          </p:spTgt>
                                        </p:tgtEl>
                                        <p:attrNameLst>
                                          <p:attrName>style.visibility</p:attrName>
                                        </p:attrNameLst>
                                      </p:cBhvr>
                                      <p:to>
                                        <p:strVal val="visible"/>
                                      </p:to>
                                    </p:set>
                                    <p:animEffect transition="in" filter="fade">
                                      <p:cBhvr>
                                        <p:cTn id="53" dur="500"/>
                                        <p:tgtEl>
                                          <p:spTgt spid="2">
                                            <p:txEl>
                                              <p:pRg st="4" end="4"/>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2">
                                            <p:txEl>
                                              <p:pRg st="5" end="5"/>
                                            </p:txEl>
                                          </p:spTgt>
                                        </p:tgtEl>
                                        <p:attrNameLst>
                                          <p:attrName>style.visibility</p:attrName>
                                        </p:attrNameLst>
                                      </p:cBhvr>
                                      <p:to>
                                        <p:strVal val="visible"/>
                                      </p:to>
                                    </p:set>
                                    <p:animEffect transition="in" filter="fade">
                                      <p:cBhvr>
                                        <p:cTn id="58" dur="500"/>
                                        <p:tgtEl>
                                          <p:spTgt spid="2">
                                            <p:txEl>
                                              <p:pRg st="5" end="5"/>
                                            </p:txEl>
                                          </p:spTgt>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1"/>
          </p:nvPr>
        </p:nvSpPr>
        <p:spPr>
          <a:xfrm>
            <a:off x="555355" y="2924944"/>
            <a:ext cx="10293619" cy="3046988"/>
          </a:xfrm>
          <a:prstGeom prst="rect">
            <a:avLst/>
          </a:prstGeom>
        </p:spPr>
        <p:txBody>
          <a:bodyPr/>
          <a:lstStyle/>
          <a:p>
            <a:r>
              <a:rPr lang="de-DE" dirty="0"/>
              <a:t>Im Mittelpunkt des Workflows steht die Planung von Straßen und Schienenwegen</a:t>
            </a:r>
            <a:r>
              <a:rPr lang="en-US" noProof="0" dirty="0"/>
              <a:t>:</a:t>
            </a:r>
          </a:p>
          <a:p>
            <a:pPr marL="457200" indent="-457200">
              <a:buFont typeface="Arial" panose="020B0604020202020204" pitchFamily="34" charset="0"/>
              <a:buChar char="•"/>
            </a:pPr>
            <a:r>
              <a:rPr lang="de-DE" dirty="0"/>
              <a:t>BIM-Workflow mit zwei Koordinierungsstellen</a:t>
            </a:r>
          </a:p>
          <a:p>
            <a:pPr marL="457200" indent="-457200">
              <a:buFont typeface="Arial" panose="020B0604020202020204" pitchFamily="34" charset="0"/>
              <a:buChar char="•"/>
            </a:pPr>
            <a:r>
              <a:rPr lang="de-DE" dirty="0"/>
              <a:t>BIM-Workflow für die Planung von Straßen und Schienenwegen</a:t>
            </a:r>
            <a:endParaRPr lang="en-US" strike="sngStrike" dirty="0"/>
          </a:p>
        </p:txBody>
      </p:sp>
      <p:sp>
        <p:nvSpPr>
          <p:cNvPr id="5" name="Segnaposto testo 4"/>
          <p:cNvSpPr>
            <a:spLocks noGrp="1"/>
          </p:cNvSpPr>
          <p:nvPr>
            <p:ph type="body" sz="quarter" idx="12"/>
          </p:nvPr>
        </p:nvSpPr>
        <p:spPr>
          <a:xfrm>
            <a:off x="555355" y="1556792"/>
            <a:ext cx="11085783" cy="840230"/>
          </a:xfrm>
          <a:prstGeom prst="rect">
            <a:avLst/>
          </a:prstGeom>
        </p:spPr>
        <p:txBody>
          <a:bodyPr/>
          <a:lstStyle/>
          <a:p>
            <a:r>
              <a:rPr lang="en-US" noProof="0" dirty="0"/>
              <a:t>2. </a:t>
            </a:r>
            <a:r>
              <a:rPr lang="en-US" dirty="0"/>
              <a:t>Workflow </a:t>
            </a:r>
            <a:r>
              <a:rPr lang="en-US" dirty="0" err="1"/>
              <a:t>für</a:t>
            </a:r>
            <a:r>
              <a:rPr lang="en-US" dirty="0"/>
              <a:t> </a:t>
            </a:r>
            <a:r>
              <a:rPr lang="en-US" dirty="0" err="1"/>
              <a:t>infraBIM</a:t>
            </a:r>
            <a:endParaRPr lang="en-US" dirty="0"/>
          </a:p>
        </p:txBody>
      </p:sp>
      <p:sp>
        <p:nvSpPr>
          <p:cNvPr id="3" name="Segnaposto testo 2"/>
          <p:cNvSpPr>
            <a:spLocks noGrp="1"/>
          </p:cNvSpPr>
          <p:nvPr>
            <p:ph type="body" sz="quarter" idx="13"/>
          </p:nvPr>
        </p:nvSpPr>
        <p:spPr>
          <a:xfrm>
            <a:off x="555355" y="5300607"/>
            <a:ext cx="11085783" cy="343620"/>
          </a:xfrm>
        </p:spPr>
        <p:txBody>
          <a:bodyPr/>
          <a:lstStyle/>
          <a:p>
            <a:endParaRPr lang="en-US" sz="1500" noProof="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888278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p:cNvSpPr>
            <a:spLocks noGrp="1"/>
          </p:cNvSpPr>
          <p:nvPr>
            <p:ph type="body" sz="quarter" idx="10"/>
          </p:nvPr>
        </p:nvSpPr>
        <p:spPr>
          <a:xfrm>
            <a:off x="550863" y="116632"/>
            <a:ext cx="11090275" cy="584775"/>
          </a:xfrm>
        </p:spPr>
        <p:txBody>
          <a:bodyPr/>
          <a:lstStyle/>
          <a:p>
            <a:r>
              <a:rPr lang="en-US" dirty="0"/>
              <a:t>BIM-Workflow </a:t>
            </a:r>
            <a:r>
              <a:rPr lang="en-US" dirty="0" err="1"/>
              <a:t>mit</a:t>
            </a:r>
            <a:r>
              <a:rPr lang="en-US" dirty="0"/>
              <a:t> </a:t>
            </a:r>
            <a:r>
              <a:rPr lang="en-US" dirty="0" err="1"/>
              <a:t>zwei</a:t>
            </a:r>
            <a:r>
              <a:rPr lang="en-US" dirty="0"/>
              <a:t> </a:t>
            </a:r>
            <a:r>
              <a:rPr lang="en-US" dirty="0" err="1"/>
              <a:t>Koordinationszentren</a:t>
            </a:r>
            <a:endParaRPr lang="en-US" dirty="0"/>
          </a:p>
        </p:txBody>
      </p:sp>
      <p:sp>
        <p:nvSpPr>
          <p:cNvPr id="51" name="Ovale 50"/>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56" name="Figura a mano libera 55"/>
          <p:cNvSpPr/>
          <p:nvPr/>
        </p:nvSpPr>
        <p:spPr>
          <a:xfrm>
            <a:off x="5663952" y="3609025"/>
            <a:ext cx="3040761" cy="45719"/>
          </a:xfrm>
          <a:custGeom>
            <a:avLst/>
            <a:gdLst>
              <a:gd name="connsiteX0" fmla="*/ 0 w 376288"/>
              <a:gd name="connsiteY0" fmla="*/ 13930 h 27861"/>
              <a:gd name="connsiteX1" fmla="*/ 376288 w 376288"/>
              <a:gd name="connsiteY1" fmla="*/ 13930 h 27861"/>
            </a:gdLst>
            <a:ahLst/>
            <a:cxnLst>
              <a:cxn ang="0">
                <a:pos x="connsiteX0" y="connsiteY0"/>
              </a:cxn>
              <a:cxn ang="0">
                <a:pos x="connsiteX1" y="connsiteY1"/>
              </a:cxn>
            </a:cxnLst>
            <a:rect l="l" t="t" r="r" b="b"/>
            <a:pathLst>
              <a:path w="376288" h="27861">
                <a:moveTo>
                  <a:pt x="376288" y="13931"/>
                </a:moveTo>
                <a:lnTo>
                  <a:pt x="0" y="13931"/>
                </a:lnTo>
              </a:path>
            </a:pathLst>
          </a:custGeom>
          <a:noFill/>
          <a:ln w="38100">
            <a:solidFill>
              <a:srgbClr val="7030A0"/>
            </a:solidFill>
            <a:prstDash val="solid"/>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91437" tIns="4524" rIns="191437" bIns="4523" numCol="1" spcCol="1270" anchor="ctr" anchorCtr="0">
            <a:noAutofit/>
          </a:bodyPr>
          <a:lstStyle/>
          <a:p>
            <a:pPr lvl="0" algn="ctr" defTabSz="222250">
              <a:lnSpc>
                <a:spcPct val="90000"/>
              </a:lnSpc>
              <a:spcBef>
                <a:spcPct val="0"/>
              </a:spcBef>
              <a:spcAft>
                <a:spcPct val="35000"/>
              </a:spcAft>
            </a:pPr>
            <a:endParaRPr lang="it-IT" sz="900" kern="1200">
              <a:latin typeface="Segoe UI" panose="020B0502040204020203" pitchFamily="34" charset="0"/>
              <a:cs typeface="Segoe UI" panose="020B0502040204020203" pitchFamily="34" charset="0"/>
            </a:endParaRPr>
          </a:p>
        </p:txBody>
      </p:sp>
      <p:sp>
        <p:nvSpPr>
          <p:cNvPr id="57" name="Figura a mano libera 56"/>
          <p:cNvSpPr/>
          <p:nvPr/>
        </p:nvSpPr>
        <p:spPr>
          <a:xfrm>
            <a:off x="6849728" y="2802685"/>
            <a:ext cx="2198600" cy="206372"/>
          </a:xfrm>
          <a:custGeom>
            <a:avLst/>
            <a:gdLst>
              <a:gd name="connsiteX0" fmla="*/ 0 w 1138517"/>
              <a:gd name="connsiteY0" fmla="*/ 18114 h 206372"/>
              <a:gd name="connsiteX1" fmla="*/ 708211 w 1138517"/>
              <a:gd name="connsiteY1" fmla="*/ 18114 h 206372"/>
              <a:gd name="connsiteX2" fmla="*/ 1138517 w 1138517"/>
              <a:gd name="connsiteY2" fmla="*/ 206372 h 206372"/>
            </a:gdLst>
            <a:ahLst/>
            <a:cxnLst>
              <a:cxn ang="0">
                <a:pos x="connsiteX0" y="connsiteY0"/>
              </a:cxn>
              <a:cxn ang="0">
                <a:pos x="connsiteX1" y="connsiteY1"/>
              </a:cxn>
              <a:cxn ang="0">
                <a:pos x="connsiteX2" y="connsiteY2"/>
              </a:cxn>
            </a:cxnLst>
            <a:rect l="l" t="t" r="r" b="b"/>
            <a:pathLst>
              <a:path w="1138517" h="206372">
                <a:moveTo>
                  <a:pt x="0" y="18114"/>
                </a:moveTo>
                <a:cubicBezTo>
                  <a:pt x="259229" y="2426"/>
                  <a:pt x="518458" y="-13262"/>
                  <a:pt x="708211" y="18114"/>
                </a:cubicBezTo>
                <a:cubicBezTo>
                  <a:pt x="897964" y="49490"/>
                  <a:pt x="1018240" y="127931"/>
                  <a:pt x="1138517" y="206372"/>
                </a:cubicBezTo>
              </a:path>
            </a:pathLst>
          </a:custGeom>
          <a:noFill/>
          <a:ln w="381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900">
              <a:latin typeface="Segoe UI" panose="020B0502040204020203" pitchFamily="34" charset="0"/>
              <a:cs typeface="Segoe UI" panose="020B0502040204020203" pitchFamily="34" charset="0"/>
            </a:endParaRPr>
          </a:p>
        </p:txBody>
      </p:sp>
      <p:sp>
        <p:nvSpPr>
          <p:cNvPr id="58" name="Figura a mano libera 57"/>
          <p:cNvSpPr/>
          <p:nvPr/>
        </p:nvSpPr>
        <p:spPr>
          <a:xfrm flipV="1">
            <a:off x="6849728" y="4274986"/>
            <a:ext cx="2198600" cy="206372"/>
          </a:xfrm>
          <a:custGeom>
            <a:avLst/>
            <a:gdLst>
              <a:gd name="connsiteX0" fmla="*/ 0 w 1138517"/>
              <a:gd name="connsiteY0" fmla="*/ 18114 h 206372"/>
              <a:gd name="connsiteX1" fmla="*/ 708211 w 1138517"/>
              <a:gd name="connsiteY1" fmla="*/ 18114 h 206372"/>
              <a:gd name="connsiteX2" fmla="*/ 1138517 w 1138517"/>
              <a:gd name="connsiteY2" fmla="*/ 206372 h 206372"/>
            </a:gdLst>
            <a:ahLst/>
            <a:cxnLst>
              <a:cxn ang="0">
                <a:pos x="connsiteX0" y="connsiteY0"/>
              </a:cxn>
              <a:cxn ang="0">
                <a:pos x="connsiteX1" y="connsiteY1"/>
              </a:cxn>
              <a:cxn ang="0">
                <a:pos x="connsiteX2" y="connsiteY2"/>
              </a:cxn>
            </a:cxnLst>
            <a:rect l="l" t="t" r="r" b="b"/>
            <a:pathLst>
              <a:path w="1138517" h="206372">
                <a:moveTo>
                  <a:pt x="0" y="18114"/>
                </a:moveTo>
                <a:cubicBezTo>
                  <a:pt x="259229" y="2426"/>
                  <a:pt x="518458" y="-13262"/>
                  <a:pt x="708211" y="18114"/>
                </a:cubicBezTo>
                <a:cubicBezTo>
                  <a:pt x="897964" y="49490"/>
                  <a:pt x="1018240" y="127931"/>
                  <a:pt x="1138517" y="206372"/>
                </a:cubicBezTo>
              </a:path>
            </a:pathLst>
          </a:custGeom>
          <a:noFill/>
          <a:ln w="381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900">
              <a:latin typeface="Segoe UI" panose="020B0502040204020203" pitchFamily="34" charset="0"/>
              <a:cs typeface="Segoe UI" panose="020B0502040204020203" pitchFamily="34" charset="0"/>
            </a:endParaRPr>
          </a:p>
        </p:txBody>
      </p:sp>
      <p:sp>
        <p:nvSpPr>
          <p:cNvPr id="59" name="Figura a mano libera 58"/>
          <p:cNvSpPr/>
          <p:nvPr/>
        </p:nvSpPr>
        <p:spPr>
          <a:xfrm>
            <a:off x="5376755" y="1565735"/>
            <a:ext cx="3815589" cy="1352199"/>
          </a:xfrm>
          <a:custGeom>
            <a:avLst/>
            <a:gdLst>
              <a:gd name="connsiteX0" fmla="*/ 0 w 2832847"/>
              <a:gd name="connsiteY0" fmla="*/ 177823 h 1352199"/>
              <a:gd name="connsiteX1" fmla="*/ 1559859 w 2832847"/>
              <a:gd name="connsiteY1" fmla="*/ 97140 h 1352199"/>
              <a:gd name="connsiteX2" fmla="*/ 2832847 w 2832847"/>
              <a:gd name="connsiteY2" fmla="*/ 1352199 h 1352199"/>
            </a:gdLst>
            <a:ahLst/>
            <a:cxnLst>
              <a:cxn ang="0">
                <a:pos x="connsiteX0" y="connsiteY0"/>
              </a:cxn>
              <a:cxn ang="0">
                <a:pos x="connsiteX1" y="connsiteY1"/>
              </a:cxn>
              <a:cxn ang="0">
                <a:pos x="connsiteX2" y="connsiteY2"/>
              </a:cxn>
            </a:cxnLst>
            <a:rect l="l" t="t" r="r" b="b"/>
            <a:pathLst>
              <a:path w="2832847" h="1352199">
                <a:moveTo>
                  <a:pt x="0" y="177823"/>
                </a:moveTo>
                <a:cubicBezTo>
                  <a:pt x="543859" y="39617"/>
                  <a:pt x="1087718" y="-98589"/>
                  <a:pt x="1559859" y="97140"/>
                </a:cubicBezTo>
                <a:cubicBezTo>
                  <a:pt x="2032000" y="292869"/>
                  <a:pt x="2578847" y="1104175"/>
                  <a:pt x="2832847" y="1352199"/>
                </a:cubicBezTo>
              </a:path>
            </a:pathLst>
          </a:custGeom>
          <a:noFill/>
          <a:ln w="381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900">
              <a:latin typeface="Segoe UI" panose="020B0502040204020203" pitchFamily="34" charset="0"/>
              <a:cs typeface="Segoe UI" panose="020B0502040204020203" pitchFamily="34" charset="0"/>
            </a:endParaRPr>
          </a:p>
        </p:txBody>
      </p:sp>
      <p:sp>
        <p:nvSpPr>
          <p:cNvPr id="60" name="Figura a mano libera 59"/>
          <p:cNvSpPr/>
          <p:nvPr/>
        </p:nvSpPr>
        <p:spPr>
          <a:xfrm flipV="1">
            <a:off x="5376755" y="4360871"/>
            <a:ext cx="3815589" cy="1352199"/>
          </a:xfrm>
          <a:custGeom>
            <a:avLst/>
            <a:gdLst>
              <a:gd name="connsiteX0" fmla="*/ 0 w 2832847"/>
              <a:gd name="connsiteY0" fmla="*/ 177823 h 1352199"/>
              <a:gd name="connsiteX1" fmla="*/ 1559859 w 2832847"/>
              <a:gd name="connsiteY1" fmla="*/ 97140 h 1352199"/>
              <a:gd name="connsiteX2" fmla="*/ 2832847 w 2832847"/>
              <a:gd name="connsiteY2" fmla="*/ 1352199 h 1352199"/>
            </a:gdLst>
            <a:ahLst/>
            <a:cxnLst>
              <a:cxn ang="0">
                <a:pos x="connsiteX0" y="connsiteY0"/>
              </a:cxn>
              <a:cxn ang="0">
                <a:pos x="connsiteX1" y="connsiteY1"/>
              </a:cxn>
              <a:cxn ang="0">
                <a:pos x="connsiteX2" y="connsiteY2"/>
              </a:cxn>
            </a:cxnLst>
            <a:rect l="l" t="t" r="r" b="b"/>
            <a:pathLst>
              <a:path w="2832847" h="1352199">
                <a:moveTo>
                  <a:pt x="0" y="177823"/>
                </a:moveTo>
                <a:cubicBezTo>
                  <a:pt x="543859" y="39617"/>
                  <a:pt x="1087718" y="-98589"/>
                  <a:pt x="1559859" y="97140"/>
                </a:cubicBezTo>
                <a:cubicBezTo>
                  <a:pt x="2032000" y="292869"/>
                  <a:pt x="2578847" y="1104175"/>
                  <a:pt x="2832847" y="1352199"/>
                </a:cubicBezTo>
              </a:path>
            </a:pathLst>
          </a:custGeom>
          <a:noFill/>
          <a:ln w="381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900">
              <a:latin typeface="Segoe UI" panose="020B0502040204020203" pitchFamily="34" charset="0"/>
              <a:cs typeface="Segoe UI" panose="020B0502040204020203" pitchFamily="34" charset="0"/>
            </a:endParaRPr>
          </a:p>
        </p:txBody>
      </p:sp>
      <p:sp>
        <p:nvSpPr>
          <p:cNvPr id="61" name="Figura a mano libera 60"/>
          <p:cNvSpPr/>
          <p:nvPr/>
        </p:nvSpPr>
        <p:spPr>
          <a:xfrm>
            <a:off x="3610708" y="1188463"/>
            <a:ext cx="5869667" cy="1693644"/>
          </a:xfrm>
          <a:custGeom>
            <a:avLst/>
            <a:gdLst>
              <a:gd name="connsiteX0" fmla="*/ 0 w 4778188"/>
              <a:gd name="connsiteY0" fmla="*/ 1193040 h 1775746"/>
              <a:gd name="connsiteX1" fmla="*/ 842682 w 4778188"/>
              <a:gd name="connsiteY1" fmla="*/ 215888 h 1775746"/>
              <a:gd name="connsiteX2" fmla="*/ 3451412 w 4778188"/>
              <a:gd name="connsiteY2" fmla="*/ 135205 h 1775746"/>
              <a:gd name="connsiteX3" fmla="*/ 4778188 w 4778188"/>
              <a:gd name="connsiteY3" fmla="*/ 1775746 h 1775746"/>
            </a:gdLst>
            <a:ahLst/>
            <a:cxnLst>
              <a:cxn ang="0">
                <a:pos x="connsiteX0" y="connsiteY0"/>
              </a:cxn>
              <a:cxn ang="0">
                <a:pos x="connsiteX1" y="connsiteY1"/>
              </a:cxn>
              <a:cxn ang="0">
                <a:pos x="connsiteX2" y="connsiteY2"/>
              </a:cxn>
              <a:cxn ang="0">
                <a:pos x="connsiteX3" y="connsiteY3"/>
              </a:cxn>
            </a:cxnLst>
            <a:rect l="l" t="t" r="r" b="b"/>
            <a:pathLst>
              <a:path w="4778188" h="1775746">
                <a:moveTo>
                  <a:pt x="0" y="1193040"/>
                </a:moveTo>
                <a:cubicBezTo>
                  <a:pt x="133723" y="792617"/>
                  <a:pt x="267447" y="392194"/>
                  <a:pt x="842682" y="215888"/>
                </a:cubicBezTo>
                <a:cubicBezTo>
                  <a:pt x="1417917" y="39582"/>
                  <a:pt x="2795494" y="-124771"/>
                  <a:pt x="3451412" y="135205"/>
                </a:cubicBezTo>
                <a:cubicBezTo>
                  <a:pt x="4107330" y="395181"/>
                  <a:pt x="4442759" y="1085463"/>
                  <a:pt x="4778188" y="1775746"/>
                </a:cubicBezTo>
              </a:path>
            </a:pathLst>
          </a:custGeom>
          <a:noFill/>
          <a:ln w="381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900">
              <a:latin typeface="Segoe UI" panose="020B0502040204020203" pitchFamily="34" charset="0"/>
              <a:cs typeface="Segoe UI" panose="020B0502040204020203" pitchFamily="34" charset="0"/>
            </a:endParaRPr>
          </a:p>
        </p:txBody>
      </p:sp>
      <p:sp>
        <p:nvSpPr>
          <p:cNvPr id="62" name="Figura a mano libera 61"/>
          <p:cNvSpPr/>
          <p:nvPr/>
        </p:nvSpPr>
        <p:spPr>
          <a:xfrm flipV="1">
            <a:off x="3610709" y="4386887"/>
            <a:ext cx="5869666" cy="1700843"/>
          </a:xfrm>
          <a:custGeom>
            <a:avLst/>
            <a:gdLst>
              <a:gd name="connsiteX0" fmla="*/ 0 w 4778188"/>
              <a:gd name="connsiteY0" fmla="*/ 1193040 h 1775746"/>
              <a:gd name="connsiteX1" fmla="*/ 842682 w 4778188"/>
              <a:gd name="connsiteY1" fmla="*/ 215888 h 1775746"/>
              <a:gd name="connsiteX2" fmla="*/ 3451412 w 4778188"/>
              <a:gd name="connsiteY2" fmla="*/ 135205 h 1775746"/>
              <a:gd name="connsiteX3" fmla="*/ 4778188 w 4778188"/>
              <a:gd name="connsiteY3" fmla="*/ 1775746 h 1775746"/>
            </a:gdLst>
            <a:ahLst/>
            <a:cxnLst>
              <a:cxn ang="0">
                <a:pos x="connsiteX0" y="connsiteY0"/>
              </a:cxn>
              <a:cxn ang="0">
                <a:pos x="connsiteX1" y="connsiteY1"/>
              </a:cxn>
              <a:cxn ang="0">
                <a:pos x="connsiteX2" y="connsiteY2"/>
              </a:cxn>
              <a:cxn ang="0">
                <a:pos x="connsiteX3" y="connsiteY3"/>
              </a:cxn>
            </a:cxnLst>
            <a:rect l="l" t="t" r="r" b="b"/>
            <a:pathLst>
              <a:path w="4778188" h="1775746">
                <a:moveTo>
                  <a:pt x="0" y="1193040"/>
                </a:moveTo>
                <a:cubicBezTo>
                  <a:pt x="133723" y="792617"/>
                  <a:pt x="267447" y="392194"/>
                  <a:pt x="842682" y="215888"/>
                </a:cubicBezTo>
                <a:cubicBezTo>
                  <a:pt x="1417917" y="39582"/>
                  <a:pt x="2795494" y="-124771"/>
                  <a:pt x="3451412" y="135205"/>
                </a:cubicBezTo>
                <a:cubicBezTo>
                  <a:pt x="4107330" y="395181"/>
                  <a:pt x="4442759" y="1085463"/>
                  <a:pt x="4778188" y="1775746"/>
                </a:cubicBezTo>
              </a:path>
            </a:pathLst>
          </a:custGeom>
          <a:noFill/>
          <a:ln w="381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900">
              <a:latin typeface="Segoe UI" panose="020B0502040204020203" pitchFamily="34" charset="0"/>
              <a:cs typeface="Segoe UI" panose="020B0502040204020203" pitchFamily="34" charset="0"/>
            </a:endParaRPr>
          </a:p>
        </p:txBody>
      </p:sp>
      <p:sp>
        <p:nvSpPr>
          <p:cNvPr id="63" name="Figura a mano libera 62"/>
          <p:cNvSpPr/>
          <p:nvPr/>
        </p:nvSpPr>
        <p:spPr>
          <a:xfrm>
            <a:off x="2092178" y="3608378"/>
            <a:ext cx="2050541" cy="45719"/>
          </a:xfrm>
          <a:custGeom>
            <a:avLst/>
            <a:gdLst>
              <a:gd name="connsiteX0" fmla="*/ 0 w 376288"/>
              <a:gd name="connsiteY0" fmla="*/ 13930 h 27861"/>
              <a:gd name="connsiteX1" fmla="*/ 376288 w 376288"/>
              <a:gd name="connsiteY1" fmla="*/ 13930 h 27861"/>
            </a:gdLst>
            <a:ahLst/>
            <a:cxnLst>
              <a:cxn ang="0">
                <a:pos x="connsiteX0" y="connsiteY0"/>
              </a:cxn>
              <a:cxn ang="0">
                <a:pos x="connsiteX1" y="connsiteY1"/>
              </a:cxn>
            </a:cxnLst>
            <a:rect l="l" t="t" r="r" b="b"/>
            <a:pathLst>
              <a:path w="376288" h="27861">
                <a:moveTo>
                  <a:pt x="376288" y="13931"/>
                </a:moveTo>
                <a:lnTo>
                  <a:pt x="0" y="13931"/>
                </a:lnTo>
              </a:path>
            </a:pathLst>
          </a:custGeom>
          <a:noFill/>
          <a:ln w="38100">
            <a:solidFill>
              <a:srgbClr val="00B05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91437" tIns="4524" rIns="191437" bIns="4523" numCol="1" spcCol="1270" anchor="ctr" anchorCtr="0">
            <a:noAutofit/>
          </a:bodyPr>
          <a:lstStyle/>
          <a:p>
            <a:pPr lvl="0" algn="ctr" defTabSz="222250">
              <a:lnSpc>
                <a:spcPct val="90000"/>
              </a:lnSpc>
              <a:spcBef>
                <a:spcPct val="0"/>
              </a:spcBef>
              <a:spcAft>
                <a:spcPct val="35000"/>
              </a:spcAft>
            </a:pPr>
            <a:endParaRPr lang="it-IT" sz="900" kern="1200">
              <a:latin typeface="Segoe UI" panose="020B0502040204020203" pitchFamily="34" charset="0"/>
              <a:cs typeface="Segoe UI" panose="020B0502040204020203" pitchFamily="34" charset="0"/>
            </a:endParaRPr>
          </a:p>
        </p:txBody>
      </p:sp>
      <p:sp>
        <p:nvSpPr>
          <p:cNvPr id="64" name="Figura a mano libera 63"/>
          <p:cNvSpPr/>
          <p:nvPr/>
        </p:nvSpPr>
        <p:spPr>
          <a:xfrm>
            <a:off x="4172661" y="2923200"/>
            <a:ext cx="1440001" cy="1440001"/>
          </a:xfrm>
          <a:custGeom>
            <a:avLst/>
            <a:gdLst>
              <a:gd name="connsiteX0" fmla="*/ 0 w 1440001"/>
              <a:gd name="connsiteY0" fmla="*/ 720001 h 1440001"/>
              <a:gd name="connsiteX1" fmla="*/ 720001 w 1440001"/>
              <a:gd name="connsiteY1" fmla="*/ 0 h 1440001"/>
              <a:gd name="connsiteX2" fmla="*/ 1440002 w 1440001"/>
              <a:gd name="connsiteY2" fmla="*/ 720001 h 1440001"/>
              <a:gd name="connsiteX3" fmla="*/ 720001 w 1440001"/>
              <a:gd name="connsiteY3" fmla="*/ 1440002 h 1440001"/>
              <a:gd name="connsiteX4" fmla="*/ 0 w 1440001"/>
              <a:gd name="connsiteY4" fmla="*/ 720001 h 144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0001" h="1440001">
                <a:moveTo>
                  <a:pt x="0" y="720001"/>
                </a:moveTo>
                <a:cubicBezTo>
                  <a:pt x="0" y="322355"/>
                  <a:pt x="322355" y="0"/>
                  <a:pt x="720001" y="0"/>
                </a:cubicBezTo>
                <a:cubicBezTo>
                  <a:pt x="1117647" y="0"/>
                  <a:pt x="1440002" y="322355"/>
                  <a:pt x="1440002" y="720001"/>
                </a:cubicBezTo>
                <a:cubicBezTo>
                  <a:pt x="1440002" y="1117647"/>
                  <a:pt x="1117647" y="1440002"/>
                  <a:pt x="720001" y="1440002"/>
                </a:cubicBezTo>
                <a:cubicBezTo>
                  <a:pt x="322355" y="1440002"/>
                  <a:pt x="0" y="1117647"/>
                  <a:pt x="0" y="720001"/>
                </a:cubicBezTo>
                <a:close/>
              </a:path>
            </a:pathLst>
          </a:custGeom>
          <a:ln w="14400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1678" tIns="221678" rIns="221678" bIns="221678" numCol="1" spcCol="1270" anchor="ctr" anchorCtr="0">
            <a:noAutofit/>
          </a:bodyPr>
          <a:lstStyle/>
          <a:p>
            <a:pPr lvl="0" algn="ctr" defTabSz="755650">
              <a:lnSpc>
                <a:spcPct val="90000"/>
              </a:lnSpc>
              <a:spcBef>
                <a:spcPct val="0"/>
              </a:spcBef>
              <a:spcAft>
                <a:spcPct val="35000"/>
              </a:spcAft>
            </a:pPr>
            <a:r>
              <a:rPr lang="it-IT" sz="1000" b="1" dirty="0">
                <a:latin typeface="Segoe UI" panose="020B0502040204020203" pitchFamily="34" charset="0"/>
                <a:cs typeface="Segoe UI" panose="020B0502040204020203" pitchFamily="34" charset="0"/>
              </a:rPr>
              <a:t>PLANUNGS-KOORDINATION</a:t>
            </a:r>
          </a:p>
          <a:p>
            <a:pPr lvl="0" algn="ctr" defTabSz="755650">
              <a:lnSpc>
                <a:spcPct val="90000"/>
              </a:lnSpc>
              <a:spcBef>
                <a:spcPct val="0"/>
              </a:spcBef>
              <a:spcAft>
                <a:spcPct val="35000"/>
              </a:spcAft>
            </a:pPr>
            <a:r>
              <a:rPr lang="it-IT" sz="1000" dirty="0">
                <a:latin typeface="Segoe UI" panose="020B0502040204020203" pitchFamily="34" charset="0"/>
                <a:cs typeface="Segoe UI" panose="020B0502040204020203" pitchFamily="34" charset="0"/>
              </a:rPr>
              <a:t>STRASSE / BAHN</a:t>
            </a:r>
          </a:p>
        </p:txBody>
      </p:sp>
      <p:sp>
        <p:nvSpPr>
          <p:cNvPr id="65" name="Figura a mano libera 64"/>
          <p:cNvSpPr/>
          <p:nvPr/>
        </p:nvSpPr>
        <p:spPr>
          <a:xfrm rot="16200000">
            <a:off x="4704518" y="2717550"/>
            <a:ext cx="376288" cy="27861"/>
          </a:xfrm>
          <a:custGeom>
            <a:avLst/>
            <a:gdLst>
              <a:gd name="connsiteX0" fmla="*/ 0 w 376288"/>
              <a:gd name="connsiteY0" fmla="*/ 13930 h 27861"/>
              <a:gd name="connsiteX1" fmla="*/ 376288 w 376288"/>
              <a:gd name="connsiteY1" fmla="*/ 13930 h 27861"/>
            </a:gdLst>
            <a:ahLst/>
            <a:cxnLst>
              <a:cxn ang="0">
                <a:pos x="connsiteX0" y="connsiteY0"/>
              </a:cxn>
              <a:cxn ang="0">
                <a:pos x="connsiteX1" y="connsiteY1"/>
              </a:cxn>
            </a:cxnLst>
            <a:rect l="l" t="t" r="r" b="b"/>
            <a:pathLst>
              <a:path w="376288" h="27861">
                <a:moveTo>
                  <a:pt x="0" y="13930"/>
                </a:moveTo>
                <a:lnTo>
                  <a:pt x="376288" y="13930"/>
                </a:lnTo>
              </a:path>
            </a:pathLst>
          </a:custGeom>
          <a:noFill/>
          <a:ln w="38100">
            <a:solidFill>
              <a:srgbClr val="FF000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91436" tIns="4523" rIns="191437" bIns="4524" numCol="1" spcCol="1270" anchor="ctr" anchorCtr="0">
            <a:noAutofit/>
          </a:bodyPr>
          <a:lstStyle/>
          <a:p>
            <a:pPr lvl="0" algn="ctr" defTabSz="222250">
              <a:lnSpc>
                <a:spcPct val="90000"/>
              </a:lnSpc>
              <a:spcBef>
                <a:spcPct val="0"/>
              </a:spcBef>
              <a:spcAft>
                <a:spcPct val="35000"/>
              </a:spcAft>
            </a:pPr>
            <a:endParaRPr lang="it-IT" sz="900" kern="1200">
              <a:latin typeface="Segoe UI" panose="020B0502040204020203" pitchFamily="34" charset="0"/>
              <a:cs typeface="Segoe UI" panose="020B0502040204020203" pitchFamily="34" charset="0"/>
            </a:endParaRPr>
          </a:p>
        </p:txBody>
      </p:sp>
      <p:sp>
        <p:nvSpPr>
          <p:cNvPr id="66" name="Figura a mano libera 65"/>
          <p:cNvSpPr/>
          <p:nvPr/>
        </p:nvSpPr>
        <p:spPr>
          <a:xfrm>
            <a:off x="4352664" y="1463338"/>
            <a:ext cx="1079997" cy="1079997"/>
          </a:xfrm>
          <a:custGeom>
            <a:avLst/>
            <a:gdLst>
              <a:gd name="connsiteX0" fmla="*/ 0 w 1079997"/>
              <a:gd name="connsiteY0" fmla="*/ 539999 h 1079997"/>
              <a:gd name="connsiteX1" fmla="*/ 539999 w 1079997"/>
              <a:gd name="connsiteY1" fmla="*/ 0 h 1079997"/>
              <a:gd name="connsiteX2" fmla="*/ 1079998 w 1079997"/>
              <a:gd name="connsiteY2" fmla="*/ 539999 h 1079997"/>
              <a:gd name="connsiteX3" fmla="*/ 539999 w 1079997"/>
              <a:gd name="connsiteY3" fmla="*/ 1079998 h 1079997"/>
              <a:gd name="connsiteX4" fmla="*/ 0 w 1079997"/>
              <a:gd name="connsiteY4" fmla="*/ 539999 h 1079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997" h="1079997">
                <a:moveTo>
                  <a:pt x="0" y="539999"/>
                </a:moveTo>
                <a:cubicBezTo>
                  <a:pt x="0" y="241766"/>
                  <a:pt x="241766" y="0"/>
                  <a:pt x="539999" y="0"/>
                </a:cubicBezTo>
                <a:cubicBezTo>
                  <a:pt x="838232" y="0"/>
                  <a:pt x="1079998" y="241766"/>
                  <a:pt x="1079998" y="539999"/>
                </a:cubicBezTo>
                <a:cubicBezTo>
                  <a:pt x="1079998" y="838232"/>
                  <a:pt x="838232" y="1079998"/>
                  <a:pt x="539999" y="1079998"/>
                </a:cubicBezTo>
                <a:cubicBezTo>
                  <a:pt x="241766" y="1079998"/>
                  <a:pt x="0" y="838232"/>
                  <a:pt x="0" y="539999"/>
                </a:cubicBezTo>
                <a:close/>
              </a:path>
            </a:pathLst>
          </a:custGeom>
          <a:ln w="10795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5782" tIns="165782" rIns="165782" bIns="165782" numCol="1" spcCol="1270" anchor="ctr" anchorCtr="0">
            <a:noAutofit/>
          </a:bodyPr>
          <a:lstStyle/>
          <a:p>
            <a:pPr lvl="0" algn="ctr" defTabSz="533400">
              <a:lnSpc>
                <a:spcPct val="90000"/>
              </a:lnSpc>
              <a:spcBef>
                <a:spcPct val="0"/>
              </a:spcBef>
              <a:spcAft>
                <a:spcPct val="35000"/>
              </a:spcAft>
            </a:pPr>
            <a:r>
              <a:rPr lang="it-IT" sz="1000" dirty="0">
                <a:latin typeface="Segoe UI" panose="020B0502040204020203" pitchFamily="34" charset="0"/>
                <a:cs typeface="Segoe UI" panose="020B0502040204020203" pitchFamily="34" charset="0"/>
              </a:rPr>
              <a:t>BRÜCKEN</a:t>
            </a:r>
          </a:p>
        </p:txBody>
      </p:sp>
      <p:sp>
        <p:nvSpPr>
          <p:cNvPr id="67" name="Figura a mano libera 66"/>
          <p:cNvSpPr/>
          <p:nvPr/>
        </p:nvSpPr>
        <p:spPr>
          <a:xfrm rot="19800000">
            <a:off x="5490995" y="3171623"/>
            <a:ext cx="376288" cy="27861"/>
          </a:xfrm>
          <a:custGeom>
            <a:avLst/>
            <a:gdLst>
              <a:gd name="connsiteX0" fmla="*/ 0 w 376288"/>
              <a:gd name="connsiteY0" fmla="*/ 13930 h 27861"/>
              <a:gd name="connsiteX1" fmla="*/ 376288 w 376288"/>
              <a:gd name="connsiteY1" fmla="*/ 13930 h 27861"/>
            </a:gdLst>
            <a:ahLst/>
            <a:cxnLst>
              <a:cxn ang="0">
                <a:pos x="connsiteX0" y="connsiteY0"/>
              </a:cxn>
              <a:cxn ang="0">
                <a:pos x="connsiteX1" y="connsiteY1"/>
              </a:cxn>
            </a:cxnLst>
            <a:rect l="l" t="t" r="r" b="b"/>
            <a:pathLst>
              <a:path w="376288" h="27861">
                <a:moveTo>
                  <a:pt x="0" y="13930"/>
                </a:moveTo>
                <a:lnTo>
                  <a:pt x="376288" y="13930"/>
                </a:lnTo>
              </a:path>
            </a:pathLst>
          </a:custGeom>
          <a:noFill/>
          <a:ln w="38100">
            <a:solidFill>
              <a:srgbClr val="FF000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91437" tIns="4523" rIns="191436" bIns="4524" numCol="1" spcCol="1270" anchor="ctr" anchorCtr="0">
            <a:noAutofit/>
          </a:bodyPr>
          <a:lstStyle/>
          <a:p>
            <a:pPr lvl="0" algn="ctr" defTabSz="222250">
              <a:lnSpc>
                <a:spcPct val="90000"/>
              </a:lnSpc>
              <a:spcBef>
                <a:spcPct val="0"/>
              </a:spcBef>
              <a:spcAft>
                <a:spcPct val="35000"/>
              </a:spcAft>
            </a:pPr>
            <a:endParaRPr lang="it-IT" sz="900" kern="1200">
              <a:latin typeface="Segoe UI" panose="020B0502040204020203" pitchFamily="34" charset="0"/>
              <a:cs typeface="Segoe UI" panose="020B0502040204020203" pitchFamily="34" charset="0"/>
            </a:endParaRPr>
          </a:p>
        </p:txBody>
      </p:sp>
      <p:sp>
        <p:nvSpPr>
          <p:cNvPr id="68" name="Figura a mano libera 67"/>
          <p:cNvSpPr/>
          <p:nvPr/>
        </p:nvSpPr>
        <p:spPr>
          <a:xfrm>
            <a:off x="5769731" y="2281483"/>
            <a:ext cx="1079997" cy="1079997"/>
          </a:xfrm>
          <a:custGeom>
            <a:avLst/>
            <a:gdLst>
              <a:gd name="connsiteX0" fmla="*/ 0 w 1079997"/>
              <a:gd name="connsiteY0" fmla="*/ 539999 h 1079997"/>
              <a:gd name="connsiteX1" fmla="*/ 539999 w 1079997"/>
              <a:gd name="connsiteY1" fmla="*/ 0 h 1079997"/>
              <a:gd name="connsiteX2" fmla="*/ 1079998 w 1079997"/>
              <a:gd name="connsiteY2" fmla="*/ 539999 h 1079997"/>
              <a:gd name="connsiteX3" fmla="*/ 539999 w 1079997"/>
              <a:gd name="connsiteY3" fmla="*/ 1079998 h 1079997"/>
              <a:gd name="connsiteX4" fmla="*/ 0 w 1079997"/>
              <a:gd name="connsiteY4" fmla="*/ 539999 h 1079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997" h="1079997">
                <a:moveTo>
                  <a:pt x="0" y="539999"/>
                </a:moveTo>
                <a:cubicBezTo>
                  <a:pt x="0" y="241766"/>
                  <a:pt x="241766" y="0"/>
                  <a:pt x="539999" y="0"/>
                </a:cubicBezTo>
                <a:cubicBezTo>
                  <a:pt x="838232" y="0"/>
                  <a:pt x="1079998" y="241766"/>
                  <a:pt x="1079998" y="539999"/>
                </a:cubicBezTo>
                <a:cubicBezTo>
                  <a:pt x="1079998" y="838232"/>
                  <a:pt x="838232" y="1079998"/>
                  <a:pt x="539999" y="1079998"/>
                </a:cubicBezTo>
                <a:cubicBezTo>
                  <a:pt x="241766" y="1079998"/>
                  <a:pt x="0" y="838232"/>
                  <a:pt x="0" y="539999"/>
                </a:cubicBezTo>
                <a:close/>
              </a:path>
            </a:pathLst>
          </a:custGeom>
          <a:ln w="10800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5782" tIns="165782" rIns="165782" bIns="165782" numCol="1" spcCol="1270" anchor="ctr" anchorCtr="0">
            <a:noAutofit/>
          </a:bodyPr>
          <a:lstStyle/>
          <a:p>
            <a:pPr lvl="0" algn="ctr" defTabSz="533400">
              <a:lnSpc>
                <a:spcPct val="90000"/>
              </a:lnSpc>
              <a:spcBef>
                <a:spcPct val="0"/>
              </a:spcBef>
              <a:spcAft>
                <a:spcPct val="35000"/>
              </a:spcAft>
            </a:pPr>
            <a:r>
              <a:rPr lang="it-IT" sz="1000" dirty="0">
                <a:latin typeface="Segoe UI" panose="020B0502040204020203" pitchFamily="34" charset="0"/>
                <a:cs typeface="Segoe UI" panose="020B0502040204020203" pitchFamily="34" charset="0"/>
              </a:rPr>
              <a:t>TUNNEL</a:t>
            </a:r>
          </a:p>
        </p:txBody>
      </p:sp>
      <p:sp>
        <p:nvSpPr>
          <p:cNvPr id="69" name="Figura a mano libera 68"/>
          <p:cNvSpPr/>
          <p:nvPr/>
        </p:nvSpPr>
        <p:spPr>
          <a:xfrm rot="1800000">
            <a:off x="5490995" y="4079768"/>
            <a:ext cx="376288" cy="27861"/>
          </a:xfrm>
          <a:custGeom>
            <a:avLst/>
            <a:gdLst>
              <a:gd name="connsiteX0" fmla="*/ 0 w 376288"/>
              <a:gd name="connsiteY0" fmla="*/ 13930 h 27861"/>
              <a:gd name="connsiteX1" fmla="*/ 376288 w 376288"/>
              <a:gd name="connsiteY1" fmla="*/ 13930 h 27861"/>
            </a:gdLst>
            <a:ahLst/>
            <a:cxnLst>
              <a:cxn ang="0">
                <a:pos x="connsiteX0" y="connsiteY0"/>
              </a:cxn>
              <a:cxn ang="0">
                <a:pos x="connsiteX1" y="connsiteY1"/>
              </a:cxn>
            </a:cxnLst>
            <a:rect l="l" t="t" r="r" b="b"/>
            <a:pathLst>
              <a:path w="376288" h="27861">
                <a:moveTo>
                  <a:pt x="0" y="13930"/>
                </a:moveTo>
                <a:lnTo>
                  <a:pt x="376288" y="13930"/>
                </a:lnTo>
              </a:path>
            </a:pathLst>
          </a:custGeom>
          <a:noFill/>
          <a:ln w="38100">
            <a:solidFill>
              <a:srgbClr val="FF000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91437" tIns="4522" rIns="191437" bIns="4523" numCol="1" spcCol="1270" anchor="ctr" anchorCtr="0">
            <a:noAutofit/>
          </a:bodyPr>
          <a:lstStyle/>
          <a:p>
            <a:pPr lvl="0" algn="ctr" defTabSz="222250">
              <a:lnSpc>
                <a:spcPct val="90000"/>
              </a:lnSpc>
              <a:spcBef>
                <a:spcPct val="0"/>
              </a:spcBef>
              <a:spcAft>
                <a:spcPct val="35000"/>
              </a:spcAft>
            </a:pPr>
            <a:endParaRPr lang="it-IT" sz="900" kern="1200">
              <a:latin typeface="Segoe UI" panose="020B0502040204020203" pitchFamily="34" charset="0"/>
              <a:cs typeface="Segoe UI" panose="020B0502040204020203" pitchFamily="34" charset="0"/>
            </a:endParaRPr>
          </a:p>
        </p:txBody>
      </p:sp>
      <p:sp>
        <p:nvSpPr>
          <p:cNvPr id="70" name="Figura a mano libera 69"/>
          <p:cNvSpPr/>
          <p:nvPr/>
        </p:nvSpPr>
        <p:spPr>
          <a:xfrm>
            <a:off x="5769731" y="3917771"/>
            <a:ext cx="1079997" cy="1079997"/>
          </a:xfrm>
          <a:custGeom>
            <a:avLst/>
            <a:gdLst>
              <a:gd name="connsiteX0" fmla="*/ 0 w 1079997"/>
              <a:gd name="connsiteY0" fmla="*/ 539999 h 1079997"/>
              <a:gd name="connsiteX1" fmla="*/ 539999 w 1079997"/>
              <a:gd name="connsiteY1" fmla="*/ 0 h 1079997"/>
              <a:gd name="connsiteX2" fmla="*/ 1079998 w 1079997"/>
              <a:gd name="connsiteY2" fmla="*/ 539999 h 1079997"/>
              <a:gd name="connsiteX3" fmla="*/ 539999 w 1079997"/>
              <a:gd name="connsiteY3" fmla="*/ 1079998 h 1079997"/>
              <a:gd name="connsiteX4" fmla="*/ 0 w 1079997"/>
              <a:gd name="connsiteY4" fmla="*/ 539999 h 1079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997" h="1079997">
                <a:moveTo>
                  <a:pt x="0" y="539999"/>
                </a:moveTo>
                <a:cubicBezTo>
                  <a:pt x="0" y="241766"/>
                  <a:pt x="241766" y="0"/>
                  <a:pt x="539999" y="0"/>
                </a:cubicBezTo>
                <a:cubicBezTo>
                  <a:pt x="838232" y="0"/>
                  <a:pt x="1079998" y="241766"/>
                  <a:pt x="1079998" y="539999"/>
                </a:cubicBezTo>
                <a:cubicBezTo>
                  <a:pt x="1079998" y="838232"/>
                  <a:pt x="838232" y="1079998"/>
                  <a:pt x="539999" y="1079998"/>
                </a:cubicBezTo>
                <a:cubicBezTo>
                  <a:pt x="241766" y="1079998"/>
                  <a:pt x="0" y="838232"/>
                  <a:pt x="0" y="539999"/>
                </a:cubicBezTo>
                <a:close/>
              </a:path>
            </a:pathLst>
          </a:custGeom>
          <a:ln w="10795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5782" tIns="165782" rIns="165782" bIns="165782" numCol="1" spcCol="1270" anchor="ctr" anchorCtr="0">
            <a:noAutofit/>
          </a:bodyPr>
          <a:lstStyle/>
          <a:p>
            <a:pPr lvl="0" algn="ctr" defTabSz="533400">
              <a:lnSpc>
                <a:spcPct val="90000"/>
              </a:lnSpc>
              <a:spcBef>
                <a:spcPct val="0"/>
              </a:spcBef>
              <a:spcAft>
                <a:spcPct val="35000"/>
              </a:spcAft>
            </a:pPr>
            <a:r>
              <a:rPr lang="it-IT" sz="1000" dirty="0">
                <a:latin typeface="Segoe UI" panose="020B0502040204020203" pitchFamily="34" charset="0"/>
                <a:cs typeface="Segoe UI" panose="020B0502040204020203" pitchFamily="34" charset="0"/>
              </a:rPr>
              <a:t>MAUERN</a:t>
            </a:r>
          </a:p>
        </p:txBody>
      </p:sp>
      <p:sp>
        <p:nvSpPr>
          <p:cNvPr id="71" name="Figura a mano libera 70"/>
          <p:cNvSpPr/>
          <p:nvPr/>
        </p:nvSpPr>
        <p:spPr>
          <a:xfrm rot="5400000">
            <a:off x="4704518" y="4533840"/>
            <a:ext cx="376288" cy="27861"/>
          </a:xfrm>
          <a:custGeom>
            <a:avLst/>
            <a:gdLst>
              <a:gd name="connsiteX0" fmla="*/ 0 w 376288"/>
              <a:gd name="connsiteY0" fmla="*/ 13930 h 27861"/>
              <a:gd name="connsiteX1" fmla="*/ 376288 w 376288"/>
              <a:gd name="connsiteY1" fmla="*/ 13930 h 27861"/>
            </a:gdLst>
            <a:ahLst/>
            <a:cxnLst>
              <a:cxn ang="0">
                <a:pos x="connsiteX0" y="connsiteY0"/>
              </a:cxn>
              <a:cxn ang="0">
                <a:pos x="connsiteX1" y="connsiteY1"/>
              </a:cxn>
            </a:cxnLst>
            <a:rect l="l" t="t" r="r" b="b"/>
            <a:pathLst>
              <a:path w="376288" h="27861">
                <a:moveTo>
                  <a:pt x="0" y="13930"/>
                </a:moveTo>
                <a:lnTo>
                  <a:pt x="376288" y="13930"/>
                </a:lnTo>
              </a:path>
            </a:pathLst>
          </a:custGeom>
          <a:noFill/>
          <a:ln w="38100">
            <a:solidFill>
              <a:srgbClr val="FF000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91438" tIns="4522" rIns="191436" bIns="4524" numCol="1" spcCol="1270" anchor="ctr" anchorCtr="0">
            <a:noAutofit/>
          </a:bodyPr>
          <a:lstStyle/>
          <a:p>
            <a:pPr lvl="0" algn="ctr" defTabSz="222250">
              <a:lnSpc>
                <a:spcPct val="90000"/>
              </a:lnSpc>
              <a:spcBef>
                <a:spcPct val="0"/>
              </a:spcBef>
              <a:spcAft>
                <a:spcPct val="35000"/>
              </a:spcAft>
            </a:pPr>
            <a:endParaRPr lang="it-IT" sz="900" kern="1200">
              <a:latin typeface="Segoe UI" panose="020B0502040204020203" pitchFamily="34" charset="0"/>
              <a:cs typeface="Segoe UI" panose="020B0502040204020203" pitchFamily="34" charset="0"/>
            </a:endParaRPr>
          </a:p>
        </p:txBody>
      </p:sp>
      <p:sp>
        <p:nvSpPr>
          <p:cNvPr id="72" name="Figura a mano libera 71"/>
          <p:cNvSpPr/>
          <p:nvPr/>
        </p:nvSpPr>
        <p:spPr>
          <a:xfrm>
            <a:off x="4352664" y="4735916"/>
            <a:ext cx="1079997" cy="1079997"/>
          </a:xfrm>
          <a:custGeom>
            <a:avLst/>
            <a:gdLst>
              <a:gd name="connsiteX0" fmla="*/ 0 w 1079997"/>
              <a:gd name="connsiteY0" fmla="*/ 539999 h 1079997"/>
              <a:gd name="connsiteX1" fmla="*/ 539999 w 1079997"/>
              <a:gd name="connsiteY1" fmla="*/ 0 h 1079997"/>
              <a:gd name="connsiteX2" fmla="*/ 1079998 w 1079997"/>
              <a:gd name="connsiteY2" fmla="*/ 539999 h 1079997"/>
              <a:gd name="connsiteX3" fmla="*/ 539999 w 1079997"/>
              <a:gd name="connsiteY3" fmla="*/ 1079998 h 1079997"/>
              <a:gd name="connsiteX4" fmla="*/ 0 w 1079997"/>
              <a:gd name="connsiteY4" fmla="*/ 539999 h 1079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997" h="1079997">
                <a:moveTo>
                  <a:pt x="0" y="539999"/>
                </a:moveTo>
                <a:cubicBezTo>
                  <a:pt x="0" y="241766"/>
                  <a:pt x="241766" y="0"/>
                  <a:pt x="539999" y="0"/>
                </a:cubicBezTo>
                <a:cubicBezTo>
                  <a:pt x="838232" y="0"/>
                  <a:pt x="1079998" y="241766"/>
                  <a:pt x="1079998" y="539999"/>
                </a:cubicBezTo>
                <a:cubicBezTo>
                  <a:pt x="1079998" y="838232"/>
                  <a:pt x="838232" y="1079998"/>
                  <a:pt x="539999" y="1079998"/>
                </a:cubicBezTo>
                <a:cubicBezTo>
                  <a:pt x="241766" y="1079998"/>
                  <a:pt x="0" y="838232"/>
                  <a:pt x="0" y="539999"/>
                </a:cubicBezTo>
                <a:close/>
              </a:path>
            </a:pathLst>
          </a:custGeom>
          <a:ln w="10795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5782" tIns="165782" rIns="165782" bIns="165782" numCol="1" spcCol="1270" anchor="ctr" anchorCtr="0">
            <a:noAutofit/>
          </a:bodyPr>
          <a:lstStyle/>
          <a:p>
            <a:pPr lvl="0" algn="ctr" defTabSz="533400">
              <a:lnSpc>
                <a:spcPct val="90000"/>
              </a:lnSpc>
              <a:spcBef>
                <a:spcPct val="0"/>
              </a:spcBef>
              <a:spcAft>
                <a:spcPct val="35000"/>
              </a:spcAft>
            </a:pPr>
            <a:r>
              <a:rPr lang="it-IT" sz="1000" dirty="0">
                <a:solidFill>
                  <a:schemeClr val="bg1"/>
                </a:solidFill>
                <a:latin typeface="Segoe UI" panose="020B0502040204020203" pitchFamily="34" charset="0"/>
                <a:cs typeface="Segoe UI" panose="020B0502040204020203" pitchFamily="34" charset="0"/>
              </a:rPr>
              <a:t>HYDRAULIK</a:t>
            </a:r>
          </a:p>
        </p:txBody>
      </p:sp>
      <p:sp>
        <p:nvSpPr>
          <p:cNvPr id="73" name="Figura a mano libera 72"/>
          <p:cNvSpPr/>
          <p:nvPr/>
        </p:nvSpPr>
        <p:spPr>
          <a:xfrm rot="19800000">
            <a:off x="3918041" y="4079767"/>
            <a:ext cx="376289" cy="27862"/>
          </a:xfrm>
          <a:custGeom>
            <a:avLst/>
            <a:gdLst>
              <a:gd name="connsiteX0" fmla="*/ 0 w 376288"/>
              <a:gd name="connsiteY0" fmla="*/ 13930 h 27861"/>
              <a:gd name="connsiteX1" fmla="*/ 376288 w 376288"/>
              <a:gd name="connsiteY1" fmla="*/ 13930 h 27861"/>
            </a:gdLst>
            <a:ahLst/>
            <a:cxnLst>
              <a:cxn ang="0">
                <a:pos x="connsiteX0" y="connsiteY0"/>
              </a:cxn>
              <a:cxn ang="0">
                <a:pos x="connsiteX1" y="connsiteY1"/>
              </a:cxn>
            </a:cxnLst>
            <a:rect l="l" t="t" r="r" b="b"/>
            <a:pathLst>
              <a:path w="376288" h="27861">
                <a:moveTo>
                  <a:pt x="376288" y="13931"/>
                </a:moveTo>
                <a:lnTo>
                  <a:pt x="0" y="13931"/>
                </a:lnTo>
              </a:path>
            </a:pathLst>
          </a:custGeom>
          <a:noFill/>
          <a:ln w="38100">
            <a:solidFill>
              <a:srgbClr val="FF000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91437" tIns="4524" rIns="191437" bIns="4523" numCol="1" spcCol="1270" anchor="ctr" anchorCtr="0">
            <a:noAutofit/>
          </a:bodyPr>
          <a:lstStyle/>
          <a:p>
            <a:pPr lvl="0" algn="ctr" defTabSz="222250">
              <a:lnSpc>
                <a:spcPct val="90000"/>
              </a:lnSpc>
              <a:spcBef>
                <a:spcPct val="0"/>
              </a:spcBef>
              <a:spcAft>
                <a:spcPct val="35000"/>
              </a:spcAft>
            </a:pPr>
            <a:endParaRPr lang="it-IT" sz="900" kern="1200">
              <a:latin typeface="Segoe UI" panose="020B0502040204020203" pitchFamily="34" charset="0"/>
              <a:cs typeface="Segoe UI" panose="020B0502040204020203" pitchFamily="34" charset="0"/>
            </a:endParaRPr>
          </a:p>
        </p:txBody>
      </p:sp>
      <p:sp>
        <p:nvSpPr>
          <p:cNvPr id="74" name="Figura a mano libera 73"/>
          <p:cNvSpPr/>
          <p:nvPr/>
        </p:nvSpPr>
        <p:spPr>
          <a:xfrm>
            <a:off x="2935596" y="3917771"/>
            <a:ext cx="1079997" cy="1079997"/>
          </a:xfrm>
          <a:custGeom>
            <a:avLst/>
            <a:gdLst>
              <a:gd name="connsiteX0" fmla="*/ 0 w 1079997"/>
              <a:gd name="connsiteY0" fmla="*/ 539999 h 1079997"/>
              <a:gd name="connsiteX1" fmla="*/ 539999 w 1079997"/>
              <a:gd name="connsiteY1" fmla="*/ 0 h 1079997"/>
              <a:gd name="connsiteX2" fmla="*/ 1079998 w 1079997"/>
              <a:gd name="connsiteY2" fmla="*/ 539999 h 1079997"/>
              <a:gd name="connsiteX3" fmla="*/ 539999 w 1079997"/>
              <a:gd name="connsiteY3" fmla="*/ 1079998 h 1079997"/>
              <a:gd name="connsiteX4" fmla="*/ 0 w 1079997"/>
              <a:gd name="connsiteY4" fmla="*/ 539999 h 1079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997" h="1079997">
                <a:moveTo>
                  <a:pt x="0" y="539999"/>
                </a:moveTo>
                <a:cubicBezTo>
                  <a:pt x="0" y="241766"/>
                  <a:pt x="241766" y="0"/>
                  <a:pt x="539999" y="0"/>
                </a:cubicBezTo>
                <a:cubicBezTo>
                  <a:pt x="838232" y="0"/>
                  <a:pt x="1079998" y="241766"/>
                  <a:pt x="1079998" y="539999"/>
                </a:cubicBezTo>
                <a:cubicBezTo>
                  <a:pt x="1079998" y="838232"/>
                  <a:pt x="838232" y="1079998"/>
                  <a:pt x="539999" y="1079998"/>
                </a:cubicBezTo>
                <a:cubicBezTo>
                  <a:pt x="241766" y="1079998"/>
                  <a:pt x="0" y="838232"/>
                  <a:pt x="0" y="539999"/>
                </a:cubicBezTo>
                <a:close/>
              </a:path>
            </a:pathLst>
          </a:custGeom>
          <a:ln w="10795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5782" tIns="165782" rIns="165782" bIns="165782" numCol="1" spcCol="1270" anchor="ctr" anchorCtr="0">
            <a:noAutofit/>
          </a:bodyPr>
          <a:lstStyle/>
          <a:p>
            <a:pPr lvl="0" algn="ctr" defTabSz="533400">
              <a:lnSpc>
                <a:spcPct val="90000"/>
              </a:lnSpc>
              <a:spcBef>
                <a:spcPct val="0"/>
              </a:spcBef>
              <a:spcAft>
                <a:spcPct val="35000"/>
              </a:spcAft>
            </a:pPr>
            <a:r>
              <a:rPr lang="it-IT" sz="1000" dirty="0">
                <a:latin typeface="Segoe UI" panose="020B0502040204020203" pitchFamily="34" charset="0"/>
                <a:cs typeface="Segoe UI" panose="020B0502040204020203" pitchFamily="34" charset="0"/>
              </a:rPr>
              <a:t>GEBÄUDE</a:t>
            </a:r>
          </a:p>
        </p:txBody>
      </p:sp>
      <p:sp>
        <p:nvSpPr>
          <p:cNvPr id="75" name="Figura a mano libera 74"/>
          <p:cNvSpPr/>
          <p:nvPr/>
        </p:nvSpPr>
        <p:spPr>
          <a:xfrm rot="1800000">
            <a:off x="3918041" y="3171623"/>
            <a:ext cx="376288" cy="27861"/>
          </a:xfrm>
          <a:custGeom>
            <a:avLst/>
            <a:gdLst>
              <a:gd name="connsiteX0" fmla="*/ 0 w 376288"/>
              <a:gd name="connsiteY0" fmla="*/ 13930 h 27861"/>
              <a:gd name="connsiteX1" fmla="*/ 376288 w 376288"/>
              <a:gd name="connsiteY1" fmla="*/ 13930 h 27861"/>
            </a:gdLst>
            <a:ahLst/>
            <a:cxnLst>
              <a:cxn ang="0">
                <a:pos x="connsiteX0" y="connsiteY0"/>
              </a:cxn>
              <a:cxn ang="0">
                <a:pos x="connsiteX1" y="connsiteY1"/>
              </a:cxn>
            </a:cxnLst>
            <a:rect l="l" t="t" r="r" b="b"/>
            <a:pathLst>
              <a:path w="376288" h="27861">
                <a:moveTo>
                  <a:pt x="376288" y="13931"/>
                </a:moveTo>
                <a:lnTo>
                  <a:pt x="0" y="13931"/>
                </a:lnTo>
              </a:path>
            </a:pathLst>
          </a:custGeom>
          <a:noFill/>
          <a:ln w="38100">
            <a:solidFill>
              <a:srgbClr val="FF000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91437" tIns="4522" rIns="191436" bIns="4524" numCol="1" spcCol="1270" anchor="ctr" anchorCtr="0">
            <a:noAutofit/>
          </a:bodyPr>
          <a:lstStyle/>
          <a:p>
            <a:pPr lvl="0" algn="ctr" defTabSz="222250">
              <a:lnSpc>
                <a:spcPct val="90000"/>
              </a:lnSpc>
              <a:spcBef>
                <a:spcPct val="0"/>
              </a:spcBef>
              <a:spcAft>
                <a:spcPct val="35000"/>
              </a:spcAft>
            </a:pPr>
            <a:endParaRPr lang="it-IT" sz="900" kern="1200">
              <a:latin typeface="Segoe UI" panose="020B0502040204020203" pitchFamily="34" charset="0"/>
              <a:cs typeface="Segoe UI" panose="020B0502040204020203" pitchFamily="34" charset="0"/>
            </a:endParaRPr>
          </a:p>
        </p:txBody>
      </p:sp>
      <p:sp>
        <p:nvSpPr>
          <p:cNvPr id="76" name="Figura a mano libera 75"/>
          <p:cNvSpPr/>
          <p:nvPr/>
        </p:nvSpPr>
        <p:spPr>
          <a:xfrm>
            <a:off x="2935596" y="2281483"/>
            <a:ext cx="1079997" cy="1079997"/>
          </a:xfrm>
          <a:custGeom>
            <a:avLst/>
            <a:gdLst>
              <a:gd name="connsiteX0" fmla="*/ 0 w 1079997"/>
              <a:gd name="connsiteY0" fmla="*/ 539999 h 1079997"/>
              <a:gd name="connsiteX1" fmla="*/ 539999 w 1079997"/>
              <a:gd name="connsiteY1" fmla="*/ 0 h 1079997"/>
              <a:gd name="connsiteX2" fmla="*/ 1079998 w 1079997"/>
              <a:gd name="connsiteY2" fmla="*/ 539999 h 1079997"/>
              <a:gd name="connsiteX3" fmla="*/ 539999 w 1079997"/>
              <a:gd name="connsiteY3" fmla="*/ 1079998 h 1079997"/>
              <a:gd name="connsiteX4" fmla="*/ 0 w 1079997"/>
              <a:gd name="connsiteY4" fmla="*/ 539999 h 1079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997" h="1079997">
                <a:moveTo>
                  <a:pt x="0" y="539999"/>
                </a:moveTo>
                <a:cubicBezTo>
                  <a:pt x="0" y="241766"/>
                  <a:pt x="241766" y="0"/>
                  <a:pt x="539999" y="0"/>
                </a:cubicBezTo>
                <a:cubicBezTo>
                  <a:pt x="838232" y="0"/>
                  <a:pt x="1079998" y="241766"/>
                  <a:pt x="1079998" y="539999"/>
                </a:cubicBezTo>
                <a:cubicBezTo>
                  <a:pt x="1079998" y="838232"/>
                  <a:pt x="838232" y="1079998"/>
                  <a:pt x="539999" y="1079998"/>
                </a:cubicBezTo>
                <a:cubicBezTo>
                  <a:pt x="241766" y="1079998"/>
                  <a:pt x="0" y="838232"/>
                  <a:pt x="0" y="539999"/>
                </a:cubicBezTo>
                <a:close/>
              </a:path>
            </a:pathLst>
          </a:custGeom>
          <a:ln w="10795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5782" tIns="165782" rIns="165782" bIns="165782" numCol="1" spcCol="1270" anchor="ctr" anchorCtr="0">
            <a:noAutofit/>
          </a:bodyPr>
          <a:lstStyle/>
          <a:p>
            <a:pPr lvl="0" algn="ctr" defTabSz="533400">
              <a:lnSpc>
                <a:spcPct val="90000"/>
              </a:lnSpc>
              <a:spcBef>
                <a:spcPct val="0"/>
              </a:spcBef>
              <a:spcAft>
                <a:spcPct val="35000"/>
              </a:spcAft>
            </a:pPr>
            <a:r>
              <a:rPr lang="it-IT" sz="1000" dirty="0">
                <a:latin typeface="Segoe UI" panose="020B0502040204020203" pitchFamily="34" charset="0"/>
                <a:cs typeface="Segoe UI" panose="020B0502040204020203" pitchFamily="34" charset="0"/>
              </a:rPr>
              <a:t>ANDERE …</a:t>
            </a:r>
          </a:p>
        </p:txBody>
      </p:sp>
      <p:sp>
        <p:nvSpPr>
          <p:cNvPr id="77" name="Figura a mano libera 76"/>
          <p:cNvSpPr/>
          <p:nvPr/>
        </p:nvSpPr>
        <p:spPr>
          <a:xfrm>
            <a:off x="4172662" y="2917934"/>
            <a:ext cx="1440001" cy="1440001"/>
          </a:xfrm>
          <a:custGeom>
            <a:avLst/>
            <a:gdLst>
              <a:gd name="connsiteX0" fmla="*/ 0 w 1440001"/>
              <a:gd name="connsiteY0" fmla="*/ 720001 h 1440001"/>
              <a:gd name="connsiteX1" fmla="*/ 720001 w 1440001"/>
              <a:gd name="connsiteY1" fmla="*/ 0 h 1440001"/>
              <a:gd name="connsiteX2" fmla="*/ 1440002 w 1440001"/>
              <a:gd name="connsiteY2" fmla="*/ 720001 h 1440001"/>
              <a:gd name="connsiteX3" fmla="*/ 720001 w 1440001"/>
              <a:gd name="connsiteY3" fmla="*/ 1440002 h 1440001"/>
              <a:gd name="connsiteX4" fmla="*/ 0 w 1440001"/>
              <a:gd name="connsiteY4" fmla="*/ 720001 h 144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0001" h="1440001">
                <a:moveTo>
                  <a:pt x="0" y="720001"/>
                </a:moveTo>
                <a:cubicBezTo>
                  <a:pt x="0" y="322355"/>
                  <a:pt x="322355" y="0"/>
                  <a:pt x="720001" y="0"/>
                </a:cubicBezTo>
                <a:cubicBezTo>
                  <a:pt x="1117647" y="0"/>
                  <a:pt x="1440002" y="322355"/>
                  <a:pt x="1440002" y="720001"/>
                </a:cubicBezTo>
                <a:cubicBezTo>
                  <a:pt x="1440002" y="1117647"/>
                  <a:pt x="1117647" y="1440002"/>
                  <a:pt x="720001" y="1440002"/>
                </a:cubicBezTo>
                <a:cubicBezTo>
                  <a:pt x="322355" y="1440002"/>
                  <a:pt x="0" y="1117647"/>
                  <a:pt x="0" y="720001"/>
                </a:cubicBezTo>
                <a:close/>
              </a:path>
            </a:pathLst>
          </a:custGeom>
          <a:noFill/>
          <a:ln w="144000">
            <a:solidFill>
              <a:srgbClr val="FF0000"/>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1678" tIns="221678" rIns="221678" bIns="221678" numCol="1" spcCol="1270" anchor="ctr" anchorCtr="0">
            <a:noAutofit/>
          </a:bodyPr>
          <a:lstStyle/>
          <a:p>
            <a:pPr lvl="0" algn="ctr" defTabSz="755650">
              <a:lnSpc>
                <a:spcPct val="90000"/>
              </a:lnSpc>
              <a:spcBef>
                <a:spcPct val="0"/>
              </a:spcBef>
              <a:spcAft>
                <a:spcPct val="35000"/>
              </a:spcAft>
            </a:pPr>
            <a:endParaRPr lang="it-IT" sz="900" kern="1200" dirty="0">
              <a:latin typeface="Segoe UI" panose="020B0502040204020203" pitchFamily="34" charset="0"/>
              <a:cs typeface="Segoe UI" panose="020B0502040204020203" pitchFamily="34" charset="0"/>
            </a:endParaRPr>
          </a:p>
        </p:txBody>
      </p:sp>
      <p:sp>
        <p:nvSpPr>
          <p:cNvPr id="78" name="Figura a mano libera 77"/>
          <p:cNvSpPr/>
          <p:nvPr/>
        </p:nvSpPr>
        <p:spPr>
          <a:xfrm>
            <a:off x="632457" y="2916241"/>
            <a:ext cx="1440001" cy="1440001"/>
          </a:xfrm>
          <a:custGeom>
            <a:avLst/>
            <a:gdLst>
              <a:gd name="connsiteX0" fmla="*/ 0 w 1440001"/>
              <a:gd name="connsiteY0" fmla="*/ 720001 h 1440001"/>
              <a:gd name="connsiteX1" fmla="*/ 720001 w 1440001"/>
              <a:gd name="connsiteY1" fmla="*/ 0 h 1440001"/>
              <a:gd name="connsiteX2" fmla="*/ 1440002 w 1440001"/>
              <a:gd name="connsiteY2" fmla="*/ 720001 h 1440001"/>
              <a:gd name="connsiteX3" fmla="*/ 720001 w 1440001"/>
              <a:gd name="connsiteY3" fmla="*/ 1440002 h 1440001"/>
              <a:gd name="connsiteX4" fmla="*/ 0 w 1440001"/>
              <a:gd name="connsiteY4" fmla="*/ 720001 h 144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0001" h="1440001">
                <a:moveTo>
                  <a:pt x="0" y="720001"/>
                </a:moveTo>
                <a:cubicBezTo>
                  <a:pt x="0" y="322355"/>
                  <a:pt x="322355" y="0"/>
                  <a:pt x="720001" y="0"/>
                </a:cubicBezTo>
                <a:cubicBezTo>
                  <a:pt x="1117647" y="0"/>
                  <a:pt x="1440002" y="322355"/>
                  <a:pt x="1440002" y="720001"/>
                </a:cubicBezTo>
                <a:cubicBezTo>
                  <a:pt x="1440002" y="1117647"/>
                  <a:pt x="1117647" y="1440002"/>
                  <a:pt x="720001" y="1440002"/>
                </a:cubicBezTo>
                <a:cubicBezTo>
                  <a:pt x="322355" y="1440002"/>
                  <a:pt x="0" y="1117647"/>
                  <a:pt x="0" y="720001"/>
                </a:cubicBezTo>
                <a:close/>
              </a:path>
            </a:pathLst>
          </a:custGeom>
          <a:ln w="14400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1678" tIns="221678" rIns="221678" bIns="221678" numCol="1" spcCol="1270" anchor="ctr" anchorCtr="0">
            <a:noAutofit/>
          </a:bodyPr>
          <a:lstStyle/>
          <a:p>
            <a:pPr algn="ctr"/>
            <a:r>
              <a:rPr lang="it-IT" sz="1000" dirty="0">
                <a:latin typeface="Segoe UI" panose="020B0502040204020203" pitchFamily="34" charset="0"/>
                <a:cs typeface="Segoe UI" panose="020B0502040204020203" pitchFamily="34" charset="0"/>
              </a:rPr>
              <a:t>VERMESSUNG</a:t>
            </a:r>
          </a:p>
        </p:txBody>
      </p:sp>
      <p:sp>
        <p:nvSpPr>
          <p:cNvPr id="79" name="Figura a mano libera 78"/>
          <p:cNvSpPr/>
          <p:nvPr/>
        </p:nvSpPr>
        <p:spPr>
          <a:xfrm>
            <a:off x="8760296" y="2916241"/>
            <a:ext cx="1440001" cy="1440001"/>
          </a:xfrm>
          <a:custGeom>
            <a:avLst/>
            <a:gdLst>
              <a:gd name="connsiteX0" fmla="*/ 0 w 1440001"/>
              <a:gd name="connsiteY0" fmla="*/ 720001 h 1440001"/>
              <a:gd name="connsiteX1" fmla="*/ 720001 w 1440001"/>
              <a:gd name="connsiteY1" fmla="*/ 0 h 1440001"/>
              <a:gd name="connsiteX2" fmla="*/ 1440002 w 1440001"/>
              <a:gd name="connsiteY2" fmla="*/ 720001 h 1440001"/>
              <a:gd name="connsiteX3" fmla="*/ 720001 w 1440001"/>
              <a:gd name="connsiteY3" fmla="*/ 1440002 h 1440001"/>
              <a:gd name="connsiteX4" fmla="*/ 0 w 1440001"/>
              <a:gd name="connsiteY4" fmla="*/ 720001 h 144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0001" h="1440001">
                <a:moveTo>
                  <a:pt x="0" y="720001"/>
                </a:moveTo>
                <a:cubicBezTo>
                  <a:pt x="0" y="322355"/>
                  <a:pt x="322355" y="0"/>
                  <a:pt x="720001" y="0"/>
                </a:cubicBezTo>
                <a:cubicBezTo>
                  <a:pt x="1117647" y="0"/>
                  <a:pt x="1440002" y="322355"/>
                  <a:pt x="1440002" y="720001"/>
                </a:cubicBezTo>
                <a:cubicBezTo>
                  <a:pt x="1440002" y="1117647"/>
                  <a:pt x="1117647" y="1440002"/>
                  <a:pt x="720001" y="1440002"/>
                </a:cubicBezTo>
                <a:cubicBezTo>
                  <a:pt x="322355" y="1440002"/>
                  <a:pt x="0" y="1117647"/>
                  <a:pt x="0" y="720001"/>
                </a:cubicBezTo>
                <a:close/>
              </a:path>
            </a:pathLst>
          </a:custGeom>
          <a:ln w="14400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1678" tIns="221678" rIns="221678" bIns="221678" numCol="1" spcCol="1270" anchor="ctr" anchorCtr="0">
            <a:noAutofit/>
          </a:bodyPr>
          <a:lstStyle/>
          <a:p>
            <a:pPr lvl="0" algn="ctr" defTabSz="755650">
              <a:lnSpc>
                <a:spcPct val="90000"/>
              </a:lnSpc>
              <a:spcBef>
                <a:spcPct val="0"/>
              </a:spcBef>
              <a:spcAft>
                <a:spcPct val="35000"/>
              </a:spcAft>
            </a:pPr>
            <a:r>
              <a:rPr lang="it-IT" sz="1000" b="1" dirty="0">
                <a:latin typeface="Segoe UI" panose="020B0502040204020203" pitchFamily="34" charset="0"/>
                <a:cs typeface="Segoe UI" panose="020B0502040204020203" pitchFamily="34" charset="0"/>
              </a:rPr>
              <a:t>MODELL- KOORDINATION</a:t>
            </a:r>
          </a:p>
        </p:txBody>
      </p:sp>
      <p:sp>
        <p:nvSpPr>
          <p:cNvPr id="80" name="Figura a mano libera 79"/>
          <p:cNvSpPr/>
          <p:nvPr/>
        </p:nvSpPr>
        <p:spPr>
          <a:xfrm>
            <a:off x="632962" y="2914891"/>
            <a:ext cx="1440001" cy="1440001"/>
          </a:xfrm>
          <a:custGeom>
            <a:avLst/>
            <a:gdLst>
              <a:gd name="connsiteX0" fmla="*/ 0 w 1440001"/>
              <a:gd name="connsiteY0" fmla="*/ 720001 h 1440001"/>
              <a:gd name="connsiteX1" fmla="*/ 720001 w 1440001"/>
              <a:gd name="connsiteY1" fmla="*/ 0 h 1440001"/>
              <a:gd name="connsiteX2" fmla="*/ 1440002 w 1440001"/>
              <a:gd name="connsiteY2" fmla="*/ 720001 h 1440001"/>
              <a:gd name="connsiteX3" fmla="*/ 720001 w 1440001"/>
              <a:gd name="connsiteY3" fmla="*/ 1440002 h 1440001"/>
              <a:gd name="connsiteX4" fmla="*/ 0 w 1440001"/>
              <a:gd name="connsiteY4" fmla="*/ 720001 h 144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0001" h="1440001">
                <a:moveTo>
                  <a:pt x="0" y="720001"/>
                </a:moveTo>
                <a:cubicBezTo>
                  <a:pt x="0" y="322355"/>
                  <a:pt x="322355" y="0"/>
                  <a:pt x="720001" y="0"/>
                </a:cubicBezTo>
                <a:cubicBezTo>
                  <a:pt x="1117647" y="0"/>
                  <a:pt x="1440002" y="322355"/>
                  <a:pt x="1440002" y="720001"/>
                </a:cubicBezTo>
                <a:cubicBezTo>
                  <a:pt x="1440002" y="1117647"/>
                  <a:pt x="1117647" y="1440002"/>
                  <a:pt x="720001" y="1440002"/>
                </a:cubicBezTo>
                <a:cubicBezTo>
                  <a:pt x="322355" y="1440002"/>
                  <a:pt x="0" y="1117647"/>
                  <a:pt x="0" y="720001"/>
                </a:cubicBezTo>
                <a:close/>
              </a:path>
            </a:pathLst>
          </a:custGeom>
          <a:noFill/>
          <a:ln w="144000">
            <a:solidFill>
              <a:srgbClr val="00B050"/>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1678" tIns="221678" rIns="221678" bIns="221678" numCol="1" spcCol="1270" anchor="ctr" anchorCtr="0">
            <a:noAutofit/>
          </a:bodyPr>
          <a:lstStyle/>
          <a:p>
            <a:pPr lvl="0" algn="ctr" defTabSz="755650">
              <a:lnSpc>
                <a:spcPct val="90000"/>
              </a:lnSpc>
              <a:spcBef>
                <a:spcPct val="0"/>
              </a:spcBef>
              <a:spcAft>
                <a:spcPct val="35000"/>
              </a:spcAft>
            </a:pPr>
            <a:endParaRPr lang="it-IT" sz="900" kern="1200" dirty="0">
              <a:latin typeface="Segoe UI" panose="020B0502040204020203" pitchFamily="34" charset="0"/>
              <a:cs typeface="Segoe UI" panose="020B0502040204020203" pitchFamily="34" charset="0"/>
            </a:endParaRPr>
          </a:p>
        </p:txBody>
      </p:sp>
      <p:sp>
        <p:nvSpPr>
          <p:cNvPr id="81" name="Figura a mano libera 80"/>
          <p:cNvSpPr/>
          <p:nvPr/>
        </p:nvSpPr>
        <p:spPr>
          <a:xfrm>
            <a:off x="8761592" y="2914891"/>
            <a:ext cx="1440001" cy="1440001"/>
          </a:xfrm>
          <a:custGeom>
            <a:avLst/>
            <a:gdLst>
              <a:gd name="connsiteX0" fmla="*/ 0 w 1440001"/>
              <a:gd name="connsiteY0" fmla="*/ 720001 h 1440001"/>
              <a:gd name="connsiteX1" fmla="*/ 720001 w 1440001"/>
              <a:gd name="connsiteY1" fmla="*/ 0 h 1440001"/>
              <a:gd name="connsiteX2" fmla="*/ 1440002 w 1440001"/>
              <a:gd name="connsiteY2" fmla="*/ 720001 h 1440001"/>
              <a:gd name="connsiteX3" fmla="*/ 720001 w 1440001"/>
              <a:gd name="connsiteY3" fmla="*/ 1440002 h 1440001"/>
              <a:gd name="connsiteX4" fmla="*/ 0 w 1440001"/>
              <a:gd name="connsiteY4" fmla="*/ 720001 h 144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0001" h="1440001">
                <a:moveTo>
                  <a:pt x="0" y="720001"/>
                </a:moveTo>
                <a:cubicBezTo>
                  <a:pt x="0" y="322355"/>
                  <a:pt x="322355" y="0"/>
                  <a:pt x="720001" y="0"/>
                </a:cubicBezTo>
                <a:cubicBezTo>
                  <a:pt x="1117647" y="0"/>
                  <a:pt x="1440002" y="322355"/>
                  <a:pt x="1440002" y="720001"/>
                </a:cubicBezTo>
                <a:cubicBezTo>
                  <a:pt x="1440002" y="1117647"/>
                  <a:pt x="1117647" y="1440002"/>
                  <a:pt x="720001" y="1440002"/>
                </a:cubicBezTo>
                <a:cubicBezTo>
                  <a:pt x="322355" y="1440002"/>
                  <a:pt x="0" y="1117647"/>
                  <a:pt x="0" y="720001"/>
                </a:cubicBezTo>
                <a:close/>
              </a:path>
            </a:pathLst>
          </a:custGeom>
          <a:noFill/>
          <a:ln w="144000">
            <a:solidFill>
              <a:srgbClr val="7030A0"/>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1678" tIns="221678" rIns="221678" bIns="221678" numCol="1" spcCol="1270" anchor="ctr" anchorCtr="0">
            <a:noAutofit/>
          </a:bodyPr>
          <a:lstStyle/>
          <a:p>
            <a:pPr lvl="0" algn="ctr" defTabSz="755650">
              <a:lnSpc>
                <a:spcPct val="90000"/>
              </a:lnSpc>
              <a:spcBef>
                <a:spcPct val="0"/>
              </a:spcBef>
              <a:spcAft>
                <a:spcPct val="35000"/>
              </a:spcAft>
            </a:pPr>
            <a:endParaRPr lang="it-IT" sz="900" kern="1200" dirty="0">
              <a:latin typeface="Segoe UI" panose="020B0502040204020203" pitchFamily="34" charset="0"/>
              <a:cs typeface="Segoe UI" panose="020B0502040204020203" pitchFamily="34" charset="0"/>
            </a:endParaRPr>
          </a:p>
          <a:p>
            <a:pPr lvl="0" algn="ctr" defTabSz="755650">
              <a:lnSpc>
                <a:spcPct val="90000"/>
              </a:lnSpc>
              <a:spcBef>
                <a:spcPct val="0"/>
              </a:spcBef>
              <a:spcAft>
                <a:spcPct val="35000"/>
              </a:spcAft>
            </a:pPr>
            <a:endParaRPr lang="it-IT" sz="900" kern="1200" dirty="0">
              <a:latin typeface="Segoe UI" panose="020B0502040204020203" pitchFamily="34" charset="0"/>
              <a:cs typeface="Segoe UI" panose="020B0502040204020203" pitchFamily="34" charset="0"/>
            </a:endParaRPr>
          </a:p>
        </p:txBody>
      </p:sp>
      <p:sp>
        <p:nvSpPr>
          <p:cNvPr id="82" name="CasellaDiTesto 81"/>
          <p:cNvSpPr txBox="1"/>
          <p:nvPr/>
        </p:nvSpPr>
        <p:spPr>
          <a:xfrm rot="1800000">
            <a:off x="5562688" y="3901244"/>
            <a:ext cx="352982" cy="230832"/>
          </a:xfrm>
          <a:prstGeom prst="rect">
            <a:avLst/>
          </a:prstGeom>
          <a:noFill/>
        </p:spPr>
        <p:txBody>
          <a:bodyPr wrap="none" rtlCol="0">
            <a:spAutoFit/>
          </a:bodyPr>
          <a:lstStyle/>
          <a:p>
            <a:r>
              <a:rPr lang="it-IT" sz="900" b="1" dirty="0">
                <a:solidFill>
                  <a:srgbClr val="FF0000"/>
                </a:solidFill>
                <a:latin typeface="Segoe UI" panose="020B0502040204020203" pitchFamily="34" charset="0"/>
                <a:cs typeface="Segoe UI" panose="020B0502040204020203" pitchFamily="34" charset="0"/>
              </a:rPr>
              <a:t>IFC</a:t>
            </a:r>
          </a:p>
        </p:txBody>
      </p:sp>
      <p:sp>
        <p:nvSpPr>
          <p:cNvPr id="83" name="CasellaDiTesto 82"/>
          <p:cNvSpPr txBox="1"/>
          <p:nvPr/>
        </p:nvSpPr>
        <p:spPr>
          <a:xfrm rot="-1800000">
            <a:off x="5460700" y="2985698"/>
            <a:ext cx="352982" cy="230832"/>
          </a:xfrm>
          <a:prstGeom prst="rect">
            <a:avLst/>
          </a:prstGeom>
          <a:noFill/>
        </p:spPr>
        <p:txBody>
          <a:bodyPr wrap="none" rtlCol="0">
            <a:spAutoFit/>
          </a:bodyPr>
          <a:lstStyle/>
          <a:p>
            <a:r>
              <a:rPr lang="it-IT" sz="900" b="1" dirty="0">
                <a:solidFill>
                  <a:srgbClr val="FF0000"/>
                </a:solidFill>
                <a:latin typeface="Segoe UI" panose="020B0502040204020203" pitchFamily="34" charset="0"/>
                <a:cs typeface="Segoe UI" panose="020B0502040204020203" pitchFamily="34" charset="0"/>
              </a:rPr>
              <a:t>IFC</a:t>
            </a:r>
          </a:p>
        </p:txBody>
      </p:sp>
      <p:sp>
        <p:nvSpPr>
          <p:cNvPr id="84" name="CasellaDiTesto 83"/>
          <p:cNvSpPr txBox="1"/>
          <p:nvPr/>
        </p:nvSpPr>
        <p:spPr>
          <a:xfrm rot="1800000">
            <a:off x="3972294" y="2977904"/>
            <a:ext cx="352982" cy="230832"/>
          </a:xfrm>
          <a:prstGeom prst="rect">
            <a:avLst/>
          </a:prstGeom>
          <a:noFill/>
        </p:spPr>
        <p:txBody>
          <a:bodyPr wrap="none" rtlCol="0">
            <a:spAutoFit/>
          </a:bodyPr>
          <a:lstStyle/>
          <a:p>
            <a:r>
              <a:rPr lang="it-IT" sz="900" b="1" dirty="0">
                <a:solidFill>
                  <a:srgbClr val="FF0000"/>
                </a:solidFill>
                <a:latin typeface="Segoe UI" panose="020B0502040204020203" pitchFamily="34" charset="0"/>
                <a:cs typeface="Segoe UI" panose="020B0502040204020203" pitchFamily="34" charset="0"/>
              </a:rPr>
              <a:t>IFC</a:t>
            </a:r>
          </a:p>
        </p:txBody>
      </p:sp>
      <p:sp>
        <p:nvSpPr>
          <p:cNvPr id="85" name="CasellaDiTesto 84"/>
          <p:cNvSpPr txBox="1"/>
          <p:nvPr/>
        </p:nvSpPr>
        <p:spPr>
          <a:xfrm rot="-1800000">
            <a:off x="3869655" y="3891573"/>
            <a:ext cx="352982" cy="230832"/>
          </a:xfrm>
          <a:prstGeom prst="rect">
            <a:avLst/>
          </a:prstGeom>
          <a:noFill/>
        </p:spPr>
        <p:txBody>
          <a:bodyPr wrap="none" rtlCol="0">
            <a:spAutoFit/>
          </a:bodyPr>
          <a:lstStyle/>
          <a:p>
            <a:r>
              <a:rPr lang="it-IT" sz="900" b="1" dirty="0">
                <a:solidFill>
                  <a:srgbClr val="FF0000"/>
                </a:solidFill>
                <a:latin typeface="Segoe UI" panose="020B0502040204020203" pitchFamily="34" charset="0"/>
                <a:cs typeface="Segoe UI" panose="020B0502040204020203" pitchFamily="34" charset="0"/>
              </a:rPr>
              <a:t>IFC</a:t>
            </a:r>
          </a:p>
        </p:txBody>
      </p:sp>
      <p:sp>
        <p:nvSpPr>
          <p:cNvPr id="86" name="CasellaDiTesto 85"/>
          <p:cNvSpPr txBox="1"/>
          <p:nvPr/>
        </p:nvSpPr>
        <p:spPr>
          <a:xfrm rot="-5400000">
            <a:off x="4616774" y="2606589"/>
            <a:ext cx="352982" cy="230832"/>
          </a:xfrm>
          <a:prstGeom prst="rect">
            <a:avLst/>
          </a:prstGeom>
          <a:noFill/>
        </p:spPr>
        <p:txBody>
          <a:bodyPr wrap="none" rtlCol="0">
            <a:spAutoFit/>
          </a:bodyPr>
          <a:lstStyle/>
          <a:p>
            <a:r>
              <a:rPr lang="it-IT" sz="900" b="1" dirty="0">
                <a:solidFill>
                  <a:srgbClr val="FF0000"/>
                </a:solidFill>
                <a:latin typeface="Segoe UI" panose="020B0502040204020203" pitchFamily="34" charset="0"/>
                <a:cs typeface="Segoe UI" panose="020B0502040204020203" pitchFamily="34" charset="0"/>
              </a:rPr>
              <a:t>IFC</a:t>
            </a:r>
          </a:p>
        </p:txBody>
      </p:sp>
      <p:sp>
        <p:nvSpPr>
          <p:cNvPr id="87" name="CasellaDiTesto 86"/>
          <p:cNvSpPr txBox="1"/>
          <p:nvPr/>
        </p:nvSpPr>
        <p:spPr>
          <a:xfrm rot="-5400000">
            <a:off x="4619664" y="4437710"/>
            <a:ext cx="352982" cy="230832"/>
          </a:xfrm>
          <a:prstGeom prst="rect">
            <a:avLst/>
          </a:prstGeom>
          <a:noFill/>
        </p:spPr>
        <p:txBody>
          <a:bodyPr wrap="none" rtlCol="0">
            <a:spAutoFit/>
          </a:bodyPr>
          <a:lstStyle/>
          <a:p>
            <a:r>
              <a:rPr lang="it-IT" sz="900" b="1" dirty="0">
                <a:solidFill>
                  <a:srgbClr val="FF0000"/>
                </a:solidFill>
                <a:latin typeface="Segoe UI" panose="020B0502040204020203" pitchFamily="34" charset="0"/>
                <a:cs typeface="Segoe UI" panose="020B0502040204020203" pitchFamily="34" charset="0"/>
              </a:rPr>
              <a:t>IFC</a:t>
            </a:r>
          </a:p>
        </p:txBody>
      </p:sp>
      <p:sp>
        <p:nvSpPr>
          <p:cNvPr id="88" name="CasellaDiTesto 87"/>
          <p:cNvSpPr txBox="1"/>
          <p:nvPr/>
        </p:nvSpPr>
        <p:spPr>
          <a:xfrm rot="17715902">
            <a:off x="3424223" y="1912584"/>
            <a:ext cx="352982" cy="230832"/>
          </a:xfrm>
          <a:prstGeom prst="rect">
            <a:avLst/>
          </a:prstGeom>
          <a:noFill/>
        </p:spPr>
        <p:txBody>
          <a:bodyPr wrap="none" rtlCol="0">
            <a:spAutoFit/>
          </a:bodyPr>
          <a:lstStyle/>
          <a:p>
            <a:r>
              <a:rPr lang="it-IT" sz="900" b="1" dirty="0">
                <a:solidFill>
                  <a:srgbClr val="7030A0"/>
                </a:solidFill>
                <a:latin typeface="Segoe UI" panose="020B0502040204020203" pitchFamily="34" charset="0"/>
                <a:cs typeface="Segoe UI" panose="020B0502040204020203" pitchFamily="34" charset="0"/>
              </a:rPr>
              <a:t>IFC</a:t>
            </a:r>
          </a:p>
        </p:txBody>
      </p:sp>
      <p:sp>
        <p:nvSpPr>
          <p:cNvPr id="89" name="CasellaDiTesto 88"/>
          <p:cNvSpPr txBox="1"/>
          <p:nvPr/>
        </p:nvSpPr>
        <p:spPr>
          <a:xfrm rot="3880340">
            <a:off x="3668463" y="5022010"/>
            <a:ext cx="352982" cy="230832"/>
          </a:xfrm>
          <a:prstGeom prst="rect">
            <a:avLst/>
          </a:prstGeom>
          <a:noFill/>
        </p:spPr>
        <p:txBody>
          <a:bodyPr wrap="none" rtlCol="0">
            <a:spAutoFit/>
          </a:bodyPr>
          <a:lstStyle/>
          <a:p>
            <a:r>
              <a:rPr lang="it-IT" sz="900" b="1" dirty="0">
                <a:solidFill>
                  <a:srgbClr val="7030A0"/>
                </a:solidFill>
                <a:latin typeface="Segoe UI" panose="020B0502040204020203" pitchFamily="34" charset="0"/>
                <a:cs typeface="Segoe UI" panose="020B0502040204020203" pitchFamily="34" charset="0"/>
              </a:rPr>
              <a:t>IFC</a:t>
            </a:r>
          </a:p>
        </p:txBody>
      </p:sp>
      <p:sp>
        <p:nvSpPr>
          <p:cNvPr id="90" name="CasellaDiTesto 89"/>
          <p:cNvSpPr txBox="1"/>
          <p:nvPr/>
        </p:nvSpPr>
        <p:spPr>
          <a:xfrm rot="20792678">
            <a:off x="5364186" y="1448574"/>
            <a:ext cx="352982" cy="230832"/>
          </a:xfrm>
          <a:prstGeom prst="rect">
            <a:avLst/>
          </a:prstGeom>
          <a:noFill/>
        </p:spPr>
        <p:txBody>
          <a:bodyPr wrap="none" rtlCol="0">
            <a:spAutoFit/>
          </a:bodyPr>
          <a:lstStyle/>
          <a:p>
            <a:r>
              <a:rPr lang="it-IT" sz="900" b="1" dirty="0">
                <a:solidFill>
                  <a:srgbClr val="7030A0"/>
                </a:solidFill>
                <a:latin typeface="Segoe UI" panose="020B0502040204020203" pitchFamily="34" charset="0"/>
                <a:cs typeface="Segoe UI" panose="020B0502040204020203" pitchFamily="34" charset="0"/>
              </a:rPr>
              <a:t>IFC</a:t>
            </a:r>
          </a:p>
        </p:txBody>
      </p:sp>
      <p:sp>
        <p:nvSpPr>
          <p:cNvPr id="91" name="CasellaDiTesto 90"/>
          <p:cNvSpPr txBox="1"/>
          <p:nvPr/>
        </p:nvSpPr>
        <p:spPr>
          <a:xfrm rot="842971">
            <a:off x="5452090" y="5341111"/>
            <a:ext cx="352982" cy="230832"/>
          </a:xfrm>
          <a:prstGeom prst="rect">
            <a:avLst/>
          </a:prstGeom>
          <a:noFill/>
        </p:spPr>
        <p:txBody>
          <a:bodyPr wrap="none" rtlCol="0">
            <a:spAutoFit/>
          </a:bodyPr>
          <a:lstStyle/>
          <a:p>
            <a:r>
              <a:rPr lang="it-IT" sz="900" b="1" dirty="0">
                <a:solidFill>
                  <a:srgbClr val="7030A0"/>
                </a:solidFill>
                <a:latin typeface="Segoe UI" panose="020B0502040204020203" pitchFamily="34" charset="0"/>
                <a:cs typeface="Segoe UI" panose="020B0502040204020203" pitchFamily="34" charset="0"/>
              </a:rPr>
              <a:t>IFC</a:t>
            </a:r>
          </a:p>
        </p:txBody>
      </p:sp>
      <p:sp>
        <p:nvSpPr>
          <p:cNvPr id="92" name="CasellaDiTesto 91"/>
          <p:cNvSpPr txBox="1"/>
          <p:nvPr/>
        </p:nvSpPr>
        <p:spPr>
          <a:xfrm rot="155815">
            <a:off x="6911364" y="4215705"/>
            <a:ext cx="352982" cy="230832"/>
          </a:xfrm>
          <a:prstGeom prst="rect">
            <a:avLst/>
          </a:prstGeom>
          <a:noFill/>
        </p:spPr>
        <p:txBody>
          <a:bodyPr wrap="none" rtlCol="0">
            <a:spAutoFit/>
          </a:bodyPr>
          <a:lstStyle/>
          <a:p>
            <a:r>
              <a:rPr lang="it-IT" sz="900" b="1" dirty="0">
                <a:solidFill>
                  <a:srgbClr val="7030A0"/>
                </a:solidFill>
                <a:latin typeface="Segoe UI" panose="020B0502040204020203" pitchFamily="34" charset="0"/>
                <a:cs typeface="Segoe UI" panose="020B0502040204020203" pitchFamily="34" charset="0"/>
              </a:rPr>
              <a:t>IFC</a:t>
            </a:r>
          </a:p>
        </p:txBody>
      </p:sp>
      <p:sp>
        <p:nvSpPr>
          <p:cNvPr id="93" name="CasellaDiTesto 92"/>
          <p:cNvSpPr txBox="1"/>
          <p:nvPr/>
        </p:nvSpPr>
        <p:spPr>
          <a:xfrm rot="21431750">
            <a:off x="6899713" y="2552032"/>
            <a:ext cx="352982" cy="230832"/>
          </a:xfrm>
          <a:prstGeom prst="rect">
            <a:avLst/>
          </a:prstGeom>
          <a:noFill/>
        </p:spPr>
        <p:txBody>
          <a:bodyPr wrap="none" rtlCol="0">
            <a:spAutoFit/>
          </a:bodyPr>
          <a:lstStyle/>
          <a:p>
            <a:r>
              <a:rPr lang="it-IT" sz="900" b="1" dirty="0">
                <a:solidFill>
                  <a:srgbClr val="7030A0"/>
                </a:solidFill>
                <a:latin typeface="Segoe UI" panose="020B0502040204020203" pitchFamily="34" charset="0"/>
                <a:cs typeface="Segoe UI" panose="020B0502040204020203" pitchFamily="34" charset="0"/>
              </a:rPr>
              <a:t>IFC</a:t>
            </a:r>
          </a:p>
        </p:txBody>
      </p:sp>
      <p:sp>
        <p:nvSpPr>
          <p:cNvPr id="95" name="CasellaDiTesto 94"/>
          <p:cNvSpPr txBox="1"/>
          <p:nvPr/>
        </p:nvSpPr>
        <p:spPr>
          <a:xfrm>
            <a:off x="3224394" y="3402759"/>
            <a:ext cx="926857" cy="230832"/>
          </a:xfrm>
          <a:prstGeom prst="rect">
            <a:avLst/>
          </a:prstGeom>
          <a:noFill/>
        </p:spPr>
        <p:txBody>
          <a:bodyPr wrap="none" rtlCol="0">
            <a:spAutoFit/>
          </a:bodyPr>
          <a:lstStyle/>
          <a:p>
            <a:r>
              <a:rPr lang="it-IT" sz="900" b="1" dirty="0" err="1">
                <a:solidFill>
                  <a:srgbClr val="00B050"/>
                </a:solidFill>
                <a:latin typeface="Segoe UI" panose="020B0502040204020203" pitchFamily="34" charset="0"/>
                <a:cs typeface="Segoe UI" panose="020B0502040204020203" pitchFamily="34" charset="0"/>
              </a:rPr>
              <a:t>LandXML</a:t>
            </a:r>
            <a:r>
              <a:rPr lang="it-IT" sz="900" b="1" dirty="0">
                <a:solidFill>
                  <a:srgbClr val="00B050"/>
                </a:solidFill>
                <a:latin typeface="Segoe UI" panose="020B0502040204020203" pitchFamily="34" charset="0"/>
                <a:cs typeface="Segoe UI" panose="020B0502040204020203" pitchFamily="34" charset="0"/>
              </a:rPr>
              <a:t>, IFC</a:t>
            </a:r>
          </a:p>
        </p:txBody>
      </p:sp>
      <p:sp>
        <p:nvSpPr>
          <p:cNvPr id="96" name="CasellaDiTesto 95"/>
          <p:cNvSpPr txBox="1"/>
          <p:nvPr/>
        </p:nvSpPr>
        <p:spPr>
          <a:xfrm>
            <a:off x="5642605" y="3406756"/>
            <a:ext cx="926857" cy="230832"/>
          </a:xfrm>
          <a:prstGeom prst="rect">
            <a:avLst/>
          </a:prstGeom>
          <a:noFill/>
        </p:spPr>
        <p:txBody>
          <a:bodyPr wrap="none" rtlCol="0">
            <a:spAutoFit/>
          </a:bodyPr>
          <a:lstStyle/>
          <a:p>
            <a:r>
              <a:rPr lang="it-IT" sz="900" b="1" dirty="0" err="1">
                <a:solidFill>
                  <a:srgbClr val="7030A0"/>
                </a:solidFill>
                <a:latin typeface="Segoe UI" panose="020B0502040204020203" pitchFamily="34" charset="0"/>
                <a:cs typeface="Segoe UI" panose="020B0502040204020203" pitchFamily="34" charset="0"/>
              </a:rPr>
              <a:t>LandXML</a:t>
            </a:r>
            <a:r>
              <a:rPr lang="it-IT" sz="900" b="1" dirty="0">
                <a:solidFill>
                  <a:srgbClr val="7030A0"/>
                </a:solidFill>
                <a:latin typeface="Segoe UI" panose="020B0502040204020203" pitchFamily="34" charset="0"/>
                <a:cs typeface="Segoe UI" panose="020B0502040204020203" pitchFamily="34" charset="0"/>
              </a:rPr>
              <a:t>, IFC</a:t>
            </a:r>
          </a:p>
        </p:txBody>
      </p:sp>
      <p:sp>
        <p:nvSpPr>
          <p:cNvPr id="97" name="CasellaDiTesto 96"/>
          <p:cNvSpPr txBox="1"/>
          <p:nvPr/>
        </p:nvSpPr>
        <p:spPr>
          <a:xfrm>
            <a:off x="3428421" y="3613291"/>
            <a:ext cx="714298" cy="230832"/>
          </a:xfrm>
          <a:prstGeom prst="rect">
            <a:avLst/>
          </a:prstGeom>
          <a:noFill/>
        </p:spPr>
        <p:txBody>
          <a:bodyPr wrap="square" rtlCol="0">
            <a:spAutoFit/>
          </a:bodyPr>
          <a:lstStyle/>
          <a:p>
            <a:r>
              <a:rPr lang="it-IT" sz="900" b="1" i="1" dirty="0" err="1">
                <a:solidFill>
                  <a:srgbClr val="00B050"/>
                </a:solidFill>
                <a:latin typeface="Segoe UI" panose="020B0502040204020203" pitchFamily="34" charset="0"/>
                <a:cs typeface="Segoe UI" panose="020B0502040204020203" pitchFamily="34" charset="0"/>
              </a:rPr>
              <a:t>As-Found</a:t>
            </a:r>
            <a:endParaRPr lang="it-IT" sz="900" b="1" i="1" dirty="0">
              <a:solidFill>
                <a:srgbClr val="00B050"/>
              </a:solidFill>
              <a:latin typeface="Segoe UI" panose="020B0502040204020203" pitchFamily="34" charset="0"/>
              <a:cs typeface="Segoe UI" panose="020B0502040204020203" pitchFamily="34" charset="0"/>
            </a:endParaRPr>
          </a:p>
        </p:txBody>
      </p:sp>
      <p:sp>
        <p:nvSpPr>
          <p:cNvPr id="98" name="CasellaDiTesto 97"/>
          <p:cNvSpPr txBox="1"/>
          <p:nvPr/>
        </p:nvSpPr>
        <p:spPr>
          <a:xfrm>
            <a:off x="5644162" y="3613291"/>
            <a:ext cx="1030222" cy="230832"/>
          </a:xfrm>
          <a:prstGeom prst="rect">
            <a:avLst/>
          </a:prstGeom>
          <a:noFill/>
        </p:spPr>
        <p:txBody>
          <a:bodyPr wrap="square" rtlCol="0">
            <a:spAutoFit/>
          </a:bodyPr>
          <a:lstStyle/>
          <a:p>
            <a:r>
              <a:rPr lang="it-IT" sz="900" b="1" i="1" dirty="0" err="1">
                <a:solidFill>
                  <a:srgbClr val="7030A0"/>
                </a:solidFill>
                <a:latin typeface="Segoe UI" panose="020B0502040204020203" pitchFamily="34" charset="0"/>
                <a:cs typeface="Segoe UI" panose="020B0502040204020203" pitchFamily="34" charset="0"/>
              </a:rPr>
              <a:t>As-Designed</a:t>
            </a:r>
            <a:endParaRPr lang="it-IT" sz="900" b="1" i="1" dirty="0">
              <a:solidFill>
                <a:srgbClr val="7030A0"/>
              </a:solidFill>
              <a:latin typeface="Segoe UI" panose="020B0502040204020203" pitchFamily="34" charset="0"/>
              <a:cs typeface="Segoe UI" panose="020B0502040204020203" pitchFamily="34" charset="0"/>
            </a:endParaRPr>
          </a:p>
        </p:txBody>
      </p:sp>
      <p:cxnSp>
        <p:nvCxnSpPr>
          <p:cNvPr id="100" name="Connettore 1 99"/>
          <p:cNvCxnSpPr/>
          <p:nvPr/>
        </p:nvCxnSpPr>
        <p:spPr>
          <a:xfrm>
            <a:off x="7248128" y="826198"/>
            <a:ext cx="0" cy="5339106"/>
          </a:xfrm>
          <a:prstGeom prst="line">
            <a:avLst/>
          </a:prstGeom>
        </p:spPr>
        <p:style>
          <a:lnRef idx="1">
            <a:schemeClr val="accent1"/>
          </a:lnRef>
          <a:fillRef idx="0">
            <a:schemeClr val="accent1"/>
          </a:fillRef>
          <a:effectRef idx="0">
            <a:schemeClr val="accent1"/>
          </a:effectRef>
          <a:fontRef idx="minor">
            <a:schemeClr val="tx1"/>
          </a:fontRef>
        </p:style>
      </p:cxnSp>
      <p:sp>
        <p:nvSpPr>
          <p:cNvPr id="106" name="Segnaposto testo 4"/>
          <p:cNvSpPr txBox="1">
            <a:spLocks/>
          </p:cNvSpPr>
          <p:nvPr/>
        </p:nvSpPr>
        <p:spPr>
          <a:xfrm>
            <a:off x="7248128" y="828000"/>
            <a:ext cx="4393011" cy="1046440"/>
          </a:xfrm>
          <a:prstGeom prst="rect">
            <a:avLst/>
          </a:prstGeom>
        </p:spPr>
        <p:txBody>
          <a:bodyPr wrap="square" lIns="0">
            <a:spAutoFit/>
          </a:bodyPr>
          <a:lstStyle>
            <a:lvl1pPr marL="0" indent="0" algn="ctr" defTabSz="914400" rtl="0" eaLnBrk="1" latinLnBrk="0" hangingPunct="1">
              <a:spcBef>
                <a:spcPts val="0"/>
              </a:spcBef>
              <a:buFont typeface="Arial" pitchFamily="34" charset="0"/>
              <a:buNone/>
              <a:defRPr sz="3200" b="1" kern="1200">
                <a:solidFill>
                  <a:schemeClr val="tx1"/>
                </a:solidFill>
                <a:latin typeface="Segoe UI Semibold" panose="020B0702040204020203" pitchFamily="34" charset="0"/>
                <a:ea typeface="+mn-ea"/>
                <a:cs typeface="Segoe UI Semibold" panose="020B0702040204020203"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600" dirty="0" err="1">
                <a:latin typeface="Segoe UI" panose="020B0502040204020203" pitchFamily="34" charset="0"/>
                <a:cs typeface="Segoe UI" panose="020B0502040204020203" pitchFamily="34" charset="0"/>
              </a:rPr>
              <a:t>Modellkoordination</a:t>
            </a:r>
            <a:r>
              <a:rPr lang="en-US" sz="2600" dirty="0">
                <a:latin typeface="Segoe UI" panose="020B0502040204020203" pitchFamily="34" charset="0"/>
                <a:cs typeface="Segoe UI" panose="020B0502040204020203" pitchFamily="34" charset="0"/>
              </a:rPr>
              <a:t/>
            </a:r>
            <a:br>
              <a:rPr lang="en-US" sz="2600" dirty="0">
                <a:latin typeface="Segoe UI" panose="020B0502040204020203" pitchFamily="34" charset="0"/>
                <a:cs typeface="Segoe UI" panose="020B0502040204020203" pitchFamily="34" charset="0"/>
              </a:rPr>
            </a:br>
            <a:r>
              <a:rPr lang="en-US" sz="1800" b="0" dirty="0" err="1">
                <a:latin typeface="Segoe UI" panose="020B0502040204020203" pitchFamily="34" charset="0"/>
                <a:cs typeface="Segoe UI" panose="020B0502040204020203" pitchFamily="34" charset="0"/>
              </a:rPr>
              <a:t>durch</a:t>
            </a:r>
            <a:r>
              <a:rPr lang="en-US" sz="1800" b="0" dirty="0">
                <a:latin typeface="Segoe UI" panose="020B0502040204020203" pitchFamily="34" charset="0"/>
                <a:cs typeface="Segoe UI" panose="020B0502040204020203" pitchFamily="34" charset="0"/>
              </a:rPr>
              <a:t> BIM-</a:t>
            </a:r>
            <a:r>
              <a:rPr lang="en-US" sz="1800" b="0" dirty="0" err="1">
                <a:latin typeface="Segoe UI" panose="020B0502040204020203" pitchFamily="34" charset="0"/>
                <a:cs typeface="Segoe UI" panose="020B0502040204020203" pitchFamily="34" charset="0"/>
              </a:rPr>
              <a:t>Koordinator</a:t>
            </a:r>
            <a:r>
              <a:rPr lang="en-US" sz="1800" b="0" dirty="0">
                <a:latin typeface="Segoe UI" panose="020B0502040204020203" pitchFamily="34" charset="0"/>
                <a:cs typeface="Segoe UI" panose="020B0502040204020203" pitchFamily="34" charset="0"/>
              </a:rPr>
              <a:t> </a:t>
            </a:r>
            <a:r>
              <a:rPr lang="en-US" sz="1800" b="0" dirty="0" err="1">
                <a:latin typeface="Segoe UI" panose="020B0502040204020203" pitchFamily="34" charset="0"/>
                <a:cs typeface="Segoe UI" panose="020B0502040204020203" pitchFamily="34" charset="0"/>
              </a:rPr>
              <a:t>mit</a:t>
            </a:r>
            <a:r>
              <a:rPr lang="en-US" sz="1800" b="0" dirty="0">
                <a:latin typeface="Segoe UI" panose="020B0502040204020203" pitchFamily="34" charset="0"/>
                <a:cs typeface="Segoe UI" panose="020B0502040204020203" pitchFamily="34" charset="0"/>
              </a:rPr>
              <a:t> BIM-</a:t>
            </a:r>
            <a:r>
              <a:rPr lang="en-US" sz="1800" b="0" dirty="0" err="1">
                <a:latin typeface="Segoe UI" panose="020B0502040204020203" pitchFamily="34" charset="0"/>
                <a:cs typeface="Segoe UI" panose="020B0502040204020203" pitchFamily="34" charset="0"/>
              </a:rPr>
              <a:t>Koordinations</a:t>
            </a:r>
            <a:r>
              <a:rPr lang="en-US" sz="1800" b="0" dirty="0">
                <a:latin typeface="Segoe UI" panose="020B0502040204020203" pitchFamily="34" charset="0"/>
                <a:cs typeface="Segoe UI" panose="020B0502040204020203" pitchFamily="34" charset="0"/>
              </a:rPr>
              <a:t>-</a:t>
            </a:r>
            <a:r>
              <a:rPr lang="en-US" sz="1800" b="0" dirty="0" err="1">
                <a:latin typeface="Segoe UI" panose="020B0502040204020203" pitchFamily="34" charset="0"/>
                <a:cs typeface="Segoe UI" panose="020B0502040204020203" pitchFamily="34" charset="0"/>
              </a:rPr>
              <a:t>werkzeugen</a:t>
            </a:r>
            <a:r>
              <a:rPr lang="en-US" sz="1800" b="0" dirty="0">
                <a:latin typeface="Segoe UI" panose="020B0502040204020203" pitchFamily="34" charset="0"/>
                <a:cs typeface="Segoe UI" panose="020B0502040204020203" pitchFamily="34" charset="0"/>
              </a:rPr>
              <a:t> </a:t>
            </a:r>
            <a:endParaRPr lang="en-US" sz="1800" b="0" dirty="0">
              <a:solidFill>
                <a:schemeClr val="tx1">
                  <a:alpha val="5000"/>
                </a:schemeClr>
              </a:solidFill>
              <a:latin typeface="Segoe UI" panose="020B0502040204020203" pitchFamily="34" charset="0"/>
              <a:cs typeface="Segoe UI" panose="020B0502040204020203" pitchFamily="34" charset="0"/>
            </a:endParaRPr>
          </a:p>
        </p:txBody>
      </p:sp>
      <p:sp>
        <p:nvSpPr>
          <p:cNvPr id="108" name="Segnaposto testo 4"/>
          <p:cNvSpPr txBox="1">
            <a:spLocks/>
          </p:cNvSpPr>
          <p:nvPr/>
        </p:nvSpPr>
        <p:spPr>
          <a:xfrm>
            <a:off x="550863" y="828000"/>
            <a:ext cx="4126986" cy="1877437"/>
          </a:xfrm>
          <a:prstGeom prst="rect">
            <a:avLst/>
          </a:prstGeom>
        </p:spPr>
        <p:txBody>
          <a:bodyPr wrap="square" lIns="0">
            <a:spAutoFit/>
          </a:bodyPr>
          <a:lstStyle>
            <a:lvl1pPr marL="0" indent="0" algn="ctr" defTabSz="914400" rtl="0" eaLnBrk="1" latinLnBrk="0" hangingPunct="1">
              <a:spcBef>
                <a:spcPts val="0"/>
              </a:spcBef>
              <a:buFont typeface="Arial" pitchFamily="34" charset="0"/>
              <a:buNone/>
              <a:defRPr sz="3200" b="1" kern="1200">
                <a:solidFill>
                  <a:schemeClr val="tx1"/>
                </a:solidFill>
                <a:latin typeface="Segoe UI Semibold" panose="020B0702040204020203" pitchFamily="34" charset="0"/>
                <a:ea typeface="+mn-ea"/>
                <a:cs typeface="Segoe UI Semibold" panose="020B0702040204020203"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tabLst>
                <a:tab pos="2955925" algn="l"/>
              </a:tabLst>
            </a:pPr>
            <a:r>
              <a:rPr lang="en-US" sz="2600" dirty="0" err="1">
                <a:latin typeface="Segoe UI" panose="020B0502040204020203" pitchFamily="34" charset="0"/>
                <a:cs typeface="Segoe UI" panose="020B0502040204020203" pitchFamily="34" charset="0"/>
              </a:rPr>
              <a:t>Planungskoordination</a:t>
            </a:r>
            <a:r>
              <a:rPr lang="en-US" sz="2600" dirty="0">
                <a:latin typeface="Segoe UI" panose="020B0502040204020203" pitchFamily="34" charset="0"/>
                <a:cs typeface="Segoe UI" panose="020B0502040204020203" pitchFamily="34" charset="0"/>
              </a:rPr>
              <a:t/>
            </a:r>
            <a:br>
              <a:rPr lang="en-US" sz="2600" dirty="0">
                <a:latin typeface="Segoe UI" panose="020B0502040204020203" pitchFamily="34" charset="0"/>
                <a:cs typeface="Segoe UI" panose="020B0502040204020203" pitchFamily="34" charset="0"/>
              </a:rPr>
            </a:br>
            <a:r>
              <a:rPr lang="de-DE" sz="1800" b="0" dirty="0">
                <a:latin typeface="Segoe UI" panose="020B0502040204020203" pitchFamily="34" charset="0"/>
                <a:cs typeface="Segoe UI" panose="020B0502040204020203" pitchFamily="34" charset="0"/>
              </a:rPr>
              <a:t>durch BIM-Straßen- und Eisenbahnplaner mit BIM-Planungssoftware</a:t>
            </a:r>
          </a:p>
          <a:p>
            <a:pPr>
              <a:tabLst>
                <a:tab pos="2955925" algn="l"/>
              </a:tabLst>
            </a:pPr>
            <a:endParaRPr lang="en-US" sz="1800" b="0" dirty="0">
              <a:latin typeface="Segoe UI" panose="020B0502040204020203" pitchFamily="34" charset="0"/>
              <a:cs typeface="Segoe UI" panose="020B0502040204020203" pitchFamily="34" charset="0"/>
            </a:endParaRPr>
          </a:p>
          <a:p>
            <a:pPr>
              <a:tabLst>
                <a:tab pos="2955925" algn="l"/>
              </a:tabLst>
            </a:pPr>
            <a:endParaRPr lang="en-US" sz="1800" b="0" dirty="0">
              <a:solidFill>
                <a:schemeClr val="tx1">
                  <a:alpha val="5000"/>
                </a:schemeClr>
              </a:solidFill>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52" name="Rettangolo 51"/>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5042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9"/>
                                        </p:tgtEl>
                                        <p:attrNameLst>
                                          <p:attrName>style.visibility</p:attrName>
                                        </p:attrNameLst>
                                      </p:cBhvr>
                                      <p:to>
                                        <p:strVal val="visible"/>
                                      </p:to>
                                    </p:set>
                                    <p:animEffect transition="in" filter="fade">
                                      <p:cBhvr>
                                        <p:cTn id="10" dur="500"/>
                                        <p:tgtEl>
                                          <p:spTgt spid="7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500"/>
                                        <p:tgtEl>
                                          <p:spTgt spid="8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08"/>
                                        </p:tgtEl>
                                        <p:attrNameLst>
                                          <p:attrName>style.visibility</p:attrName>
                                        </p:attrNameLst>
                                      </p:cBhvr>
                                      <p:to>
                                        <p:strVal val="visible"/>
                                      </p:to>
                                    </p:set>
                                    <p:animEffect transition="in" filter="fade">
                                      <p:cBhvr>
                                        <p:cTn id="18" dur="500"/>
                                        <p:tgtEl>
                                          <p:spTgt spid="10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500"/>
                                        <p:tgtEl>
                                          <p:spTgt spid="6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7"/>
                                        </p:tgtEl>
                                        <p:attrNameLst>
                                          <p:attrName>style.visibility</p:attrName>
                                        </p:attrNameLst>
                                      </p:cBhvr>
                                      <p:to>
                                        <p:strVal val="visible"/>
                                      </p:to>
                                    </p:set>
                                    <p:animEffect transition="in" filter="fade">
                                      <p:cBhvr>
                                        <p:cTn id="24" dur="500"/>
                                        <p:tgtEl>
                                          <p:spTgt spid="7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fade">
                                      <p:cBhvr>
                                        <p:cTn id="29" dur="500"/>
                                        <p:tgtEl>
                                          <p:spTgt spid="7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fade">
                                      <p:cBhvr>
                                        <p:cTn id="32" dur="500"/>
                                        <p:tgtEl>
                                          <p:spTgt spid="6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80"/>
                                        </p:tgtEl>
                                        <p:attrNameLst>
                                          <p:attrName>style.visibility</p:attrName>
                                        </p:attrNameLst>
                                      </p:cBhvr>
                                      <p:to>
                                        <p:strVal val="visible"/>
                                      </p:to>
                                    </p:set>
                                    <p:animEffect transition="in" filter="fade">
                                      <p:cBhvr>
                                        <p:cTn id="35" dur="500"/>
                                        <p:tgtEl>
                                          <p:spTgt spid="8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5"/>
                                        </p:tgtEl>
                                        <p:attrNameLst>
                                          <p:attrName>style.visibility</p:attrName>
                                        </p:attrNameLst>
                                      </p:cBhvr>
                                      <p:to>
                                        <p:strVal val="visible"/>
                                      </p:to>
                                    </p:set>
                                    <p:animEffect transition="in" filter="fade">
                                      <p:cBhvr>
                                        <p:cTn id="38" dur="500"/>
                                        <p:tgtEl>
                                          <p:spTgt spid="9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fade">
                                      <p:cBhvr>
                                        <p:cTn id="46" dur="500"/>
                                        <p:tgtEl>
                                          <p:spTgt spid="6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Effect transition="in" filter="fade">
                                      <p:cBhvr>
                                        <p:cTn id="49" dur="500"/>
                                        <p:tgtEl>
                                          <p:spTgt spid="6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86"/>
                                        </p:tgtEl>
                                        <p:attrNameLst>
                                          <p:attrName>style.visibility</p:attrName>
                                        </p:attrNameLst>
                                      </p:cBhvr>
                                      <p:to>
                                        <p:strVal val="visible"/>
                                      </p:to>
                                    </p:set>
                                    <p:animEffect transition="in" filter="fade">
                                      <p:cBhvr>
                                        <p:cTn id="52" dur="500"/>
                                        <p:tgtEl>
                                          <p:spTgt spid="8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fade">
                                      <p:cBhvr>
                                        <p:cTn id="60" dur="500"/>
                                        <p:tgtEl>
                                          <p:spTgt spid="6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500"/>
                                        <p:tgtEl>
                                          <p:spTgt spid="83"/>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69"/>
                                        </p:tgtEl>
                                        <p:attrNameLst>
                                          <p:attrName>style.visibility</p:attrName>
                                        </p:attrNameLst>
                                      </p:cBhvr>
                                      <p:to>
                                        <p:strVal val="visible"/>
                                      </p:to>
                                    </p:set>
                                    <p:animEffect transition="in" filter="fade">
                                      <p:cBhvr>
                                        <p:cTn id="68" dur="500"/>
                                        <p:tgtEl>
                                          <p:spTgt spid="69"/>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70"/>
                                        </p:tgtEl>
                                        <p:attrNameLst>
                                          <p:attrName>style.visibility</p:attrName>
                                        </p:attrNameLst>
                                      </p:cBhvr>
                                      <p:to>
                                        <p:strVal val="visible"/>
                                      </p:to>
                                    </p:set>
                                    <p:animEffect transition="in" filter="fade">
                                      <p:cBhvr>
                                        <p:cTn id="71" dur="500"/>
                                        <p:tgtEl>
                                          <p:spTgt spid="7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fade">
                                      <p:cBhvr>
                                        <p:cTn id="74" dur="500"/>
                                        <p:tgtEl>
                                          <p:spTgt spid="82"/>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71"/>
                                        </p:tgtEl>
                                        <p:attrNameLst>
                                          <p:attrName>style.visibility</p:attrName>
                                        </p:attrNameLst>
                                      </p:cBhvr>
                                      <p:to>
                                        <p:strVal val="visible"/>
                                      </p:to>
                                    </p:set>
                                    <p:animEffect transition="in" filter="fade">
                                      <p:cBhvr>
                                        <p:cTn id="79" dur="500"/>
                                        <p:tgtEl>
                                          <p:spTgt spid="71"/>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72"/>
                                        </p:tgtEl>
                                        <p:attrNameLst>
                                          <p:attrName>style.visibility</p:attrName>
                                        </p:attrNameLst>
                                      </p:cBhvr>
                                      <p:to>
                                        <p:strVal val="visible"/>
                                      </p:to>
                                    </p:set>
                                    <p:animEffect transition="in" filter="fade">
                                      <p:cBhvr>
                                        <p:cTn id="82" dur="500"/>
                                        <p:tgtEl>
                                          <p:spTgt spid="72"/>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87"/>
                                        </p:tgtEl>
                                        <p:attrNameLst>
                                          <p:attrName>style.visibility</p:attrName>
                                        </p:attrNameLst>
                                      </p:cBhvr>
                                      <p:to>
                                        <p:strVal val="visible"/>
                                      </p:to>
                                    </p:set>
                                    <p:animEffect transition="in" filter="fade">
                                      <p:cBhvr>
                                        <p:cTn id="85" dur="500"/>
                                        <p:tgtEl>
                                          <p:spTgt spid="87"/>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73"/>
                                        </p:tgtEl>
                                        <p:attrNameLst>
                                          <p:attrName>style.visibility</p:attrName>
                                        </p:attrNameLst>
                                      </p:cBhvr>
                                      <p:to>
                                        <p:strVal val="visible"/>
                                      </p:to>
                                    </p:set>
                                    <p:animEffect transition="in" filter="fade">
                                      <p:cBhvr>
                                        <p:cTn id="90" dur="500"/>
                                        <p:tgtEl>
                                          <p:spTgt spid="7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74"/>
                                        </p:tgtEl>
                                        <p:attrNameLst>
                                          <p:attrName>style.visibility</p:attrName>
                                        </p:attrNameLst>
                                      </p:cBhvr>
                                      <p:to>
                                        <p:strVal val="visible"/>
                                      </p:to>
                                    </p:set>
                                    <p:animEffect transition="in" filter="fade">
                                      <p:cBhvr>
                                        <p:cTn id="93" dur="500"/>
                                        <p:tgtEl>
                                          <p:spTgt spid="7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85"/>
                                        </p:tgtEl>
                                        <p:attrNameLst>
                                          <p:attrName>style.visibility</p:attrName>
                                        </p:attrNameLst>
                                      </p:cBhvr>
                                      <p:to>
                                        <p:strVal val="visible"/>
                                      </p:to>
                                    </p:set>
                                    <p:animEffect transition="in" filter="fade">
                                      <p:cBhvr>
                                        <p:cTn id="96" dur="500"/>
                                        <p:tgtEl>
                                          <p:spTgt spid="85"/>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75"/>
                                        </p:tgtEl>
                                        <p:attrNameLst>
                                          <p:attrName>style.visibility</p:attrName>
                                        </p:attrNameLst>
                                      </p:cBhvr>
                                      <p:to>
                                        <p:strVal val="visible"/>
                                      </p:to>
                                    </p:set>
                                    <p:animEffect transition="in" filter="fade">
                                      <p:cBhvr>
                                        <p:cTn id="101" dur="500"/>
                                        <p:tgtEl>
                                          <p:spTgt spid="75"/>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84"/>
                                        </p:tgtEl>
                                        <p:attrNameLst>
                                          <p:attrName>style.visibility</p:attrName>
                                        </p:attrNameLst>
                                      </p:cBhvr>
                                      <p:to>
                                        <p:strVal val="visible"/>
                                      </p:to>
                                    </p:set>
                                    <p:animEffect transition="in" filter="fade">
                                      <p:cBhvr>
                                        <p:cTn id="107" dur="500"/>
                                        <p:tgtEl>
                                          <p:spTgt spid="84"/>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56"/>
                                        </p:tgtEl>
                                        <p:attrNameLst>
                                          <p:attrName>style.visibility</p:attrName>
                                        </p:attrNameLst>
                                      </p:cBhvr>
                                      <p:to>
                                        <p:strVal val="visible"/>
                                      </p:to>
                                    </p:set>
                                    <p:animEffect transition="in" filter="fade">
                                      <p:cBhvr>
                                        <p:cTn id="112" dur="500"/>
                                        <p:tgtEl>
                                          <p:spTgt spid="56"/>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96"/>
                                        </p:tgtEl>
                                        <p:attrNameLst>
                                          <p:attrName>style.visibility</p:attrName>
                                        </p:attrNameLst>
                                      </p:cBhvr>
                                      <p:to>
                                        <p:strVal val="visible"/>
                                      </p:to>
                                    </p:set>
                                    <p:animEffect transition="in" filter="fade">
                                      <p:cBhvr>
                                        <p:cTn id="115" dur="500"/>
                                        <p:tgtEl>
                                          <p:spTgt spid="96"/>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98"/>
                                        </p:tgtEl>
                                        <p:attrNameLst>
                                          <p:attrName>style.visibility</p:attrName>
                                        </p:attrNameLst>
                                      </p:cBhvr>
                                      <p:to>
                                        <p:strVal val="visible"/>
                                      </p:to>
                                    </p:set>
                                    <p:animEffect transition="in" filter="fade">
                                      <p:cBhvr>
                                        <p:cTn id="118" dur="500"/>
                                        <p:tgtEl>
                                          <p:spTgt spid="98"/>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grpId="0" nodeType="clickEffect">
                                  <p:stCondLst>
                                    <p:cond delay="0"/>
                                  </p:stCondLst>
                                  <p:childTnLst>
                                    <p:set>
                                      <p:cBhvr>
                                        <p:cTn id="122" dur="1" fill="hold">
                                          <p:stCondLst>
                                            <p:cond delay="0"/>
                                          </p:stCondLst>
                                        </p:cTn>
                                        <p:tgtEl>
                                          <p:spTgt spid="61"/>
                                        </p:tgtEl>
                                        <p:attrNameLst>
                                          <p:attrName>style.visibility</p:attrName>
                                        </p:attrNameLst>
                                      </p:cBhvr>
                                      <p:to>
                                        <p:strVal val="visible"/>
                                      </p:to>
                                    </p:set>
                                    <p:animEffect transition="in" filter="fade">
                                      <p:cBhvr>
                                        <p:cTn id="123" dur="500"/>
                                        <p:tgtEl>
                                          <p:spTgt spid="61"/>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88"/>
                                        </p:tgtEl>
                                        <p:attrNameLst>
                                          <p:attrName>style.visibility</p:attrName>
                                        </p:attrNameLst>
                                      </p:cBhvr>
                                      <p:to>
                                        <p:strVal val="visible"/>
                                      </p:to>
                                    </p:set>
                                    <p:animEffect transition="in" filter="fade">
                                      <p:cBhvr>
                                        <p:cTn id="126" dur="500"/>
                                        <p:tgtEl>
                                          <p:spTgt spid="88"/>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90"/>
                                        </p:tgtEl>
                                        <p:attrNameLst>
                                          <p:attrName>style.visibility</p:attrName>
                                        </p:attrNameLst>
                                      </p:cBhvr>
                                      <p:to>
                                        <p:strVal val="visible"/>
                                      </p:to>
                                    </p:set>
                                    <p:animEffect transition="in" filter="fade">
                                      <p:cBhvr>
                                        <p:cTn id="132" dur="500"/>
                                        <p:tgtEl>
                                          <p:spTgt spid="90"/>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500"/>
                                        <p:tgtEl>
                                          <p:spTgt spid="57"/>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93"/>
                                        </p:tgtEl>
                                        <p:attrNameLst>
                                          <p:attrName>style.visibility</p:attrName>
                                        </p:attrNameLst>
                                      </p:cBhvr>
                                      <p:to>
                                        <p:strVal val="visible"/>
                                      </p:to>
                                    </p:set>
                                    <p:animEffect transition="in" filter="fade">
                                      <p:cBhvr>
                                        <p:cTn id="138" dur="500"/>
                                        <p:tgtEl>
                                          <p:spTgt spid="93"/>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58"/>
                                        </p:tgtEl>
                                        <p:attrNameLst>
                                          <p:attrName>style.visibility</p:attrName>
                                        </p:attrNameLst>
                                      </p:cBhvr>
                                      <p:to>
                                        <p:strVal val="visible"/>
                                      </p:to>
                                    </p:set>
                                    <p:animEffect transition="in" filter="fade">
                                      <p:cBhvr>
                                        <p:cTn id="141" dur="500"/>
                                        <p:tgtEl>
                                          <p:spTgt spid="58"/>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92"/>
                                        </p:tgtEl>
                                        <p:attrNameLst>
                                          <p:attrName>style.visibility</p:attrName>
                                        </p:attrNameLst>
                                      </p:cBhvr>
                                      <p:to>
                                        <p:strVal val="visible"/>
                                      </p:to>
                                    </p:set>
                                    <p:animEffect transition="in" filter="fade">
                                      <p:cBhvr>
                                        <p:cTn id="144" dur="500"/>
                                        <p:tgtEl>
                                          <p:spTgt spid="92"/>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60"/>
                                        </p:tgtEl>
                                        <p:attrNameLst>
                                          <p:attrName>style.visibility</p:attrName>
                                        </p:attrNameLst>
                                      </p:cBhvr>
                                      <p:to>
                                        <p:strVal val="visible"/>
                                      </p:to>
                                    </p:set>
                                    <p:animEffect transition="in" filter="fade">
                                      <p:cBhvr>
                                        <p:cTn id="147" dur="500"/>
                                        <p:tgtEl>
                                          <p:spTgt spid="60"/>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91"/>
                                        </p:tgtEl>
                                        <p:attrNameLst>
                                          <p:attrName>style.visibility</p:attrName>
                                        </p:attrNameLst>
                                      </p:cBhvr>
                                      <p:to>
                                        <p:strVal val="visible"/>
                                      </p:to>
                                    </p:set>
                                    <p:animEffect transition="in" filter="fade">
                                      <p:cBhvr>
                                        <p:cTn id="150" dur="500"/>
                                        <p:tgtEl>
                                          <p:spTgt spid="91"/>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62"/>
                                        </p:tgtEl>
                                        <p:attrNameLst>
                                          <p:attrName>style.visibility</p:attrName>
                                        </p:attrNameLst>
                                      </p:cBhvr>
                                      <p:to>
                                        <p:strVal val="visible"/>
                                      </p:to>
                                    </p:set>
                                    <p:animEffect transition="in" filter="fade">
                                      <p:cBhvr>
                                        <p:cTn id="153" dur="500"/>
                                        <p:tgtEl>
                                          <p:spTgt spid="62"/>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89"/>
                                        </p:tgtEl>
                                        <p:attrNameLst>
                                          <p:attrName>style.visibility</p:attrName>
                                        </p:attrNameLst>
                                      </p:cBhvr>
                                      <p:to>
                                        <p:strVal val="visible"/>
                                      </p:to>
                                    </p:set>
                                    <p:animEffect transition="in" filter="fade">
                                      <p:cBhvr>
                                        <p:cTn id="156" dur="500"/>
                                        <p:tgtEl>
                                          <p:spTgt spid="89"/>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p:bldP spid="83" grpId="0"/>
      <p:bldP spid="84" grpId="0"/>
      <p:bldP spid="85" grpId="0"/>
      <p:bldP spid="86" grpId="0"/>
      <p:bldP spid="87" grpId="0"/>
      <p:bldP spid="88" grpId="0"/>
      <p:bldP spid="89" grpId="0"/>
      <p:bldP spid="90" grpId="0"/>
      <p:bldP spid="91" grpId="0"/>
      <p:bldP spid="92" grpId="0"/>
      <p:bldP spid="93" grpId="0"/>
      <p:bldP spid="95" grpId="0"/>
      <p:bldP spid="96" grpId="0"/>
      <p:bldP spid="97" grpId="0"/>
      <p:bldP spid="98" grpId="0"/>
      <p:bldP spid="106" grpId="0"/>
      <p:bldP spid="10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igura a mano libera 23"/>
          <p:cNvSpPr>
            <a:spLocks noChangeAspect="1"/>
          </p:cNvSpPr>
          <p:nvPr/>
        </p:nvSpPr>
        <p:spPr>
          <a:xfrm>
            <a:off x="4565879" y="3114791"/>
            <a:ext cx="1558800" cy="1558800"/>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00B0F0"/>
          </a:solidFill>
          <a:ln w="107950">
            <a:solidFill>
              <a:schemeClr val="accent1">
                <a:lumMod val="60000"/>
                <a:lumOff val="40000"/>
              </a:schemeClr>
            </a:solidFill>
          </a:ln>
          <a:effectLst/>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050" b="1" dirty="0"/>
              <a:t>INFORMATION </a:t>
            </a:r>
            <a:r>
              <a:rPr lang="it-IT" sz="1400" b="1" dirty="0"/>
              <a:t>CHECKING</a:t>
            </a:r>
          </a:p>
        </p:txBody>
      </p:sp>
      <p:sp>
        <p:nvSpPr>
          <p:cNvPr id="5" name="Segnaposto testo 4"/>
          <p:cNvSpPr>
            <a:spLocks noGrp="1"/>
          </p:cNvSpPr>
          <p:nvPr>
            <p:ph type="body" sz="quarter" idx="10"/>
          </p:nvPr>
        </p:nvSpPr>
        <p:spPr>
          <a:xfrm>
            <a:off x="550863" y="116632"/>
            <a:ext cx="11090275" cy="584775"/>
          </a:xfrm>
        </p:spPr>
        <p:txBody>
          <a:bodyPr/>
          <a:lstStyle/>
          <a:p>
            <a:r>
              <a:rPr lang="de-DE" dirty="0"/>
              <a:t>BIM-Workflow für die Planung von Straße und Bahn</a:t>
            </a:r>
          </a:p>
        </p:txBody>
      </p:sp>
      <p:sp>
        <p:nvSpPr>
          <p:cNvPr id="7" name="Figura a mano libera 6"/>
          <p:cNvSpPr>
            <a:spLocks noChangeAspect="1"/>
          </p:cNvSpPr>
          <p:nvPr/>
        </p:nvSpPr>
        <p:spPr>
          <a:xfrm>
            <a:off x="7294869" y="1916832"/>
            <a:ext cx="3996000" cy="3996000"/>
          </a:xfrm>
          <a:custGeom>
            <a:avLst/>
            <a:gdLst>
              <a:gd name="connsiteX0" fmla="*/ 0 w 3214681"/>
              <a:gd name="connsiteY0" fmla="*/ 1607341 h 3214681"/>
              <a:gd name="connsiteX1" fmla="*/ 1607341 w 3214681"/>
              <a:gd name="connsiteY1" fmla="*/ 0 h 3214681"/>
              <a:gd name="connsiteX2" fmla="*/ 3214682 w 3214681"/>
              <a:gd name="connsiteY2" fmla="*/ 1607341 h 3214681"/>
              <a:gd name="connsiteX3" fmla="*/ 1607341 w 3214681"/>
              <a:gd name="connsiteY3" fmla="*/ 3214682 h 3214681"/>
              <a:gd name="connsiteX4" fmla="*/ 0 w 3214681"/>
              <a:gd name="connsiteY4" fmla="*/ 1607341 h 3214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4681" h="3214681">
                <a:moveTo>
                  <a:pt x="0" y="1607341"/>
                </a:moveTo>
                <a:cubicBezTo>
                  <a:pt x="0" y="719631"/>
                  <a:pt x="719631" y="0"/>
                  <a:pt x="1607341" y="0"/>
                </a:cubicBezTo>
                <a:cubicBezTo>
                  <a:pt x="2495051" y="0"/>
                  <a:pt x="3214682" y="719631"/>
                  <a:pt x="3214682" y="1607341"/>
                </a:cubicBezTo>
                <a:cubicBezTo>
                  <a:pt x="3214682" y="2495051"/>
                  <a:pt x="2495051" y="3214682"/>
                  <a:pt x="1607341" y="3214682"/>
                </a:cubicBezTo>
                <a:cubicBezTo>
                  <a:pt x="719631" y="3214682"/>
                  <a:pt x="0" y="2495051"/>
                  <a:pt x="0" y="1607341"/>
                </a:cubicBezTo>
                <a:close/>
              </a:path>
            </a:pathLst>
          </a:custGeom>
          <a:ln w="144000">
            <a:solidFill>
              <a:schemeClr val="accent1">
                <a:lumMod val="60000"/>
                <a:lumOff val="40000"/>
              </a:schemeClr>
            </a:solid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4749" tIns="484749" rIns="484749" bIns="484749" numCol="1" spcCol="1270" anchor="ctr" anchorCtr="0">
            <a:noAutofit/>
          </a:bodyPr>
          <a:lstStyle/>
          <a:p>
            <a:pPr lvl="0" algn="ctr" defTabSz="977900">
              <a:lnSpc>
                <a:spcPct val="90000"/>
              </a:lnSpc>
              <a:spcBef>
                <a:spcPct val="0"/>
              </a:spcBef>
              <a:spcAft>
                <a:spcPct val="35000"/>
              </a:spcAft>
            </a:pPr>
            <a:r>
              <a:rPr lang="it-IT" sz="1400" b="1" dirty="0">
                <a:latin typeface="+mj-lt"/>
              </a:rPr>
              <a:t>ENTWURF VON STRASSE / BAHN</a:t>
            </a:r>
          </a:p>
          <a:p>
            <a:pPr lvl="0" algn="ctr" defTabSz="977900">
              <a:lnSpc>
                <a:spcPct val="90000"/>
              </a:lnSpc>
              <a:spcBef>
                <a:spcPct val="0"/>
              </a:spcBef>
              <a:spcAft>
                <a:spcPct val="35000"/>
              </a:spcAft>
            </a:pPr>
            <a:endParaRPr lang="it-IT" sz="3000" b="0" kern="1200" dirty="0">
              <a:latin typeface="+mj-lt"/>
            </a:endParaRPr>
          </a:p>
        </p:txBody>
      </p:sp>
      <p:sp>
        <p:nvSpPr>
          <p:cNvPr id="8" name="Figura a mano libera 7"/>
          <p:cNvSpPr/>
          <p:nvPr/>
        </p:nvSpPr>
        <p:spPr>
          <a:xfrm>
            <a:off x="8515017" y="2034894"/>
            <a:ext cx="1545615" cy="1545615"/>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FF000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050" b="1" kern="1200" dirty="0">
                <a:latin typeface="+mj-lt"/>
              </a:rPr>
              <a:t>INFORMATION</a:t>
            </a:r>
            <a:r>
              <a:rPr lang="it-IT" sz="1100" b="1" kern="1200" dirty="0">
                <a:latin typeface="+mj-lt"/>
              </a:rPr>
              <a:t> </a:t>
            </a:r>
            <a:r>
              <a:rPr lang="it-IT" sz="1400" b="1" kern="1200" dirty="0">
                <a:latin typeface="+mj-lt"/>
              </a:rPr>
              <a:t>MODELING</a:t>
            </a:r>
          </a:p>
        </p:txBody>
      </p:sp>
      <p:sp>
        <p:nvSpPr>
          <p:cNvPr id="9" name="Figura a mano libera 8"/>
          <p:cNvSpPr>
            <a:spLocks noChangeAspect="1"/>
          </p:cNvSpPr>
          <p:nvPr/>
        </p:nvSpPr>
        <p:spPr>
          <a:xfrm>
            <a:off x="9474462" y="3805200"/>
            <a:ext cx="1512000" cy="1512000"/>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00B0F0"/>
          </a:solidFill>
          <a:ln w="10800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050" b="1" kern="1200" dirty="0">
                <a:latin typeface="+mj-lt"/>
              </a:rPr>
              <a:t>INFORMATION </a:t>
            </a:r>
            <a:r>
              <a:rPr lang="it-IT" sz="1400" b="1" kern="1200" dirty="0">
                <a:latin typeface="+mj-lt"/>
              </a:rPr>
              <a:t>CHECKING</a:t>
            </a:r>
          </a:p>
        </p:txBody>
      </p:sp>
      <p:sp>
        <p:nvSpPr>
          <p:cNvPr id="10" name="Figura a mano libera 9"/>
          <p:cNvSpPr>
            <a:spLocks noChangeAspect="1"/>
          </p:cNvSpPr>
          <p:nvPr/>
        </p:nvSpPr>
        <p:spPr>
          <a:xfrm>
            <a:off x="7612360" y="3804098"/>
            <a:ext cx="1545615" cy="1545615"/>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00B05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050" b="1" dirty="0">
                <a:latin typeface="+mj-lt"/>
              </a:rPr>
              <a:t>INFORMATION </a:t>
            </a:r>
            <a:r>
              <a:rPr lang="it-IT" sz="1400" b="1" dirty="0">
                <a:latin typeface="+mj-lt"/>
              </a:rPr>
              <a:t>EXCHANGE</a:t>
            </a:r>
            <a:endParaRPr lang="it-IT" sz="1400" b="1" kern="1200" dirty="0">
              <a:latin typeface="+mj-lt"/>
            </a:endParaRPr>
          </a:p>
        </p:txBody>
      </p:sp>
      <p:sp>
        <p:nvSpPr>
          <p:cNvPr id="11" name="Figura a mano libera 10"/>
          <p:cNvSpPr>
            <a:spLocks noChangeAspect="1"/>
          </p:cNvSpPr>
          <p:nvPr/>
        </p:nvSpPr>
        <p:spPr>
          <a:xfrm>
            <a:off x="2146333" y="2780928"/>
            <a:ext cx="2232000" cy="2232000"/>
          </a:xfrm>
          <a:custGeom>
            <a:avLst/>
            <a:gdLst>
              <a:gd name="connsiteX0" fmla="*/ 0 w 3214681"/>
              <a:gd name="connsiteY0" fmla="*/ 1607341 h 3214681"/>
              <a:gd name="connsiteX1" fmla="*/ 1607341 w 3214681"/>
              <a:gd name="connsiteY1" fmla="*/ 0 h 3214681"/>
              <a:gd name="connsiteX2" fmla="*/ 3214682 w 3214681"/>
              <a:gd name="connsiteY2" fmla="*/ 1607341 h 3214681"/>
              <a:gd name="connsiteX3" fmla="*/ 1607341 w 3214681"/>
              <a:gd name="connsiteY3" fmla="*/ 3214682 h 3214681"/>
              <a:gd name="connsiteX4" fmla="*/ 0 w 3214681"/>
              <a:gd name="connsiteY4" fmla="*/ 1607341 h 3214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4681" h="3214681">
                <a:moveTo>
                  <a:pt x="0" y="1607341"/>
                </a:moveTo>
                <a:cubicBezTo>
                  <a:pt x="0" y="719631"/>
                  <a:pt x="719631" y="0"/>
                  <a:pt x="1607341" y="0"/>
                </a:cubicBezTo>
                <a:cubicBezTo>
                  <a:pt x="2495051" y="0"/>
                  <a:pt x="3214682" y="719631"/>
                  <a:pt x="3214682" y="1607341"/>
                </a:cubicBezTo>
                <a:cubicBezTo>
                  <a:pt x="3214682" y="2495051"/>
                  <a:pt x="2495051" y="3214682"/>
                  <a:pt x="1607341" y="3214682"/>
                </a:cubicBezTo>
                <a:cubicBezTo>
                  <a:pt x="719631" y="3214682"/>
                  <a:pt x="0" y="2495051"/>
                  <a:pt x="0" y="1607341"/>
                </a:cubicBezTo>
                <a:close/>
              </a:path>
            </a:pathLst>
          </a:custGeom>
          <a:solidFill>
            <a:srgbClr val="FF0000"/>
          </a:solidFill>
          <a:ln w="144000">
            <a:solidFill>
              <a:schemeClr val="accent1">
                <a:lumMod val="60000"/>
                <a:lumOff val="40000"/>
              </a:schemeClr>
            </a:solidFill>
          </a:ln>
          <a:effectLst/>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4749" tIns="484749" rIns="484749" bIns="484749" numCol="1" spcCol="1270" anchor="ctr" anchorCtr="0">
            <a:noAutofit/>
          </a:bodyPr>
          <a:lstStyle/>
          <a:p>
            <a:pPr lvl="0" algn="ctr" defTabSz="533400">
              <a:lnSpc>
                <a:spcPct val="90000"/>
              </a:lnSpc>
              <a:spcBef>
                <a:spcPct val="0"/>
              </a:spcBef>
              <a:spcAft>
                <a:spcPct val="35000"/>
              </a:spcAft>
            </a:pPr>
            <a:r>
              <a:rPr lang="it-IT" sz="1050" b="1" dirty="0"/>
              <a:t>INFORMATION</a:t>
            </a:r>
            <a:r>
              <a:rPr lang="it-IT" sz="1400" b="1" dirty="0"/>
              <a:t> MODELING</a:t>
            </a:r>
          </a:p>
          <a:p>
            <a:pPr lvl="0" algn="ctr" defTabSz="533400">
              <a:lnSpc>
                <a:spcPct val="90000"/>
              </a:lnSpc>
              <a:spcBef>
                <a:spcPct val="0"/>
              </a:spcBef>
              <a:spcAft>
                <a:spcPct val="35000"/>
              </a:spcAft>
            </a:pPr>
            <a:r>
              <a:rPr lang="it-IT" sz="1400" b="1" dirty="0"/>
              <a:t> GEOMETRIE UND DATEN</a:t>
            </a:r>
            <a:br>
              <a:rPr lang="it-IT" sz="1400" b="1" dirty="0"/>
            </a:br>
            <a:r>
              <a:rPr lang="it-IT" sz="1400" b="1" dirty="0"/>
              <a:t>(</a:t>
            </a:r>
            <a:r>
              <a:rPr lang="it-IT" sz="1400" b="1" dirty="0" err="1"/>
              <a:t>Modell</a:t>
            </a:r>
            <a:r>
              <a:rPr lang="it-IT" sz="1400" b="1" dirty="0"/>
              <a:t>)</a:t>
            </a:r>
          </a:p>
        </p:txBody>
      </p:sp>
      <p:sp>
        <p:nvSpPr>
          <p:cNvPr id="12" name="Figura a mano libera 11"/>
          <p:cNvSpPr/>
          <p:nvPr/>
        </p:nvSpPr>
        <p:spPr>
          <a:xfrm>
            <a:off x="623392" y="3238084"/>
            <a:ext cx="1317688" cy="131768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accent1"/>
          </a:solidFill>
          <a:ln w="107950">
            <a:solidFill>
              <a:schemeClr val="accent1">
                <a:lumMod val="60000"/>
                <a:lumOff val="40000"/>
              </a:schemeClr>
            </a:solidFill>
          </a:ln>
          <a:effectLst/>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algn="ctr" defTabSz="533400">
              <a:lnSpc>
                <a:spcPct val="90000"/>
              </a:lnSpc>
              <a:spcBef>
                <a:spcPct val="0"/>
              </a:spcBef>
              <a:spcAft>
                <a:spcPct val="35000"/>
              </a:spcAft>
            </a:pPr>
            <a:r>
              <a:rPr lang="it-IT" sz="1050" b="1" dirty="0"/>
              <a:t>ENTWURF VON</a:t>
            </a:r>
          </a:p>
          <a:p>
            <a:pPr algn="ctr" defTabSz="533400">
              <a:lnSpc>
                <a:spcPct val="90000"/>
              </a:lnSpc>
              <a:spcBef>
                <a:spcPct val="0"/>
              </a:spcBef>
              <a:spcAft>
                <a:spcPct val="35000"/>
              </a:spcAft>
            </a:pPr>
            <a:r>
              <a:rPr lang="it-IT" sz="1400" b="1" dirty="0"/>
              <a:t>STRASSE / BAHN</a:t>
            </a:r>
            <a:endParaRPr lang="it-IT" sz="1400" b="1" dirty="0">
              <a:latin typeface="+mj-lt"/>
            </a:endParaRPr>
          </a:p>
        </p:txBody>
      </p:sp>
      <p:cxnSp>
        <p:nvCxnSpPr>
          <p:cNvPr id="13" name="Connettore 2 12"/>
          <p:cNvCxnSpPr>
            <a:stCxn id="12" idx="2"/>
            <a:endCxn id="11" idx="0"/>
          </p:cNvCxnSpPr>
          <p:nvPr/>
        </p:nvCxnSpPr>
        <p:spPr>
          <a:xfrm>
            <a:off x="1941080" y="3896928"/>
            <a:ext cx="205253" cy="0"/>
          </a:xfrm>
          <a:prstGeom prst="straightConnector1">
            <a:avLst/>
          </a:prstGeom>
          <a:ln w="38100">
            <a:prstDash val="sysDot"/>
            <a:headEnd type="none"/>
            <a:tailEnd type="none"/>
          </a:ln>
          <a:effectLst/>
        </p:spPr>
        <p:style>
          <a:lnRef idx="1">
            <a:schemeClr val="accent1"/>
          </a:lnRef>
          <a:fillRef idx="0">
            <a:schemeClr val="accent1"/>
          </a:fillRef>
          <a:effectRef idx="0">
            <a:schemeClr val="accent1"/>
          </a:effectRef>
          <a:fontRef idx="minor">
            <a:schemeClr val="tx1"/>
          </a:fontRef>
        </p:style>
      </p:cxnSp>
      <p:sp>
        <p:nvSpPr>
          <p:cNvPr id="19" name="Ovale 18"/>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2" name="Segnaposto testo 4"/>
          <p:cNvSpPr txBox="1">
            <a:spLocks/>
          </p:cNvSpPr>
          <p:nvPr/>
        </p:nvSpPr>
        <p:spPr>
          <a:xfrm>
            <a:off x="623392" y="828000"/>
            <a:ext cx="5510952" cy="1046440"/>
          </a:xfrm>
          <a:prstGeom prst="rect">
            <a:avLst/>
          </a:prstGeom>
        </p:spPr>
        <p:txBody>
          <a:bodyPr wrap="square" lIns="0">
            <a:spAutoFit/>
          </a:bodyPr>
          <a:lstStyle>
            <a:lvl1pPr marL="0" indent="0" algn="ctr" defTabSz="914400" rtl="0" eaLnBrk="1" latinLnBrk="0" hangingPunct="1">
              <a:spcBef>
                <a:spcPts val="0"/>
              </a:spcBef>
              <a:buFont typeface="Arial" pitchFamily="34" charset="0"/>
              <a:buNone/>
              <a:defRPr sz="3200" b="1" kern="1200">
                <a:solidFill>
                  <a:schemeClr val="tx1"/>
                </a:solidFill>
                <a:latin typeface="Segoe UI Semibold" panose="020B0702040204020203" pitchFamily="34" charset="0"/>
                <a:ea typeface="+mn-ea"/>
                <a:cs typeface="Segoe UI Semibold" panose="020B0702040204020203"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600" dirty="0">
                <a:solidFill>
                  <a:schemeClr val="tx1">
                    <a:alpha val="5000"/>
                  </a:schemeClr>
                </a:solidFill>
                <a:latin typeface="Segoe UI" panose="020B0502040204020203" pitchFamily="34" charset="0"/>
                <a:cs typeface="Segoe UI" panose="020B0502040204020203" pitchFamily="34" charset="0"/>
              </a:rPr>
              <a:t>In der </a:t>
            </a:r>
            <a:r>
              <a:rPr lang="en-US" sz="2600" dirty="0" err="1">
                <a:solidFill>
                  <a:schemeClr val="tx1">
                    <a:alpha val="5000"/>
                  </a:schemeClr>
                </a:solidFill>
                <a:latin typeface="Segoe UI" panose="020B0502040204020203" pitchFamily="34" charset="0"/>
                <a:cs typeface="Segoe UI" panose="020B0502040204020203" pitchFamily="34" charset="0"/>
              </a:rPr>
              <a:t>Vergangenheit</a:t>
            </a:r>
            <a:r>
              <a:rPr lang="en-US" sz="2600" dirty="0">
                <a:solidFill>
                  <a:schemeClr val="tx1">
                    <a:alpha val="5000"/>
                  </a:schemeClr>
                </a:solidFill>
                <a:latin typeface="Segoe UI" panose="020B0502040204020203" pitchFamily="34" charset="0"/>
                <a:cs typeface="Segoe UI" panose="020B0502040204020203" pitchFamily="34" charset="0"/>
              </a:rPr>
              <a:t> </a:t>
            </a:r>
            <a:r>
              <a:rPr lang="en-US" sz="2600" b="0" dirty="0" err="1">
                <a:latin typeface="Segoe UI" panose="020B0502040204020203" pitchFamily="34" charset="0"/>
                <a:cs typeface="Segoe UI" panose="020B0502040204020203" pitchFamily="34" charset="0"/>
              </a:rPr>
              <a:t>hatten</a:t>
            </a:r>
            <a:r>
              <a:rPr lang="en-US" sz="2600" b="0" dirty="0">
                <a:latin typeface="Segoe UI" panose="020B0502040204020203" pitchFamily="34" charset="0"/>
                <a:cs typeface="Segoe UI" panose="020B0502040204020203" pitchFamily="34" charset="0"/>
              </a:rPr>
              <a:t> </a:t>
            </a:r>
            <a:r>
              <a:rPr lang="en-US" sz="2600" b="0" dirty="0" err="1">
                <a:latin typeface="Segoe UI" panose="020B0502040204020203" pitchFamily="34" charset="0"/>
                <a:cs typeface="Segoe UI" panose="020B0502040204020203" pitchFamily="34" charset="0"/>
              </a:rPr>
              <a:t>wir</a:t>
            </a:r>
            <a:endParaRPr lang="en-US" sz="2600" b="0" dirty="0">
              <a:latin typeface="Segoe UI" panose="020B0502040204020203" pitchFamily="34" charset="0"/>
              <a:cs typeface="Segoe UI" panose="020B0502040204020203" pitchFamily="34" charset="0"/>
            </a:endParaRPr>
          </a:p>
          <a:p>
            <a:r>
              <a:rPr lang="en-US" sz="1800" dirty="0">
                <a:latin typeface="Segoe UI" panose="020B0502040204020203" pitchFamily="34" charset="0"/>
                <a:cs typeface="Segoe UI" panose="020B0502040204020203" pitchFamily="34" charset="0"/>
              </a:rPr>
              <a:t>"</a:t>
            </a:r>
            <a:r>
              <a:rPr lang="en-US" sz="1800" dirty="0" err="1">
                <a:latin typeface="Segoe UI" panose="020B0502040204020203" pitchFamily="34" charset="0"/>
                <a:cs typeface="Segoe UI" panose="020B0502040204020203" pitchFamily="34" charset="0"/>
              </a:rPr>
              <a:t>Einer</a:t>
            </a:r>
            <a:r>
              <a:rPr lang="en-US" sz="1800" dirty="0">
                <a:latin typeface="Segoe UI" panose="020B0502040204020203" pitchFamily="34" charset="0"/>
                <a:cs typeface="Segoe UI" panose="020B0502040204020203" pitchFamily="34" charset="0"/>
              </a:rPr>
              <a:t> </a:t>
            </a:r>
            <a:r>
              <a:rPr lang="en-US" sz="1800" dirty="0" err="1">
                <a:latin typeface="Segoe UI" panose="020B0502040204020203" pitchFamily="34" charset="0"/>
                <a:cs typeface="Segoe UI" panose="020B0502040204020203" pitchFamily="34" charset="0"/>
              </a:rPr>
              <a:t>nach</a:t>
            </a:r>
            <a:r>
              <a:rPr lang="en-US" sz="1800" dirty="0">
                <a:latin typeface="Segoe UI" panose="020B0502040204020203" pitchFamily="34" charset="0"/>
                <a:cs typeface="Segoe UI" panose="020B0502040204020203" pitchFamily="34" charset="0"/>
              </a:rPr>
              <a:t> </a:t>
            </a:r>
            <a:r>
              <a:rPr lang="en-US" sz="1800" dirty="0" err="1">
                <a:latin typeface="Segoe UI" panose="020B0502040204020203" pitchFamily="34" charset="0"/>
                <a:cs typeface="Segoe UI" panose="020B0502040204020203" pitchFamily="34" charset="0"/>
              </a:rPr>
              <a:t>dem</a:t>
            </a:r>
            <a:r>
              <a:rPr lang="en-US" sz="1800" dirty="0">
                <a:latin typeface="Segoe UI" panose="020B0502040204020203" pitchFamily="34" charset="0"/>
                <a:cs typeface="Segoe UI" panose="020B0502040204020203" pitchFamily="34" charset="0"/>
              </a:rPr>
              <a:t> </a:t>
            </a:r>
            <a:r>
              <a:rPr lang="en-US" sz="1800" dirty="0" err="1">
                <a:latin typeface="Segoe UI" panose="020B0502040204020203" pitchFamily="34" charset="0"/>
                <a:cs typeface="Segoe UI" panose="020B0502040204020203" pitchFamily="34" charset="0"/>
              </a:rPr>
              <a:t>anderen</a:t>
            </a:r>
            <a:r>
              <a:rPr lang="en-US" sz="1800" dirty="0">
                <a:latin typeface="Segoe UI" panose="020B0502040204020203" pitchFamily="34" charset="0"/>
                <a:cs typeface="Segoe UI" panose="020B0502040204020203" pitchFamily="34" charset="0"/>
              </a:rPr>
              <a:t>"</a:t>
            </a:r>
            <a:r>
              <a:rPr lang="en-US" sz="1800" b="0" dirty="0">
                <a:latin typeface="Segoe UI" panose="020B0502040204020203" pitchFamily="34" charset="0"/>
                <a:cs typeface="Segoe UI" panose="020B0502040204020203" pitchFamily="34" charset="0"/>
              </a:rPr>
              <a:t> Ansatz. </a:t>
            </a:r>
            <a:br>
              <a:rPr lang="en-US" sz="1800" b="0" dirty="0">
                <a:latin typeface="Segoe UI" panose="020B0502040204020203" pitchFamily="34" charset="0"/>
                <a:cs typeface="Segoe UI" panose="020B0502040204020203" pitchFamily="34" charset="0"/>
              </a:rPr>
            </a:br>
            <a:r>
              <a:rPr lang="en-US" sz="1800" b="0" dirty="0" err="1">
                <a:latin typeface="Segoe UI" panose="020B0502040204020203" pitchFamily="34" charset="0"/>
                <a:cs typeface="Segoe UI" panose="020B0502040204020203" pitchFamily="34" charset="0"/>
              </a:rPr>
              <a:t>Planung</a:t>
            </a:r>
            <a:r>
              <a:rPr lang="en-US" sz="1800" b="0" dirty="0">
                <a:latin typeface="Segoe UI" panose="020B0502040204020203" pitchFamily="34" charset="0"/>
                <a:cs typeface="Segoe UI" panose="020B0502040204020203" pitchFamily="34" charset="0"/>
              </a:rPr>
              <a:t>, Modell, </a:t>
            </a:r>
            <a:r>
              <a:rPr lang="en-US" sz="1800" b="0" dirty="0" err="1">
                <a:latin typeface="Segoe UI" panose="020B0502040204020203" pitchFamily="34" charset="0"/>
                <a:cs typeface="Segoe UI" panose="020B0502040204020203" pitchFamily="34" charset="0"/>
              </a:rPr>
              <a:t>Kontrolle</a:t>
            </a:r>
            <a:endParaRPr lang="en-US" sz="1800" b="0" dirty="0">
              <a:latin typeface="Segoe UI" panose="020B0502040204020203" pitchFamily="34" charset="0"/>
              <a:cs typeface="Segoe UI" panose="020B0502040204020203" pitchFamily="34" charset="0"/>
            </a:endParaRPr>
          </a:p>
        </p:txBody>
      </p:sp>
      <p:cxnSp>
        <p:nvCxnSpPr>
          <p:cNvPr id="25" name="Connettore 1 24"/>
          <p:cNvCxnSpPr/>
          <p:nvPr/>
        </p:nvCxnSpPr>
        <p:spPr>
          <a:xfrm>
            <a:off x="6710164" y="826198"/>
            <a:ext cx="0" cy="5339106"/>
          </a:xfrm>
          <a:prstGeom prst="line">
            <a:avLst/>
          </a:prstGeom>
        </p:spPr>
        <p:style>
          <a:lnRef idx="1">
            <a:schemeClr val="accent1"/>
          </a:lnRef>
          <a:fillRef idx="0">
            <a:schemeClr val="accent1"/>
          </a:fillRef>
          <a:effectRef idx="0">
            <a:schemeClr val="accent1"/>
          </a:effectRef>
          <a:fontRef idx="minor">
            <a:schemeClr val="tx1"/>
          </a:fontRef>
        </p:style>
      </p:cxnSp>
      <p:sp>
        <p:nvSpPr>
          <p:cNvPr id="23" name="Segnaposto testo 4"/>
          <p:cNvSpPr txBox="1">
            <a:spLocks/>
          </p:cNvSpPr>
          <p:nvPr/>
        </p:nvSpPr>
        <p:spPr>
          <a:xfrm>
            <a:off x="6719829" y="826198"/>
            <a:ext cx="4920787" cy="1323439"/>
          </a:xfrm>
          <a:prstGeom prst="rect">
            <a:avLst/>
          </a:prstGeom>
        </p:spPr>
        <p:txBody>
          <a:bodyPr wrap="square" lIns="0">
            <a:spAutoFit/>
          </a:bodyPr>
          <a:lstStyle>
            <a:lvl1pPr marL="0" indent="0" algn="ctr" defTabSz="914400" rtl="0" eaLnBrk="1" latinLnBrk="0" hangingPunct="1">
              <a:spcBef>
                <a:spcPts val="0"/>
              </a:spcBef>
              <a:buFont typeface="Arial" pitchFamily="34" charset="0"/>
              <a:buNone/>
              <a:defRPr sz="3200" b="1" kern="1200">
                <a:solidFill>
                  <a:schemeClr val="tx1"/>
                </a:solidFill>
                <a:latin typeface="Segoe UI Semibold" panose="020B0702040204020203" pitchFamily="34" charset="0"/>
                <a:ea typeface="+mn-ea"/>
                <a:cs typeface="Segoe UI Semibold" panose="020B0702040204020203"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600" dirty="0">
                <a:solidFill>
                  <a:schemeClr val="tx1">
                    <a:alpha val="5000"/>
                  </a:schemeClr>
                </a:solidFill>
                <a:latin typeface="Segoe UI" panose="020B0502040204020203" pitchFamily="34" charset="0"/>
                <a:cs typeface="Segoe UI" panose="020B0502040204020203" pitchFamily="34" charset="0"/>
              </a:rPr>
              <a:t>Die </a:t>
            </a:r>
            <a:r>
              <a:rPr lang="en-US" sz="2600" dirty="0" err="1">
                <a:solidFill>
                  <a:schemeClr val="tx1">
                    <a:alpha val="5000"/>
                  </a:schemeClr>
                </a:solidFill>
                <a:latin typeface="Segoe UI" panose="020B0502040204020203" pitchFamily="34" charset="0"/>
                <a:cs typeface="Segoe UI" panose="020B0502040204020203" pitchFamily="34" charset="0"/>
              </a:rPr>
              <a:t>Zukunft</a:t>
            </a:r>
            <a:r>
              <a:rPr lang="en-US" sz="2600" dirty="0">
                <a:solidFill>
                  <a:schemeClr val="tx1">
                    <a:alpha val="5000"/>
                  </a:schemeClr>
                </a:solidFill>
                <a:latin typeface="Segoe UI" panose="020B0502040204020203" pitchFamily="34" charset="0"/>
                <a:cs typeface="Segoe UI" panose="020B0502040204020203" pitchFamily="34" charset="0"/>
              </a:rPr>
              <a:t> </a:t>
            </a:r>
            <a:r>
              <a:rPr lang="en-US" sz="2600" b="0" dirty="0" err="1">
                <a:latin typeface="Segoe UI" panose="020B0502040204020203" pitchFamily="34" charset="0"/>
                <a:cs typeface="Segoe UI" panose="020B0502040204020203" pitchFamily="34" charset="0"/>
              </a:rPr>
              <a:t>ist</a:t>
            </a:r>
            <a:r>
              <a:rPr lang="en-US" sz="2600" b="0" dirty="0">
                <a:latin typeface="Segoe UI" panose="020B0502040204020203" pitchFamily="34" charset="0"/>
                <a:cs typeface="Segoe UI" panose="020B0502040204020203" pitchFamily="34" charset="0"/>
              </a:rPr>
              <a:t> </a:t>
            </a:r>
            <a:r>
              <a:rPr lang="en-US" sz="2600" b="0" dirty="0" err="1">
                <a:latin typeface="Segoe UI" panose="020B0502040204020203" pitchFamily="34" charset="0"/>
                <a:cs typeface="Segoe UI" panose="020B0502040204020203" pitchFamily="34" charset="0"/>
              </a:rPr>
              <a:t>hier</a:t>
            </a:r>
            <a:endParaRPr lang="en-US" sz="2600" b="0" dirty="0">
              <a:latin typeface="Segoe UI" panose="020B0502040204020203" pitchFamily="34" charset="0"/>
              <a:cs typeface="Segoe UI" panose="020B0502040204020203" pitchFamily="34" charset="0"/>
            </a:endParaRPr>
          </a:p>
          <a:p>
            <a:r>
              <a:rPr lang="en-US" sz="1800" dirty="0">
                <a:latin typeface="Segoe UI" panose="020B0502040204020203" pitchFamily="34" charset="0"/>
                <a:cs typeface="Segoe UI" panose="020B0502040204020203" pitchFamily="34" charset="0"/>
              </a:rPr>
              <a:t>"</a:t>
            </a:r>
            <a:r>
              <a:rPr lang="en-US" sz="1800" dirty="0" err="1">
                <a:latin typeface="Segoe UI" panose="020B0502040204020203" pitchFamily="34" charset="0"/>
                <a:cs typeface="Segoe UI" panose="020B0502040204020203" pitchFamily="34" charset="0"/>
              </a:rPr>
              <a:t>Alles</a:t>
            </a:r>
            <a:r>
              <a:rPr lang="en-US" sz="1800" dirty="0">
                <a:latin typeface="Segoe UI" panose="020B0502040204020203" pitchFamily="34" charset="0"/>
                <a:cs typeface="Segoe UI" panose="020B0502040204020203" pitchFamily="34" charset="0"/>
              </a:rPr>
              <a:t> in </a:t>
            </a:r>
            <a:r>
              <a:rPr lang="en-US" sz="1800" dirty="0" err="1">
                <a:latin typeface="Segoe UI" panose="020B0502040204020203" pitchFamily="34" charset="0"/>
                <a:cs typeface="Segoe UI" panose="020B0502040204020203" pitchFamily="34" charset="0"/>
              </a:rPr>
              <a:t>einem</a:t>
            </a:r>
            <a:r>
              <a:rPr lang="en-US" sz="1800" dirty="0">
                <a:latin typeface="Segoe UI" panose="020B0502040204020203" pitchFamily="34" charset="0"/>
                <a:cs typeface="Segoe UI" panose="020B0502040204020203" pitchFamily="34" charset="0"/>
              </a:rPr>
              <a:t>"</a:t>
            </a:r>
            <a:r>
              <a:rPr lang="en-US" sz="1800" b="0" dirty="0">
                <a:latin typeface="Segoe UI" panose="020B0502040204020203" pitchFamily="34" charset="0"/>
                <a:cs typeface="Segoe UI" panose="020B0502040204020203" pitchFamily="34" charset="0"/>
              </a:rPr>
              <a:t> Ansatz. </a:t>
            </a:r>
            <a:br>
              <a:rPr lang="en-US" sz="1800" b="0" dirty="0">
                <a:latin typeface="Segoe UI" panose="020B0502040204020203" pitchFamily="34" charset="0"/>
                <a:cs typeface="Segoe UI" panose="020B0502040204020203" pitchFamily="34" charset="0"/>
              </a:rPr>
            </a:br>
            <a:r>
              <a:rPr lang="en-US" sz="1800" b="0" dirty="0" err="1">
                <a:latin typeface="Segoe UI" panose="020B0502040204020203" pitchFamily="34" charset="0"/>
                <a:cs typeface="Segoe UI" panose="020B0502040204020203" pitchFamily="34" charset="0"/>
              </a:rPr>
              <a:t>Planung+Modell+Kontrolle</a:t>
            </a:r>
            <a:endParaRPr lang="en-US" sz="1800" b="0" dirty="0">
              <a:latin typeface="Segoe UI" panose="020B0502040204020203" pitchFamily="34" charset="0"/>
              <a:cs typeface="Segoe UI" panose="020B0502040204020203" pitchFamily="34" charset="0"/>
            </a:endParaRPr>
          </a:p>
          <a:p>
            <a:endParaRPr lang="en-US" sz="1800" b="0" dirty="0">
              <a:latin typeface="Segoe UI" panose="020B0502040204020203" pitchFamily="34" charset="0"/>
              <a:cs typeface="Segoe UI" panose="020B0502040204020203" pitchFamily="34" charset="0"/>
            </a:endParaRPr>
          </a:p>
        </p:txBody>
      </p:sp>
      <p:cxnSp>
        <p:nvCxnSpPr>
          <p:cNvPr id="20" name="Connettore 2 19"/>
          <p:cNvCxnSpPr>
            <a:stCxn id="11" idx="2"/>
            <a:endCxn id="24" idx="0"/>
          </p:cNvCxnSpPr>
          <p:nvPr/>
        </p:nvCxnSpPr>
        <p:spPr>
          <a:xfrm flipV="1">
            <a:off x="4378334" y="3894191"/>
            <a:ext cx="187545" cy="2737"/>
          </a:xfrm>
          <a:prstGeom prst="straightConnector1">
            <a:avLst/>
          </a:prstGeom>
          <a:ln w="38100">
            <a:prstDash val="sysDot"/>
            <a:headEnd type="none"/>
            <a:tailEnd type="none"/>
          </a:ln>
          <a:effectLst/>
        </p:spPr>
        <p:style>
          <a:lnRef idx="1">
            <a:schemeClr val="accent1"/>
          </a:lnRef>
          <a:fillRef idx="0">
            <a:schemeClr val="accent1"/>
          </a:fillRef>
          <a:effectRef idx="0">
            <a:schemeClr val="accent1"/>
          </a:effectRef>
          <a:fontRef idx="minor">
            <a:schemeClr val="tx1"/>
          </a:fontRef>
        </p:style>
      </p:cxnSp>
      <p:sp>
        <p:nvSpPr>
          <p:cNvPr id="16" name="Segnaposto testo 4"/>
          <p:cNvSpPr txBox="1">
            <a:spLocks/>
          </p:cNvSpPr>
          <p:nvPr/>
        </p:nvSpPr>
        <p:spPr>
          <a:xfrm>
            <a:off x="623391" y="828000"/>
            <a:ext cx="5510953" cy="492443"/>
          </a:xfrm>
          <a:prstGeom prst="rect">
            <a:avLst/>
          </a:prstGeom>
        </p:spPr>
        <p:txBody>
          <a:bodyPr wrap="square" lIns="0">
            <a:spAutoFit/>
          </a:bodyPr>
          <a:lstStyle>
            <a:lvl1pPr marL="0" indent="0" algn="ctr" defTabSz="914400" rtl="0" eaLnBrk="1" latinLnBrk="0" hangingPunct="1">
              <a:spcBef>
                <a:spcPts val="0"/>
              </a:spcBef>
              <a:buFont typeface="Arial" pitchFamily="34" charset="0"/>
              <a:buNone/>
              <a:defRPr sz="3200" b="1" kern="1200">
                <a:solidFill>
                  <a:schemeClr val="tx1"/>
                </a:solidFill>
                <a:latin typeface="Segoe UI Semibold" panose="020B0702040204020203" pitchFamily="34" charset="0"/>
                <a:ea typeface="+mn-ea"/>
                <a:cs typeface="Segoe UI Semibold" panose="020B0702040204020203"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600" dirty="0">
                <a:latin typeface="Segoe UI" panose="020B0502040204020203" pitchFamily="34" charset="0"/>
                <a:cs typeface="Segoe UI" panose="020B0502040204020203" pitchFamily="34" charset="0"/>
              </a:rPr>
              <a:t>In der </a:t>
            </a:r>
            <a:r>
              <a:rPr lang="en-US" sz="2600" dirty="0" err="1">
                <a:latin typeface="Segoe UI" panose="020B0502040204020203" pitchFamily="34" charset="0"/>
                <a:cs typeface="Segoe UI" panose="020B0502040204020203" pitchFamily="34" charset="0"/>
              </a:rPr>
              <a:t>Vergangenheit</a:t>
            </a:r>
            <a:r>
              <a:rPr lang="en-US" sz="2600" dirty="0">
                <a:solidFill>
                  <a:schemeClr val="tx1">
                    <a:alpha val="5000"/>
                  </a:schemeClr>
                </a:solidFill>
                <a:latin typeface="Segoe UI" panose="020B0502040204020203" pitchFamily="34" charset="0"/>
                <a:cs typeface="Segoe UI" panose="020B0502040204020203" pitchFamily="34" charset="0"/>
              </a:rPr>
              <a:t> </a:t>
            </a:r>
            <a:r>
              <a:rPr lang="en-US" sz="2600" b="0" dirty="0" err="1">
                <a:solidFill>
                  <a:schemeClr val="tx1">
                    <a:alpha val="5000"/>
                  </a:schemeClr>
                </a:solidFill>
                <a:latin typeface="Segoe UI" panose="020B0502040204020203" pitchFamily="34" charset="0"/>
                <a:cs typeface="Segoe UI" panose="020B0502040204020203" pitchFamily="34" charset="0"/>
              </a:rPr>
              <a:t>hatten</a:t>
            </a:r>
            <a:r>
              <a:rPr lang="en-US" sz="2600" b="0" dirty="0">
                <a:solidFill>
                  <a:schemeClr val="tx1">
                    <a:alpha val="5000"/>
                  </a:schemeClr>
                </a:solidFill>
                <a:latin typeface="Segoe UI" panose="020B0502040204020203" pitchFamily="34" charset="0"/>
                <a:cs typeface="Segoe UI" panose="020B0502040204020203" pitchFamily="34" charset="0"/>
              </a:rPr>
              <a:t> </a:t>
            </a:r>
            <a:r>
              <a:rPr lang="en-US" sz="2600" b="0" dirty="0" err="1">
                <a:solidFill>
                  <a:schemeClr val="tx1">
                    <a:alpha val="5000"/>
                  </a:schemeClr>
                </a:solidFill>
                <a:latin typeface="Segoe UI" panose="020B0502040204020203" pitchFamily="34" charset="0"/>
                <a:cs typeface="Segoe UI" panose="020B0502040204020203" pitchFamily="34" charset="0"/>
              </a:rPr>
              <a:t>wir</a:t>
            </a:r>
            <a:endParaRPr lang="en-US" sz="2600" b="0" dirty="0">
              <a:solidFill>
                <a:schemeClr val="tx1">
                  <a:alpha val="5000"/>
                </a:schemeClr>
              </a:solidFill>
              <a:latin typeface="Segoe UI" panose="020B0502040204020203" pitchFamily="34" charset="0"/>
              <a:cs typeface="Segoe UI" panose="020B0502040204020203" pitchFamily="34" charset="0"/>
            </a:endParaRPr>
          </a:p>
        </p:txBody>
      </p:sp>
      <p:sp>
        <p:nvSpPr>
          <p:cNvPr id="17" name="Segnaposto testo 4"/>
          <p:cNvSpPr txBox="1">
            <a:spLocks/>
          </p:cNvSpPr>
          <p:nvPr/>
        </p:nvSpPr>
        <p:spPr>
          <a:xfrm>
            <a:off x="6721200" y="828000"/>
            <a:ext cx="4920787" cy="492443"/>
          </a:xfrm>
          <a:prstGeom prst="rect">
            <a:avLst/>
          </a:prstGeom>
        </p:spPr>
        <p:txBody>
          <a:bodyPr wrap="square" lIns="0">
            <a:spAutoFit/>
          </a:bodyPr>
          <a:lstStyle>
            <a:lvl1pPr marL="0" indent="0" algn="ctr" defTabSz="914400" rtl="0" eaLnBrk="1" latinLnBrk="0" hangingPunct="1">
              <a:spcBef>
                <a:spcPts val="0"/>
              </a:spcBef>
              <a:buFont typeface="Arial" pitchFamily="34" charset="0"/>
              <a:buNone/>
              <a:defRPr sz="3200" b="1" kern="1200">
                <a:solidFill>
                  <a:schemeClr val="tx1"/>
                </a:solidFill>
                <a:latin typeface="Segoe UI Semibold" panose="020B0702040204020203" pitchFamily="34" charset="0"/>
                <a:ea typeface="+mn-ea"/>
                <a:cs typeface="Segoe UI Semibold" panose="020B0702040204020203"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600" dirty="0">
                <a:latin typeface="Segoe UI" panose="020B0502040204020203" pitchFamily="34" charset="0"/>
                <a:cs typeface="Segoe UI" panose="020B0502040204020203" pitchFamily="34" charset="0"/>
              </a:rPr>
              <a:t>Die </a:t>
            </a:r>
            <a:r>
              <a:rPr lang="en-US" sz="2600" dirty="0" err="1">
                <a:latin typeface="Segoe UI" panose="020B0502040204020203" pitchFamily="34" charset="0"/>
                <a:cs typeface="Segoe UI" panose="020B0502040204020203" pitchFamily="34" charset="0"/>
              </a:rPr>
              <a:t>Zukunft</a:t>
            </a:r>
            <a:r>
              <a:rPr lang="en-US" sz="2600" dirty="0">
                <a:latin typeface="Segoe UI" panose="020B0502040204020203" pitchFamily="34" charset="0"/>
                <a:cs typeface="Segoe UI" panose="020B0502040204020203" pitchFamily="34" charset="0"/>
              </a:rPr>
              <a:t> </a:t>
            </a:r>
            <a:r>
              <a:rPr lang="en-US" sz="2600" b="0" dirty="0" err="1">
                <a:solidFill>
                  <a:schemeClr val="tx1">
                    <a:alpha val="5000"/>
                  </a:schemeClr>
                </a:solidFill>
                <a:latin typeface="Segoe UI" panose="020B0502040204020203" pitchFamily="34" charset="0"/>
                <a:cs typeface="Segoe UI" panose="020B0502040204020203" pitchFamily="34" charset="0"/>
              </a:rPr>
              <a:t>ist</a:t>
            </a:r>
            <a:r>
              <a:rPr lang="en-US" sz="2600" b="0" dirty="0">
                <a:solidFill>
                  <a:schemeClr val="tx1">
                    <a:alpha val="5000"/>
                  </a:schemeClr>
                </a:solidFill>
                <a:latin typeface="Segoe UI" panose="020B0502040204020203" pitchFamily="34" charset="0"/>
                <a:cs typeface="Segoe UI" panose="020B0502040204020203" pitchFamily="34" charset="0"/>
              </a:rPr>
              <a:t> </a:t>
            </a:r>
            <a:r>
              <a:rPr lang="en-US" sz="2600" b="0" dirty="0" err="1">
                <a:solidFill>
                  <a:schemeClr val="tx1">
                    <a:alpha val="5000"/>
                  </a:schemeClr>
                </a:solidFill>
                <a:latin typeface="Segoe UI" panose="020B0502040204020203" pitchFamily="34" charset="0"/>
                <a:cs typeface="Segoe UI" panose="020B0502040204020203" pitchFamily="34" charset="0"/>
              </a:rPr>
              <a:t>hier</a:t>
            </a:r>
            <a:endParaRPr lang="en-US" sz="2600" b="0" dirty="0">
              <a:solidFill>
                <a:schemeClr val="tx1">
                  <a:alpha val="5000"/>
                </a:schemeClr>
              </a:solidFill>
              <a:latin typeface="Segoe UI" panose="020B0502040204020203" pitchFamily="34" charset="0"/>
              <a:cs typeface="Segoe UI" panose="020B0502040204020203" pitchFamily="34" charset="0"/>
            </a:endParaRPr>
          </a:p>
        </p:txBody>
      </p:sp>
      <p:sp>
        <p:nvSpPr>
          <p:cNvPr id="3" name="Rettangolo 2"/>
          <p:cNvSpPr/>
          <p:nvPr/>
        </p:nvSpPr>
        <p:spPr>
          <a:xfrm>
            <a:off x="550863" y="5715789"/>
            <a:ext cx="5630927" cy="360000"/>
          </a:xfrm>
          <a:prstGeom prst="rect">
            <a:avLst/>
          </a:prstGeom>
          <a:solidFill>
            <a:srgbClr val="E730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750" dirty="0">
                <a:solidFill>
                  <a:schemeClr val="bg1"/>
                </a:solidFill>
              </a:rPr>
              <a:t>3 verschiedene Personen und 3 verschiedene Softwares</a:t>
            </a:r>
            <a:endParaRPr lang="it-IT" sz="1750" dirty="0">
              <a:solidFill>
                <a:schemeClr val="bg1"/>
              </a:solidFill>
            </a:endParaRPr>
          </a:p>
        </p:txBody>
      </p:sp>
      <p:sp>
        <p:nvSpPr>
          <p:cNvPr id="26" name="Rettangolo 25"/>
          <p:cNvSpPr/>
          <p:nvPr/>
        </p:nvSpPr>
        <p:spPr>
          <a:xfrm>
            <a:off x="7197864" y="5733256"/>
            <a:ext cx="4183417" cy="360000"/>
          </a:xfrm>
          <a:prstGeom prst="rect">
            <a:avLst/>
          </a:prstGeom>
          <a:solidFill>
            <a:srgbClr val="E730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1 Person mit 1 Software</a:t>
            </a:r>
            <a:endParaRPr lang="it-IT" dirty="0"/>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
        <p:nvSpPr>
          <p:cNvPr id="27" name="Rettangolo 26"/>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Rettangolo 17"/>
          <p:cNvSpPr/>
          <p:nvPr/>
        </p:nvSpPr>
        <p:spPr>
          <a:xfrm>
            <a:off x="550863" y="702000"/>
            <a:ext cx="5864559" cy="5464443"/>
          </a:xfrm>
          <a:prstGeom prst="rect">
            <a:avLst/>
          </a:prstGeom>
          <a:solidFill>
            <a:srgbClr val="F7F7F7">
              <a:alpha val="60000"/>
            </a:srgb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18646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5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fade">
                                      <p:cBhvr>
                                        <p:cTn id="62" dur="500"/>
                                        <p:tgtEl>
                                          <p:spTgt spid="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500"/>
                                        <p:tgtEl>
                                          <p:spTgt spid="26"/>
                                        </p:tgtEl>
                                      </p:cBhvr>
                                    </p:animEffect>
                                  </p:childTnLst>
                                </p:cTn>
                              </p:par>
                            </p:childTnLst>
                          </p:cTn>
                        </p:par>
                        <p:par>
                          <p:cTn id="68" fill="hold">
                            <p:stCondLst>
                              <p:cond delay="500"/>
                            </p:stCondLst>
                            <p:childTnLst>
                              <p:par>
                                <p:cTn id="69" presetID="10" presetClass="entr" presetSubtype="0" fill="hold" grpId="0" nodeType="after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500"/>
                                        <p:tgtEl>
                                          <p:spTgt spid="1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fade">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7" grpId="0" animBg="1"/>
      <p:bldP spid="8" grpId="0" animBg="1"/>
      <p:bldP spid="9" grpId="0" animBg="1"/>
      <p:bldP spid="10" grpId="0" animBg="1"/>
      <p:bldP spid="11" grpId="0" animBg="1"/>
      <p:bldP spid="12" grpId="0" animBg="1"/>
      <p:bldP spid="19" grpId="0" animBg="1"/>
      <p:bldP spid="22" grpId="0"/>
      <p:bldP spid="23" grpId="0"/>
      <p:bldP spid="16" grpId="0"/>
      <p:bldP spid="17" grpId="0"/>
      <p:bldP spid="3" grpId="0" animBg="1"/>
      <p:bldP spid="26"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1"/>
          </p:nvPr>
        </p:nvSpPr>
        <p:spPr>
          <a:xfrm>
            <a:off x="555355" y="3290200"/>
            <a:ext cx="10293619" cy="1219373"/>
          </a:xfrm>
          <a:prstGeom prst="rect">
            <a:avLst/>
          </a:prstGeom>
        </p:spPr>
        <p:txBody>
          <a:bodyPr/>
          <a:lstStyle/>
          <a:p>
            <a:r>
              <a:rPr lang="de-DE" dirty="0"/>
              <a:t>Maßnahmen, die Teil der neuen Art der Planung von Straßen und Schienenwegen mit der BIM-Methodik sind</a:t>
            </a:r>
          </a:p>
        </p:txBody>
      </p:sp>
      <p:sp>
        <p:nvSpPr>
          <p:cNvPr id="5" name="Segnaposto testo 4"/>
          <p:cNvSpPr>
            <a:spLocks noGrp="1"/>
          </p:cNvSpPr>
          <p:nvPr>
            <p:ph type="body" sz="quarter" idx="12"/>
          </p:nvPr>
        </p:nvSpPr>
        <p:spPr>
          <a:xfrm>
            <a:off x="555355" y="1556792"/>
            <a:ext cx="11085783" cy="1588127"/>
          </a:xfrm>
          <a:prstGeom prst="rect">
            <a:avLst/>
          </a:prstGeom>
        </p:spPr>
        <p:txBody>
          <a:bodyPr/>
          <a:lstStyle/>
          <a:p>
            <a:pPr marL="714375" indent="-714375"/>
            <a:r>
              <a:rPr lang="en-US" b="1" noProof="0" dirty="0"/>
              <a:t>3. </a:t>
            </a:r>
            <a:r>
              <a:rPr lang="de-DE" b="1" dirty="0"/>
              <a:t>Straßen- und Eisenbahnplanung in BIM</a:t>
            </a:r>
            <a:endParaRPr lang="en-US" noProof="0" dirty="0"/>
          </a:p>
        </p:txBody>
      </p:sp>
      <p:sp>
        <p:nvSpPr>
          <p:cNvPr id="6" name="Segnaposto testo 5"/>
          <p:cNvSpPr>
            <a:spLocks noGrp="1"/>
          </p:cNvSpPr>
          <p:nvPr>
            <p:ph type="body" sz="quarter" idx="13"/>
          </p:nvPr>
        </p:nvSpPr>
        <p:spPr>
          <a:xfrm>
            <a:off x="555355" y="5300607"/>
            <a:ext cx="11085783" cy="343620"/>
          </a:xfrm>
        </p:spPr>
        <p:txBody>
          <a:bodyPr/>
          <a:lstStyle/>
          <a:p>
            <a:endParaRPr lang="en-US" sz="1500" noProof="0" dirty="0"/>
          </a:p>
        </p:txBody>
      </p:sp>
      <p:sp>
        <p:nvSpPr>
          <p:cNvPr id="7" name="Ovale 6"/>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58908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a:xfrm>
            <a:off x="550862" y="908720"/>
            <a:ext cx="11090275" cy="5122028"/>
          </a:xfrm>
        </p:spPr>
        <p:txBody>
          <a:bodyPr/>
          <a:lstStyle/>
          <a:p>
            <a:pPr marL="457200" indent="-457200">
              <a:buFont typeface="+mj-lt"/>
              <a:buAutoNum type="arabicPeriod"/>
            </a:pPr>
            <a:r>
              <a:rPr lang="de-DE" sz="1900" b="1" dirty="0"/>
              <a:t>PLANUNG UND MODELLIERUNG DER GEOMETRIE</a:t>
            </a:r>
          </a:p>
          <a:p>
            <a:pPr marL="1200150" lvl="1" indent="-457200">
              <a:buFont typeface="Arial" panose="020B0604020202020204" pitchFamily="34" charset="0"/>
              <a:buChar char="•"/>
            </a:pPr>
            <a:r>
              <a:rPr lang="de-DE" sz="1750" b="1" dirty="0">
                <a:solidFill>
                  <a:schemeClr val="accent1"/>
                </a:solidFill>
              </a:rPr>
              <a:t>Planung und Modellierung von Straßen und Schienenwegen</a:t>
            </a:r>
            <a:r>
              <a:rPr lang="en-US" sz="1750" b="1" noProof="0" dirty="0">
                <a:solidFill>
                  <a:schemeClr val="accent1"/>
                </a:solidFill>
              </a:rPr>
              <a:t/>
            </a:r>
            <a:br>
              <a:rPr lang="en-US" sz="1750" b="1" noProof="0" dirty="0">
                <a:solidFill>
                  <a:schemeClr val="accent1"/>
                </a:solidFill>
              </a:rPr>
            </a:br>
            <a:r>
              <a:rPr lang="de-DE" sz="1750" dirty="0"/>
              <a:t>Die Qualität und der Detaillierungsgrad der Geometrien ist wesentlich höher als bei der traditionellen Planung</a:t>
            </a:r>
            <a:r>
              <a:rPr lang="en-US" sz="1750" noProof="0" dirty="0"/>
              <a:t>.</a:t>
            </a:r>
          </a:p>
          <a:p>
            <a:pPr marL="1200150" lvl="1" indent="-457200">
              <a:buFont typeface="Arial" panose="020B0604020202020204" pitchFamily="34" charset="0"/>
              <a:buChar char="•"/>
            </a:pPr>
            <a:r>
              <a:rPr lang="en-US" sz="1750" b="1" dirty="0" err="1">
                <a:solidFill>
                  <a:schemeClr val="accent1"/>
                </a:solidFill>
              </a:rPr>
              <a:t>Überprüfung</a:t>
            </a:r>
            <a:r>
              <a:rPr lang="en-US" sz="1750" b="1" dirty="0">
                <a:solidFill>
                  <a:schemeClr val="accent1"/>
                </a:solidFill>
              </a:rPr>
              <a:t> von </a:t>
            </a:r>
            <a:r>
              <a:rPr lang="en-US" sz="1750" b="1" dirty="0" err="1">
                <a:solidFill>
                  <a:schemeClr val="accent1"/>
                </a:solidFill>
              </a:rPr>
              <a:t>Normen</a:t>
            </a:r>
            <a:r>
              <a:rPr lang="en-US" sz="1750" b="1" dirty="0">
                <a:solidFill>
                  <a:schemeClr val="accent1"/>
                </a:solidFill>
              </a:rPr>
              <a:t> (</a:t>
            </a:r>
            <a:r>
              <a:rPr lang="en-US" sz="1750" b="1" dirty="0" err="1">
                <a:solidFill>
                  <a:schemeClr val="accent1"/>
                </a:solidFill>
              </a:rPr>
              <a:t>Codeprüfung</a:t>
            </a:r>
            <a:r>
              <a:rPr lang="en-US" sz="1750" b="1" dirty="0">
                <a:solidFill>
                  <a:schemeClr val="accent1"/>
                </a:solidFill>
              </a:rPr>
              <a:t>)</a:t>
            </a:r>
            <a:r>
              <a:rPr lang="en-US" sz="1750" b="1" noProof="0" dirty="0"/>
              <a:t/>
            </a:r>
            <a:br>
              <a:rPr lang="en-US" sz="1750" b="1" noProof="0" dirty="0"/>
            </a:br>
            <a:r>
              <a:rPr lang="de-DE" sz="1750" dirty="0"/>
              <a:t>Die Überprüfung von Normen ist für die Planung und die geometrische Modellierung unerlässlich</a:t>
            </a:r>
            <a:r>
              <a:rPr lang="en-US" sz="1750" noProof="0" dirty="0"/>
              <a:t>.</a:t>
            </a:r>
          </a:p>
          <a:p>
            <a:pPr marL="457200" indent="-457200">
              <a:buFont typeface="+mj-lt"/>
              <a:buAutoNum type="arabicPeriod"/>
            </a:pPr>
            <a:r>
              <a:rPr lang="en-US" sz="1900" b="1" dirty="0"/>
              <a:t>INFORMATIONSAUSTAUSCH UND -KONTROLLE</a:t>
            </a:r>
            <a:endParaRPr lang="en-US" sz="1900" b="1" noProof="0" dirty="0"/>
          </a:p>
          <a:p>
            <a:pPr marL="1200150" lvl="1" indent="-457200">
              <a:buFont typeface="Arial" panose="020B0604020202020204" pitchFamily="34" charset="0"/>
              <a:buChar char="•"/>
            </a:pPr>
            <a:r>
              <a:rPr lang="de-DE" sz="1750" b="1" dirty="0">
                <a:solidFill>
                  <a:schemeClr val="accent1"/>
                </a:solidFill>
              </a:rPr>
              <a:t>Informationsaustausch und Zusammenführung von Modellen</a:t>
            </a:r>
            <a:r>
              <a:rPr lang="en-US" sz="1750" b="1" noProof="0" dirty="0"/>
              <a:t/>
            </a:r>
            <a:br>
              <a:rPr lang="en-US" sz="1750" b="1" noProof="0" dirty="0"/>
            </a:br>
            <a:r>
              <a:rPr lang="de-DE" sz="1750" dirty="0"/>
              <a:t>Interoperabilität zwischen verschiedenen Softwareprogrammen für die Planung (Straßen, Eisenbahnen, Hydraulik, Brücken, Tunnel,...)</a:t>
            </a:r>
            <a:r>
              <a:rPr lang="en-US" sz="1750" noProof="0" dirty="0"/>
              <a:t>.</a:t>
            </a:r>
          </a:p>
          <a:p>
            <a:pPr marL="1200150" lvl="1" indent="-457200">
              <a:buFont typeface="Arial" panose="020B0604020202020204" pitchFamily="34" charset="0"/>
              <a:buChar char="•"/>
            </a:pPr>
            <a:r>
              <a:rPr lang="de-DE" sz="1750" b="1" dirty="0">
                <a:solidFill>
                  <a:schemeClr val="accent1"/>
                </a:solidFill>
              </a:rPr>
              <a:t>Analyse und Überprüfung von Informationsmodellen</a:t>
            </a:r>
            <a:r>
              <a:rPr lang="en-US" sz="1750" b="1" noProof="0" dirty="0"/>
              <a:t/>
            </a:r>
            <a:br>
              <a:rPr lang="en-US" sz="1750" b="1" noProof="0" dirty="0"/>
            </a:br>
            <a:r>
              <a:rPr lang="de-DE" sz="1750" dirty="0"/>
              <a:t>Es ist besonders wichtig, dass dies während der Planungsphase erfolgt.</a:t>
            </a:r>
            <a:endParaRPr lang="en-US" sz="1750" noProof="0" dirty="0"/>
          </a:p>
          <a:p>
            <a:pPr marL="457200" indent="-457200">
              <a:buFont typeface="+mj-lt"/>
              <a:buAutoNum type="arabicPeriod"/>
            </a:pPr>
            <a:r>
              <a:rPr lang="en-US" sz="1900" b="1" dirty="0"/>
              <a:t>INFORMATION MODELING UND IFC MANAGEMENT</a:t>
            </a:r>
            <a:endParaRPr lang="en-US" sz="1900" noProof="0" dirty="0"/>
          </a:p>
          <a:p>
            <a:pPr marL="1085850" lvl="1" indent="-342900">
              <a:buFont typeface="Arial" panose="020B0604020202020204" pitchFamily="34" charset="0"/>
              <a:buChar char="•"/>
            </a:pPr>
            <a:r>
              <a:rPr lang="de-DE" sz="1750" b="1" dirty="0">
                <a:solidFill>
                  <a:schemeClr val="accent1"/>
                </a:solidFill>
              </a:rPr>
              <a:t>Zerlegung und Erzeugen von Elementen</a:t>
            </a:r>
            <a:endParaRPr lang="en-US" sz="1750" b="1" noProof="0" dirty="0">
              <a:solidFill>
                <a:schemeClr val="accent1"/>
              </a:solidFill>
            </a:endParaRPr>
          </a:p>
          <a:p>
            <a:pPr marL="1085850" lvl="1" indent="-342900">
              <a:buFont typeface="Arial" panose="020B0604020202020204" pitchFamily="34" charset="0"/>
              <a:buChar char="•"/>
            </a:pPr>
            <a:r>
              <a:rPr lang="de-DE" sz="1750" b="1" dirty="0">
                <a:solidFill>
                  <a:schemeClr val="accent1"/>
                </a:solidFill>
              </a:rPr>
              <a:t>Verwaltung der Eigenschaften der Modellelemente</a:t>
            </a:r>
            <a:endParaRPr lang="en-US" sz="1750" b="1" noProof="0" dirty="0">
              <a:solidFill>
                <a:schemeClr val="accent1"/>
              </a:solidFill>
            </a:endParaRPr>
          </a:p>
          <a:p>
            <a:pPr marL="1085850" lvl="1" indent="-342900">
              <a:buFont typeface="Arial" panose="020B0604020202020204" pitchFamily="34" charset="0"/>
              <a:buChar char="•"/>
            </a:pPr>
            <a:r>
              <a:rPr lang="en-US" sz="1750" b="1" dirty="0" err="1">
                <a:solidFill>
                  <a:schemeClr val="accent1"/>
                </a:solidFill>
              </a:rPr>
              <a:t>Zuordnung</a:t>
            </a:r>
            <a:r>
              <a:rPr lang="en-US" sz="1750" b="1" dirty="0">
                <a:solidFill>
                  <a:schemeClr val="accent1"/>
                </a:solidFill>
              </a:rPr>
              <a:t> von IFC-</a:t>
            </a:r>
            <a:r>
              <a:rPr lang="en-US" sz="1750" b="1" dirty="0" err="1">
                <a:solidFill>
                  <a:schemeClr val="accent1"/>
                </a:solidFill>
              </a:rPr>
              <a:t>Entitäten</a:t>
            </a:r>
            <a:endParaRPr lang="en-US" sz="1750" b="1" noProof="0" dirty="0">
              <a:solidFill>
                <a:schemeClr val="accent1"/>
              </a:solidFill>
            </a:endParaRPr>
          </a:p>
        </p:txBody>
      </p:sp>
      <p:sp>
        <p:nvSpPr>
          <p:cNvPr id="2" name="Segnaposto testo 1"/>
          <p:cNvSpPr>
            <a:spLocks noGrp="1"/>
          </p:cNvSpPr>
          <p:nvPr>
            <p:ph type="body" sz="quarter" idx="10"/>
          </p:nvPr>
        </p:nvSpPr>
        <p:spPr>
          <a:xfrm>
            <a:off x="550863" y="116632"/>
            <a:ext cx="11090275" cy="584775"/>
          </a:xfrm>
        </p:spPr>
        <p:txBody>
          <a:bodyPr/>
          <a:lstStyle/>
          <a:p>
            <a:r>
              <a:rPr lang="de-DE" dirty="0"/>
              <a:t>Die Maßnahmen bei der Planung mit BIM</a:t>
            </a:r>
          </a:p>
        </p:txBody>
      </p:sp>
      <p:sp>
        <p:nvSpPr>
          <p:cNvPr id="7" name="Ovale 6"/>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9" name="Rettangolo 8"/>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08915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500"/>
                                        <p:tgtEl>
                                          <p:spTgt spid="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8" end="8"/>
                                            </p:txEl>
                                          </p:spTgt>
                                        </p:tgtEl>
                                        <p:attrNameLst>
                                          <p:attrName>style.visibility</p:attrName>
                                        </p:attrNameLst>
                                      </p:cBhvr>
                                      <p:to>
                                        <p:strVal val="visible"/>
                                      </p:to>
                                    </p:set>
                                    <p:animEffect transition="in" filter="fade">
                                      <p:cBhvr>
                                        <p:cTn id="47" dur="500"/>
                                        <p:tgtEl>
                                          <p:spTgt spid="5">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9" end="9"/>
                                            </p:txEl>
                                          </p:spTgt>
                                        </p:tgtEl>
                                        <p:attrNameLst>
                                          <p:attrName>style.visibility</p:attrName>
                                        </p:attrNameLst>
                                      </p:cBhvr>
                                      <p:to>
                                        <p:strVal val="visible"/>
                                      </p:to>
                                    </p:set>
                                    <p:animEffect transition="in" filter="fade">
                                      <p:cBhvr>
                                        <p:cTn id="52" dur="500"/>
                                        <p:tgtEl>
                                          <p:spTgt spid="5">
                                            <p:txEl>
                                              <p:pRg st="9" end="9"/>
                                            </p:tx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1"/>
          </p:nvPr>
        </p:nvSpPr>
        <p:spPr>
          <a:xfrm>
            <a:off x="555355" y="3290200"/>
            <a:ext cx="10293619" cy="1810304"/>
          </a:xfrm>
          <a:prstGeom prst="rect">
            <a:avLst/>
          </a:prstGeom>
        </p:spPr>
        <p:txBody>
          <a:bodyPr/>
          <a:lstStyle/>
          <a:p>
            <a:r>
              <a:rPr lang="de-DE" dirty="0"/>
              <a:t>Das zentrale Element zur Gewährleistung eines reibungslosen Arbeitsablaufs und konsistenter Informationen</a:t>
            </a:r>
          </a:p>
        </p:txBody>
      </p:sp>
      <p:sp>
        <p:nvSpPr>
          <p:cNvPr id="5" name="Segnaposto testo 4"/>
          <p:cNvSpPr>
            <a:spLocks noGrp="1"/>
          </p:cNvSpPr>
          <p:nvPr>
            <p:ph type="body" sz="quarter" idx="12"/>
          </p:nvPr>
        </p:nvSpPr>
        <p:spPr>
          <a:xfrm>
            <a:off x="555355" y="1556792"/>
            <a:ext cx="11085783" cy="1588127"/>
          </a:xfrm>
          <a:prstGeom prst="rect">
            <a:avLst/>
          </a:prstGeom>
        </p:spPr>
        <p:txBody>
          <a:bodyPr/>
          <a:lstStyle/>
          <a:p>
            <a:pPr marL="714375" indent="-714375"/>
            <a:r>
              <a:rPr lang="en-US" noProof="0" dirty="0"/>
              <a:t>4. </a:t>
            </a:r>
            <a:r>
              <a:rPr lang="de-DE" dirty="0"/>
              <a:t>Software für die Planung von Straßen und Schienenwegen</a:t>
            </a:r>
            <a:endParaRPr lang="en-US" noProof="0" dirty="0"/>
          </a:p>
        </p:txBody>
      </p:sp>
      <p:sp>
        <p:nvSpPr>
          <p:cNvPr id="3" name="Segnaposto testo 2"/>
          <p:cNvSpPr>
            <a:spLocks noGrp="1"/>
          </p:cNvSpPr>
          <p:nvPr>
            <p:ph type="body" sz="quarter" idx="13"/>
          </p:nvPr>
        </p:nvSpPr>
        <p:spPr>
          <a:xfrm>
            <a:off x="555355" y="5300607"/>
            <a:ext cx="11085783" cy="343620"/>
          </a:xfrm>
        </p:spPr>
        <p:txBody>
          <a:bodyPr/>
          <a:lstStyle/>
          <a:p>
            <a:endParaRPr lang="en-US" sz="1500" noProof="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865160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ttangolo arrotondato 27"/>
          <p:cNvSpPr/>
          <p:nvPr/>
        </p:nvSpPr>
        <p:spPr>
          <a:xfrm>
            <a:off x="1432800" y="1958400"/>
            <a:ext cx="9115200" cy="2188800"/>
          </a:xfrm>
          <a:prstGeom prst="roundRect">
            <a:avLst>
              <a:gd name="adj" fmla="val 50000"/>
            </a:avLst>
          </a:prstGeom>
          <a:solidFill>
            <a:schemeClr val="accent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600" b="1" dirty="0">
                <a:latin typeface="Segoe UI" panose="020B0502040204020203" pitchFamily="34" charset="0"/>
                <a:cs typeface="Segoe UI" panose="020B0502040204020203" pitchFamily="34" charset="0"/>
              </a:rPr>
              <a:t>Grundlegende Funktionen der Software für die Planung von Straßen und Eisenbahnen zur Unterstützung des Arbeitsablaufs und zur Gewährleistung konsistenter Informationen</a:t>
            </a:r>
          </a:p>
        </p:txBody>
      </p:sp>
      <p:sp>
        <p:nvSpPr>
          <p:cNvPr id="5" name="Segnaposto testo 4"/>
          <p:cNvSpPr>
            <a:spLocks noGrp="1"/>
          </p:cNvSpPr>
          <p:nvPr>
            <p:ph type="body" sz="quarter" idx="10"/>
          </p:nvPr>
        </p:nvSpPr>
        <p:spPr>
          <a:xfrm>
            <a:off x="550863" y="116632"/>
            <a:ext cx="11090275" cy="584775"/>
          </a:xfrm>
        </p:spPr>
        <p:txBody>
          <a:bodyPr/>
          <a:lstStyle/>
          <a:p>
            <a:r>
              <a:rPr lang="de-DE" dirty="0"/>
              <a:t>Software für die Planung von Straßen und Schienenwegen</a:t>
            </a:r>
          </a:p>
        </p:txBody>
      </p:sp>
      <p:pic>
        <p:nvPicPr>
          <p:cNvPr id="23" name="Immagin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59426" y="2545767"/>
            <a:ext cx="784046" cy="955385"/>
          </a:xfrm>
          <a:prstGeom prst="rect">
            <a:avLst/>
          </a:prstGeom>
        </p:spPr>
      </p:pic>
      <p:sp>
        <p:nvSpPr>
          <p:cNvPr id="25" name="Ovale 2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26" name="Immagin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64552" y="2710977"/>
            <a:ext cx="586800" cy="696383"/>
          </a:xfrm>
          <a:prstGeom prst="rect">
            <a:avLst/>
          </a:prstGeom>
        </p:spPr>
      </p:pic>
      <p:sp>
        <p:nvSpPr>
          <p:cNvPr id="27" name="Freccia a destra 26"/>
          <p:cNvSpPr/>
          <p:nvPr/>
        </p:nvSpPr>
        <p:spPr>
          <a:xfrm>
            <a:off x="10622019" y="2873768"/>
            <a:ext cx="351069" cy="3708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9" name="Rettangolo arrotondato 28"/>
          <p:cNvSpPr/>
          <p:nvPr/>
        </p:nvSpPr>
        <p:spPr>
          <a:xfrm>
            <a:off x="1431300" y="1958400"/>
            <a:ext cx="9114361" cy="2189712"/>
          </a:xfrm>
          <a:prstGeom prst="roundRect">
            <a:avLst>
              <a:gd name="adj" fmla="val 50000"/>
            </a:avLst>
          </a:prstGeom>
          <a:solidFill>
            <a:schemeClr val="accent5">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latin typeface="Segoe UI" panose="020B0502040204020203" pitchFamily="34" charset="0"/>
              <a:cs typeface="Segoe UI" panose="020B0502040204020203" pitchFamily="34" charset="0"/>
            </a:endParaRPr>
          </a:p>
        </p:txBody>
      </p:sp>
      <p:sp>
        <p:nvSpPr>
          <p:cNvPr id="30" name="Figura a mano libera 29"/>
          <p:cNvSpPr>
            <a:spLocks noChangeAspect="1"/>
          </p:cNvSpPr>
          <p:nvPr/>
        </p:nvSpPr>
        <p:spPr>
          <a:xfrm>
            <a:off x="1591043" y="2115326"/>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accent1"/>
          </a:solidFill>
          <a:ln w="117475">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algn="ctr" defTabSz="533400">
              <a:lnSpc>
                <a:spcPct val="90000"/>
              </a:lnSpc>
              <a:spcBef>
                <a:spcPct val="0"/>
              </a:spcBef>
              <a:spcAft>
                <a:spcPct val="35000"/>
              </a:spcAft>
            </a:pPr>
            <a:r>
              <a:rPr lang="en-US" sz="1200" b="1" dirty="0">
                <a:latin typeface="Segoe UI" panose="020B0502040204020203" pitchFamily="34" charset="0"/>
                <a:cs typeface="Segoe UI" panose="020B0502040204020203" pitchFamily="34" charset="0"/>
              </a:rPr>
              <a:t>PLANUNG UND MODELLIERUNG</a:t>
            </a:r>
            <a:br>
              <a:rPr lang="en-US" sz="1200" b="1" dirty="0">
                <a:latin typeface="Segoe UI" panose="020B0502040204020203" pitchFamily="34" charset="0"/>
                <a:cs typeface="Segoe UI" panose="020B0502040204020203" pitchFamily="34" charset="0"/>
              </a:rPr>
            </a:br>
            <a:r>
              <a:rPr lang="en-US" sz="1200" b="1" dirty="0">
                <a:latin typeface="Segoe UI" panose="020B0502040204020203" pitchFamily="34" charset="0"/>
                <a:cs typeface="Segoe UI" panose="020B0502040204020203" pitchFamily="34" charset="0"/>
              </a:rPr>
              <a:t/>
            </a:r>
            <a:br>
              <a:rPr lang="en-US" sz="1200" b="1" dirty="0">
                <a:latin typeface="Segoe UI" panose="020B0502040204020203" pitchFamily="34" charset="0"/>
                <a:cs typeface="Segoe UI" panose="020B0502040204020203" pitchFamily="34" charset="0"/>
              </a:rPr>
            </a:br>
            <a:endParaRPr lang="en-US" sz="1200" b="1" dirty="0">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150" dirty="0">
                <a:latin typeface="Segoe UI" panose="020B0502040204020203" pitchFamily="34" charset="0"/>
                <a:cs typeface="Segoe UI" panose="020B0502040204020203" pitchFamily="34" charset="0"/>
              </a:rPr>
              <a:t>Planung von Straßen und Schienenwegen</a:t>
            </a:r>
            <a:br>
              <a:rPr lang="de-DE" sz="1150" dirty="0">
                <a:latin typeface="Segoe UI" panose="020B0502040204020203" pitchFamily="34" charset="0"/>
                <a:cs typeface="Segoe UI" panose="020B0502040204020203" pitchFamily="34" charset="0"/>
              </a:rPr>
            </a:br>
            <a:endParaRPr lang="it-IT" sz="1150" kern="1200" dirty="0">
              <a:latin typeface="Segoe UI" panose="020B0502040204020203" pitchFamily="34" charset="0"/>
              <a:cs typeface="Segoe UI" panose="020B0502040204020203" pitchFamily="34" charset="0"/>
            </a:endParaRPr>
          </a:p>
        </p:txBody>
      </p:sp>
      <p:sp>
        <p:nvSpPr>
          <p:cNvPr id="31" name="Figura a mano libera 30"/>
          <p:cNvSpPr>
            <a:spLocks noChangeAspect="1"/>
          </p:cNvSpPr>
          <p:nvPr/>
        </p:nvSpPr>
        <p:spPr>
          <a:xfrm>
            <a:off x="6213429" y="2116899"/>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00B05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algn="ctr" defTabSz="533400">
              <a:lnSpc>
                <a:spcPct val="90000"/>
              </a:lnSpc>
              <a:spcBef>
                <a:spcPct val="0"/>
              </a:spcBef>
              <a:spcAft>
                <a:spcPct val="35000"/>
              </a:spcAft>
            </a:pPr>
            <a:r>
              <a:rPr lang="it-IT" sz="1200" b="1" dirty="0">
                <a:solidFill>
                  <a:schemeClr val="bg1"/>
                </a:solidFill>
                <a:latin typeface="Segoe UI" panose="020B0502040204020203" pitchFamily="34" charset="0"/>
                <a:cs typeface="Segoe UI" panose="020B0502040204020203" pitchFamily="34" charset="0"/>
              </a:rPr>
              <a:t>INFORMATIONS- AUSTAUSCH</a:t>
            </a:r>
            <a:br>
              <a:rPr lang="it-IT" sz="1200" b="1" dirty="0">
                <a:solidFill>
                  <a:schemeClr val="bg1"/>
                </a:solidFill>
                <a:latin typeface="Segoe UI" panose="020B0502040204020203" pitchFamily="34" charset="0"/>
                <a:cs typeface="Segoe UI" panose="020B0502040204020203" pitchFamily="34" charset="0"/>
              </a:rPr>
            </a:br>
            <a:r>
              <a:rPr lang="it-IT" sz="1200" b="1" dirty="0">
                <a:solidFill>
                  <a:schemeClr val="bg1"/>
                </a:solidFill>
                <a:latin typeface="Segoe UI" panose="020B0502040204020203" pitchFamily="34" charset="0"/>
                <a:cs typeface="Segoe UI" panose="020B0502040204020203" pitchFamily="34" charset="0"/>
              </a:rPr>
              <a:t/>
            </a:r>
            <a:br>
              <a:rPr lang="it-IT" sz="1200" b="1" dirty="0">
                <a:solidFill>
                  <a:schemeClr val="bg1"/>
                </a:solidFill>
                <a:latin typeface="Segoe UI" panose="020B0502040204020203" pitchFamily="34" charset="0"/>
                <a:cs typeface="Segoe UI" panose="020B0502040204020203" pitchFamily="34" charset="0"/>
              </a:rPr>
            </a:br>
            <a:endParaRPr lang="it-IT" sz="1200" b="1" dirty="0">
              <a:solidFill>
                <a:schemeClr val="bg1"/>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a:solidFill>
                  <a:schemeClr val="bg1"/>
                </a:solidFill>
                <a:latin typeface="Segoe UI" panose="020B0502040204020203" pitchFamily="34" charset="0"/>
                <a:cs typeface="Segoe UI" panose="020B0502040204020203" pitchFamily="34" charset="0"/>
              </a:rPr>
              <a:t>Import und export</a:t>
            </a:r>
            <a:br>
              <a:rPr lang="it-IT" sz="1150" dirty="0">
                <a:solidFill>
                  <a:schemeClr val="bg1"/>
                </a:solidFill>
                <a:latin typeface="Segoe UI" panose="020B0502040204020203" pitchFamily="34" charset="0"/>
                <a:cs typeface="Segoe UI" panose="020B0502040204020203" pitchFamily="34" charset="0"/>
              </a:rPr>
            </a:br>
            <a:r>
              <a:rPr lang="it-IT" sz="1150" dirty="0">
                <a:solidFill>
                  <a:schemeClr val="bg1"/>
                </a:solidFill>
                <a:latin typeface="Segoe UI" panose="020B0502040204020203" pitchFamily="34" charset="0"/>
                <a:cs typeface="Segoe UI" panose="020B0502040204020203" pitchFamily="34" charset="0"/>
              </a:rPr>
              <a:t>IFC (2x3, 4.1, 4.3)</a:t>
            </a:r>
            <a:br>
              <a:rPr lang="it-IT" sz="1150" dirty="0">
                <a:solidFill>
                  <a:schemeClr val="bg1"/>
                </a:solidFill>
                <a:latin typeface="Segoe UI" panose="020B0502040204020203" pitchFamily="34" charset="0"/>
                <a:cs typeface="Segoe UI" panose="020B0502040204020203" pitchFamily="34" charset="0"/>
              </a:rPr>
            </a:br>
            <a:r>
              <a:rPr lang="it-IT" sz="1150" dirty="0" err="1">
                <a:solidFill>
                  <a:schemeClr val="bg1"/>
                </a:solidFill>
                <a:latin typeface="Segoe UI" panose="020B0502040204020203" pitchFamily="34" charset="0"/>
                <a:cs typeface="Segoe UI" panose="020B0502040204020203" pitchFamily="34" charset="0"/>
              </a:rPr>
              <a:t>LandXML</a:t>
            </a:r>
            <a:endParaRPr lang="it-IT" sz="1150" dirty="0">
              <a:solidFill>
                <a:schemeClr val="bg1"/>
              </a:solidFill>
              <a:latin typeface="Segoe UI" panose="020B0502040204020203" pitchFamily="34" charset="0"/>
              <a:cs typeface="Segoe UI" panose="020B0502040204020203" pitchFamily="34" charset="0"/>
            </a:endParaRPr>
          </a:p>
        </p:txBody>
      </p:sp>
      <p:sp>
        <p:nvSpPr>
          <p:cNvPr id="32" name="Figura a mano libera 31"/>
          <p:cNvSpPr>
            <a:spLocks noChangeAspect="1"/>
          </p:cNvSpPr>
          <p:nvPr/>
        </p:nvSpPr>
        <p:spPr>
          <a:xfrm>
            <a:off x="3904164" y="2116899"/>
            <a:ext cx="1875266"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FF000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algn="ctr" defTabSz="533400">
              <a:lnSpc>
                <a:spcPct val="90000"/>
              </a:lnSpc>
              <a:spcBef>
                <a:spcPct val="0"/>
              </a:spcBef>
              <a:spcAft>
                <a:spcPct val="35000"/>
              </a:spcAft>
            </a:pPr>
            <a:r>
              <a:rPr lang="en-US" sz="1200" b="1" dirty="0">
                <a:latin typeface="Segoe UI" panose="020B0502040204020203" pitchFamily="34" charset="0"/>
                <a:cs typeface="Segoe UI" panose="020B0502040204020203" pitchFamily="34" charset="0"/>
              </a:rPr>
              <a:t>INFORMATIONS-MODELLIERUNG UND IFC-ZUORDNUNG</a:t>
            </a:r>
          </a:p>
          <a:p>
            <a:pPr lvl="0" algn="ctr" defTabSz="533400">
              <a:lnSpc>
                <a:spcPct val="90000"/>
              </a:lnSpc>
              <a:spcBef>
                <a:spcPct val="0"/>
              </a:spcBef>
              <a:spcAft>
                <a:spcPct val="35000"/>
              </a:spcAft>
            </a:pPr>
            <a:r>
              <a:rPr lang="de-DE" sz="1150" dirty="0">
                <a:latin typeface="Segoe UI" panose="020B0502040204020203" pitchFamily="34" charset="0"/>
                <a:cs typeface="Segoe UI" panose="020B0502040204020203" pitchFamily="34" charset="0"/>
              </a:rPr>
              <a:t>Struktur, Elemente, Geometrien und Daten</a:t>
            </a:r>
          </a:p>
        </p:txBody>
      </p:sp>
      <p:sp>
        <p:nvSpPr>
          <p:cNvPr id="33" name="Più 32"/>
          <p:cNvSpPr>
            <a:spLocks noChangeAspect="1"/>
          </p:cNvSpPr>
          <p:nvPr/>
        </p:nvSpPr>
        <p:spPr>
          <a:xfrm>
            <a:off x="5773526" y="2832645"/>
            <a:ext cx="440459" cy="440459"/>
          </a:xfrm>
          <a:prstGeom prst="mathPlu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34" name="Più 33"/>
          <p:cNvSpPr>
            <a:spLocks noChangeAspect="1"/>
          </p:cNvSpPr>
          <p:nvPr/>
        </p:nvSpPr>
        <p:spPr>
          <a:xfrm>
            <a:off x="3462054" y="2832645"/>
            <a:ext cx="440459" cy="440459"/>
          </a:xfrm>
          <a:prstGeom prst="mathPlu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35" name="Figura a mano libera 34"/>
          <p:cNvSpPr>
            <a:spLocks noChangeAspect="1"/>
          </p:cNvSpPr>
          <p:nvPr/>
        </p:nvSpPr>
        <p:spPr>
          <a:xfrm>
            <a:off x="8522694" y="2116899"/>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00B0F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algn="ctr" defTabSz="533400">
              <a:lnSpc>
                <a:spcPct val="90000"/>
              </a:lnSpc>
              <a:spcBef>
                <a:spcPct val="0"/>
              </a:spcBef>
              <a:spcAft>
                <a:spcPct val="35000"/>
              </a:spcAft>
            </a:pPr>
            <a:r>
              <a:rPr lang="de-DE" sz="1200" b="1" dirty="0">
                <a:solidFill>
                  <a:schemeClr val="bg1"/>
                </a:solidFill>
                <a:latin typeface="Segoe UI" panose="020B0502040204020203" pitchFamily="34" charset="0"/>
                <a:cs typeface="Segoe UI" panose="020B0502040204020203" pitchFamily="34" charset="0"/>
              </a:rPr>
              <a:t>INFORMATIONS-ANALYSE </a:t>
            </a:r>
            <a:r>
              <a:rPr lang="de-DE" sz="1200" b="1">
                <a:solidFill>
                  <a:schemeClr val="bg1"/>
                </a:solidFill>
                <a:latin typeface="Segoe UI" panose="020B0502040204020203" pitchFamily="34" charset="0"/>
                <a:cs typeface="Segoe UI" panose="020B0502040204020203" pitchFamily="34" charset="0"/>
              </a:rPr>
              <a:t>UND </a:t>
            </a:r>
            <a:r>
              <a:rPr lang="de-DE" sz="1200" b="1" smtClean="0">
                <a:solidFill>
                  <a:schemeClr val="bg1"/>
                </a:solidFill>
                <a:latin typeface="Segoe UI" panose="020B0502040204020203" pitchFamily="34" charset="0"/>
                <a:cs typeface="Segoe UI" panose="020B0502040204020203" pitchFamily="34" charset="0"/>
              </a:rPr>
              <a:t>ÜBERPRÜFUNG</a:t>
            </a:r>
            <a:r>
              <a:rPr lang="de-DE" sz="1200" b="1" dirty="0">
                <a:solidFill>
                  <a:schemeClr val="bg1"/>
                </a:solidFill>
                <a:latin typeface="Segoe UI" panose="020B0502040204020203" pitchFamily="34" charset="0"/>
                <a:cs typeface="Segoe UI" panose="020B0502040204020203" pitchFamily="34" charset="0"/>
              </a:rPr>
              <a:t/>
            </a:r>
            <a:br>
              <a:rPr lang="de-DE" sz="1200" b="1" dirty="0">
                <a:solidFill>
                  <a:schemeClr val="bg1"/>
                </a:solidFill>
                <a:latin typeface="Segoe UI" panose="020B0502040204020203" pitchFamily="34" charset="0"/>
                <a:cs typeface="Segoe UI" panose="020B0502040204020203" pitchFamily="34" charset="0"/>
              </a:rPr>
            </a:br>
            <a:endParaRPr lang="it-IT" sz="1200" b="1" dirty="0">
              <a:solidFill>
                <a:schemeClr val="bg1"/>
              </a:solidFill>
              <a:latin typeface="Segoe UI" panose="020B0502040204020203" pitchFamily="34" charset="0"/>
              <a:cs typeface="Segoe UI" panose="020B0502040204020203" pitchFamily="34" charset="0"/>
            </a:endParaRPr>
          </a:p>
          <a:p>
            <a:pPr algn="ctr" defTabSz="533400">
              <a:lnSpc>
                <a:spcPct val="90000"/>
              </a:lnSpc>
              <a:spcBef>
                <a:spcPct val="0"/>
              </a:spcBef>
              <a:spcAft>
                <a:spcPct val="35000"/>
              </a:spcAft>
            </a:pPr>
            <a:r>
              <a:rPr lang="it-IT" sz="1150" dirty="0" err="1">
                <a:solidFill>
                  <a:schemeClr val="bg1"/>
                </a:solidFill>
                <a:latin typeface="Segoe UI" panose="020B0502040204020203" pitchFamily="34" charset="0"/>
                <a:cs typeface="Segoe UI" panose="020B0502040204020203" pitchFamily="34" charset="0"/>
              </a:rPr>
              <a:t>Kollisionserkennung</a:t>
            </a:r>
            <a:r>
              <a:rPr lang="it-IT" sz="1150" dirty="0">
                <a:solidFill>
                  <a:schemeClr val="bg1"/>
                </a:solidFill>
                <a:latin typeface="Segoe UI" panose="020B0502040204020203" pitchFamily="34" charset="0"/>
                <a:cs typeface="Segoe UI" panose="020B0502040204020203" pitchFamily="34" charset="0"/>
              </a:rPr>
              <a:t/>
            </a:r>
            <a:br>
              <a:rPr lang="it-IT" sz="1150" dirty="0">
                <a:solidFill>
                  <a:schemeClr val="bg1"/>
                </a:solidFill>
                <a:latin typeface="Segoe UI" panose="020B0502040204020203" pitchFamily="34" charset="0"/>
                <a:cs typeface="Segoe UI" panose="020B0502040204020203" pitchFamily="34" charset="0"/>
              </a:rPr>
            </a:br>
            <a:r>
              <a:rPr lang="it-IT" sz="1150" dirty="0" err="1">
                <a:solidFill>
                  <a:schemeClr val="bg1"/>
                </a:solidFill>
                <a:latin typeface="Segoe UI" panose="020B0502040204020203" pitchFamily="34" charset="0"/>
                <a:cs typeface="Segoe UI" panose="020B0502040204020203" pitchFamily="34" charset="0"/>
              </a:rPr>
              <a:t>Modellprüfung</a:t>
            </a:r>
            <a:r>
              <a:rPr lang="it-IT" sz="1150" dirty="0">
                <a:solidFill>
                  <a:schemeClr val="bg1"/>
                </a:solidFill>
                <a:latin typeface="Segoe UI" panose="020B0502040204020203" pitchFamily="34" charset="0"/>
                <a:cs typeface="Segoe UI" panose="020B0502040204020203" pitchFamily="34" charset="0"/>
              </a:rPr>
              <a:t/>
            </a:r>
            <a:br>
              <a:rPr lang="it-IT" sz="1150" dirty="0">
                <a:solidFill>
                  <a:schemeClr val="bg1"/>
                </a:solidFill>
                <a:latin typeface="Segoe UI" panose="020B0502040204020203" pitchFamily="34" charset="0"/>
                <a:cs typeface="Segoe UI" panose="020B0502040204020203" pitchFamily="34" charset="0"/>
              </a:rPr>
            </a:br>
            <a:r>
              <a:rPr lang="it-IT" sz="1150" dirty="0" err="1">
                <a:solidFill>
                  <a:schemeClr val="bg1"/>
                </a:solidFill>
                <a:latin typeface="Segoe UI" panose="020B0502040204020203" pitchFamily="34" charset="0"/>
                <a:cs typeface="Segoe UI" panose="020B0502040204020203" pitchFamily="34" charset="0"/>
              </a:rPr>
              <a:t>Modellvergleich</a:t>
            </a:r>
            <a:endParaRPr lang="it-IT" sz="1150" dirty="0">
              <a:solidFill>
                <a:schemeClr val="bg1"/>
              </a:solidFill>
              <a:latin typeface="Segoe UI" panose="020B0502040204020203" pitchFamily="34" charset="0"/>
              <a:cs typeface="Segoe UI" panose="020B0502040204020203" pitchFamily="34" charset="0"/>
            </a:endParaRPr>
          </a:p>
        </p:txBody>
      </p:sp>
      <p:sp>
        <p:nvSpPr>
          <p:cNvPr id="36" name="Più 35"/>
          <p:cNvSpPr>
            <a:spLocks noChangeAspect="1"/>
          </p:cNvSpPr>
          <p:nvPr/>
        </p:nvSpPr>
        <p:spPr>
          <a:xfrm>
            <a:off x="8082791" y="2832645"/>
            <a:ext cx="440459" cy="440459"/>
          </a:xfrm>
          <a:prstGeom prst="mathPlu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grpSp>
        <p:nvGrpSpPr>
          <p:cNvPr id="58" name="Gruppo 57"/>
          <p:cNvGrpSpPr/>
          <p:nvPr/>
        </p:nvGrpSpPr>
        <p:grpSpPr>
          <a:xfrm>
            <a:off x="2855640" y="4293096"/>
            <a:ext cx="6257280" cy="1669585"/>
            <a:chOff x="4121043" y="1261713"/>
            <a:chExt cx="6257280" cy="1669585"/>
          </a:xfrm>
        </p:grpSpPr>
        <p:sp>
          <p:nvSpPr>
            <p:cNvPr id="59" name="TextBox 19"/>
            <p:cNvSpPr txBox="1"/>
            <p:nvPr/>
          </p:nvSpPr>
          <p:spPr>
            <a:xfrm>
              <a:off x="4121043" y="2554919"/>
              <a:ext cx="1936800" cy="369332"/>
            </a:xfrm>
            <a:prstGeom prst="rect">
              <a:avLst/>
            </a:prstGeom>
            <a:noFill/>
          </p:spPr>
          <p:txBody>
            <a:bodyPr wrap="square" lIns="0" rtlCol="0" anchor="b">
              <a:spAutoFit/>
            </a:bodyPr>
            <a:lstStyle/>
            <a:p>
              <a:r>
                <a:rPr lang="fr-FR" b="1" dirty="0" err="1">
                  <a:solidFill>
                    <a:schemeClr val="accent1"/>
                  </a:solidFill>
                  <a:latin typeface="Segoe UI" pitchFamily="34" charset="0"/>
                  <a:cs typeface="Segoe UI" pitchFamily="34" charset="0"/>
                </a:rPr>
                <a:t>SierraSoft</a:t>
              </a:r>
              <a:r>
                <a:rPr lang="fr-FR" b="1" dirty="0">
                  <a:solidFill>
                    <a:schemeClr val="accent1"/>
                  </a:solidFill>
                  <a:latin typeface="Segoe UI" pitchFamily="34" charset="0"/>
                  <a:cs typeface="Segoe UI" pitchFamily="34" charset="0"/>
                </a:rPr>
                <a:t> </a:t>
              </a:r>
              <a:r>
                <a:rPr lang="fr-FR" b="1" dirty="0" err="1">
                  <a:solidFill>
                    <a:schemeClr val="accent1"/>
                  </a:solidFill>
                  <a:latin typeface="Segoe UI" pitchFamily="34" charset="0"/>
                  <a:cs typeface="Segoe UI" pitchFamily="34" charset="0"/>
                </a:rPr>
                <a:t>Roads</a:t>
              </a:r>
              <a:endParaRPr lang="fr-FR" b="1" dirty="0">
                <a:solidFill>
                  <a:schemeClr val="accent1"/>
                </a:solidFill>
                <a:latin typeface="Segoe UI" pitchFamily="34" charset="0"/>
                <a:cs typeface="Segoe UI" pitchFamily="34" charset="0"/>
              </a:endParaRPr>
            </a:p>
          </p:txBody>
        </p:sp>
        <p:pic>
          <p:nvPicPr>
            <p:cNvPr id="60" name="Immagine 5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64391" y="1261713"/>
              <a:ext cx="652796" cy="1260350"/>
            </a:xfrm>
            <a:prstGeom prst="rect">
              <a:avLst/>
            </a:prstGeom>
          </p:spPr>
        </p:pic>
        <p:sp>
          <p:nvSpPr>
            <p:cNvPr id="61" name="TextBox 19"/>
            <p:cNvSpPr txBox="1"/>
            <p:nvPr/>
          </p:nvSpPr>
          <p:spPr>
            <a:xfrm>
              <a:off x="6281283" y="2561966"/>
              <a:ext cx="1936800" cy="369332"/>
            </a:xfrm>
            <a:prstGeom prst="rect">
              <a:avLst/>
            </a:prstGeom>
            <a:noFill/>
          </p:spPr>
          <p:txBody>
            <a:bodyPr wrap="square" lIns="0" rtlCol="0" anchor="b">
              <a:spAutoFit/>
            </a:bodyPr>
            <a:lstStyle/>
            <a:p>
              <a:r>
                <a:rPr lang="fr-FR" b="1" dirty="0" err="1">
                  <a:solidFill>
                    <a:schemeClr val="accent1"/>
                  </a:solidFill>
                  <a:latin typeface="Segoe UI" pitchFamily="34" charset="0"/>
                  <a:cs typeface="Segoe UI" pitchFamily="34" charset="0"/>
                </a:rPr>
                <a:t>SierraSoft</a:t>
              </a:r>
              <a:r>
                <a:rPr lang="fr-FR" b="1" dirty="0">
                  <a:solidFill>
                    <a:schemeClr val="accent1"/>
                  </a:solidFill>
                  <a:latin typeface="Segoe UI" pitchFamily="34" charset="0"/>
                  <a:cs typeface="Segoe UI" pitchFamily="34" charset="0"/>
                </a:rPr>
                <a:t> Rails</a:t>
              </a:r>
            </a:p>
          </p:txBody>
        </p:sp>
        <p:pic>
          <p:nvPicPr>
            <p:cNvPr id="62" name="Immagine 6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68793" y="1268758"/>
              <a:ext cx="777913" cy="1260000"/>
            </a:xfrm>
            <a:prstGeom prst="rect">
              <a:avLst/>
            </a:prstGeom>
          </p:spPr>
        </p:pic>
        <p:sp>
          <p:nvSpPr>
            <p:cNvPr id="63" name="TextBox 19"/>
            <p:cNvSpPr txBox="1"/>
            <p:nvPr/>
          </p:nvSpPr>
          <p:spPr>
            <a:xfrm>
              <a:off x="8441523" y="2561966"/>
              <a:ext cx="1936800" cy="369332"/>
            </a:xfrm>
            <a:prstGeom prst="rect">
              <a:avLst/>
            </a:prstGeom>
            <a:noFill/>
          </p:spPr>
          <p:txBody>
            <a:bodyPr wrap="square" lIns="0" rtlCol="0" anchor="b">
              <a:spAutoFit/>
            </a:bodyPr>
            <a:lstStyle/>
            <a:p>
              <a:r>
                <a:rPr lang="fr-FR" b="1" dirty="0" err="1">
                  <a:solidFill>
                    <a:schemeClr val="accent1"/>
                  </a:solidFill>
                  <a:latin typeface="Segoe UI" pitchFamily="34" charset="0"/>
                  <a:cs typeface="Segoe UI" pitchFamily="34" charset="0"/>
                </a:rPr>
                <a:t>SierraSoft</a:t>
              </a:r>
              <a:r>
                <a:rPr lang="fr-FR" b="1" dirty="0">
                  <a:solidFill>
                    <a:schemeClr val="accent1"/>
                  </a:solidFill>
                  <a:latin typeface="Segoe UI" pitchFamily="34" charset="0"/>
                  <a:cs typeface="Segoe UI" pitchFamily="34" charset="0"/>
                </a:rPr>
                <a:t> Hydro</a:t>
              </a:r>
            </a:p>
          </p:txBody>
        </p:sp>
        <p:pic>
          <p:nvPicPr>
            <p:cNvPr id="64" name="Immagine 6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30089" y="1268759"/>
              <a:ext cx="777914" cy="1260000"/>
            </a:xfrm>
            <a:prstGeom prst="rect">
              <a:avLst/>
            </a:prstGeom>
          </p:spPr>
        </p:pic>
        <p:pic>
          <p:nvPicPr>
            <p:cNvPr id="65" name="Immagine 6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98759" y="1785394"/>
              <a:ext cx="360000" cy="360000"/>
            </a:xfrm>
            <a:prstGeom prst="rect">
              <a:avLst/>
            </a:prstGeom>
          </p:spPr>
        </p:pic>
        <p:pic>
          <p:nvPicPr>
            <p:cNvPr id="66" name="Immagine 6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637463" y="1831850"/>
              <a:ext cx="360000" cy="360000"/>
            </a:xfrm>
            <a:prstGeom prst="rect">
              <a:avLst/>
            </a:prstGeom>
          </p:spPr>
        </p:pic>
        <p:pic>
          <p:nvPicPr>
            <p:cNvPr id="67" name="Immagine 6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476167" y="1831850"/>
              <a:ext cx="360000" cy="360000"/>
            </a:xfrm>
            <a:prstGeom prst="rect">
              <a:avLst/>
            </a:prstGeom>
          </p:spPr>
        </p:pic>
      </p:grpSp>
      <p:sp>
        <p:nvSpPr>
          <p:cNvPr id="2" name="CasellaDiTesto 1"/>
          <p:cNvSpPr txBox="1"/>
          <p:nvPr/>
        </p:nvSpPr>
        <p:spPr>
          <a:xfrm>
            <a:off x="1417491" y="1044605"/>
            <a:ext cx="9128170" cy="769441"/>
          </a:xfrm>
          <a:prstGeom prst="rect">
            <a:avLst/>
          </a:prstGeom>
          <a:noFill/>
        </p:spPr>
        <p:txBody>
          <a:bodyPr wrap="square" lIns="0" rtlCol="0">
            <a:spAutoFit/>
          </a:bodyPr>
          <a:lstStyle/>
          <a:p>
            <a:pPr algn="ctr"/>
            <a:r>
              <a:rPr lang="de-DE" sz="2600" b="1" dirty="0">
                <a:solidFill>
                  <a:srgbClr val="E7305C"/>
                </a:solidFill>
                <a:latin typeface="Segoe UI" panose="020B0502040204020203" pitchFamily="34" charset="0"/>
                <a:cs typeface="Segoe UI" panose="020B0502040204020203" pitchFamily="34" charset="0"/>
              </a:rPr>
              <a:t>SOFTWARE FÜR INFRASTRUKTURPLANUNGEN IN IFC</a:t>
            </a:r>
          </a:p>
          <a:p>
            <a:pPr algn="ctr"/>
            <a:r>
              <a:rPr lang="de-DE" dirty="0">
                <a:latin typeface="Segoe UI" panose="020B0502040204020203" pitchFamily="34" charset="0"/>
                <a:cs typeface="Segoe UI" panose="020B0502040204020203" pitchFamily="34" charset="0"/>
              </a:rPr>
              <a:t>(Planung, Bearbeitung von BIM-Daten und IFC-Management)</a:t>
            </a: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38" name="Rettangolo 37"/>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06272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500"/>
                                        <p:tgtEl>
                                          <p:spTgt spid="2"/>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58"/>
                                        </p:tgtEl>
                                        <p:attrNameLst>
                                          <p:attrName>style.visibility</p:attrName>
                                        </p:attrNameLst>
                                      </p:cBhvr>
                                      <p:to>
                                        <p:strVal val="visible"/>
                                      </p:to>
                                    </p:set>
                                    <p:animEffect transition="in" filter="fade">
                                      <p:cBhvr>
                                        <p:cTn id="44" dur="500"/>
                                        <p:tgtEl>
                                          <p:spTgt spid="5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9" grpId="0" animBg="1"/>
      <p:bldP spid="30" grpId="0" animBg="1"/>
      <p:bldP spid="31" grpId="0" animBg="1"/>
      <p:bldP spid="32" grpId="0" animBg="1"/>
      <p:bldP spid="33" grpId="0" animBg="1"/>
      <p:bldP spid="34" grpId="0" animBg="1"/>
      <p:bldP spid="35" grpId="0" animBg="1"/>
      <p:bldP spid="36" grpId="0" animBg="1"/>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2"/>
          </p:nvPr>
        </p:nvSpPr>
        <p:spPr>
          <a:xfrm>
            <a:off x="555355" y="2551837"/>
            <a:ext cx="11085783" cy="1754326"/>
          </a:xfrm>
        </p:spPr>
        <p:txBody>
          <a:bodyPr/>
          <a:lstStyle/>
          <a:p>
            <a:r>
              <a:rPr lang="en-US" dirty="0"/>
              <a:t>Die </a:t>
            </a:r>
            <a:r>
              <a:rPr lang="en-US" dirty="0" err="1"/>
              <a:t>Funktionsweise</a:t>
            </a:r>
            <a:r>
              <a:rPr lang="en-US" dirty="0"/>
              <a:t> </a:t>
            </a:r>
            <a:r>
              <a:rPr lang="en-US" dirty="0" err="1"/>
              <a:t>unserer</a:t>
            </a:r>
            <a:r>
              <a:rPr lang="en-US" dirty="0"/>
              <a:t> Software</a:t>
            </a:r>
            <a:endParaRPr lang="en-US" strike="sngStrike" noProof="0" dirty="0">
              <a:solidFill>
                <a:srgbClr val="FF0000"/>
              </a:solidFill>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693544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3279" cy="5320799"/>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a:t>Das </a:t>
            </a:r>
            <a:r>
              <a:rPr lang="en-US" dirty="0" err="1"/>
              <a:t>Projekt</a:t>
            </a:r>
            <a:endParaRPr lang="en-US" dirty="0"/>
          </a:p>
        </p:txBody>
      </p:sp>
      <p:sp>
        <p:nvSpPr>
          <p:cNvPr id="5" name="Segnaposto contenuto 3"/>
          <p:cNvSpPr txBox="1">
            <a:spLocks/>
          </p:cNvSpPr>
          <p:nvPr/>
        </p:nvSpPr>
        <p:spPr>
          <a:xfrm>
            <a:off x="9192344" y="845125"/>
            <a:ext cx="2448794"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600" b="1" dirty="0" err="1"/>
              <a:t>Straße</a:t>
            </a:r>
            <a:r>
              <a:rPr lang="it-IT" sz="1600" b="1" dirty="0"/>
              <a:t>:</a:t>
            </a:r>
          </a:p>
          <a:p>
            <a:r>
              <a:rPr lang="en-US" sz="1600" dirty="0"/>
              <a:t>8 </a:t>
            </a:r>
            <a:r>
              <a:rPr lang="en-US" sz="1600" dirty="0" err="1"/>
              <a:t>Straßen</a:t>
            </a:r>
            <a:endParaRPr lang="en-US" sz="1600" dirty="0"/>
          </a:p>
          <a:p>
            <a:r>
              <a:rPr lang="en-US" sz="1600" dirty="0"/>
              <a:t>1 </a:t>
            </a:r>
            <a:r>
              <a:rPr lang="en-US" sz="1600" dirty="0" err="1"/>
              <a:t>Kreisverkehr</a:t>
            </a:r>
            <a:endParaRPr lang="en-US" sz="1600" dirty="0"/>
          </a:p>
          <a:p>
            <a:r>
              <a:rPr lang="en-US" sz="1600" dirty="0"/>
              <a:t>5 </a:t>
            </a:r>
            <a:r>
              <a:rPr lang="en-US" sz="1600" dirty="0" err="1"/>
              <a:t>Einmündungen</a:t>
            </a:r>
            <a:endParaRPr lang="en-US" sz="1600" dirty="0"/>
          </a:p>
          <a:p>
            <a:r>
              <a:rPr lang="en-US" sz="1600" dirty="0"/>
              <a:t>1 </a:t>
            </a:r>
            <a:r>
              <a:rPr lang="en-US" sz="1600" dirty="0" err="1"/>
              <a:t>Fahrradweg</a:t>
            </a:r>
            <a:endParaRPr lang="en-US" sz="1600" dirty="0"/>
          </a:p>
          <a:p>
            <a:pPr marL="0" indent="0">
              <a:buNone/>
            </a:pPr>
            <a:r>
              <a:rPr lang="it-IT" sz="1600" b="1" dirty="0" err="1"/>
              <a:t>Eisenbahn</a:t>
            </a:r>
            <a:r>
              <a:rPr lang="it-IT" sz="1600" b="1" dirty="0"/>
              <a:t>:</a:t>
            </a:r>
          </a:p>
          <a:p>
            <a:r>
              <a:rPr lang="en-US" sz="1600" dirty="0"/>
              <a:t>1 </a:t>
            </a:r>
            <a:r>
              <a:rPr lang="en-US" sz="1600" dirty="0" err="1"/>
              <a:t>Hochgeschwindig-keitsstrecke</a:t>
            </a:r>
            <a:endParaRPr lang="en-US" sz="1600" dirty="0"/>
          </a:p>
          <a:p>
            <a:r>
              <a:rPr lang="en-US" sz="1600" dirty="0"/>
              <a:t>1 </a:t>
            </a:r>
            <a:r>
              <a:rPr lang="en-US" sz="1600" dirty="0" err="1"/>
              <a:t>bestehende</a:t>
            </a:r>
            <a:r>
              <a:rPr lang="en-US" sz="1600" dirty="0"/>
              <a:t> </a:t>
            </a:r>
            <a:r>
              <a:rPr lang="en-US" sz="1600" dirty="0" err="1"/>
              <a:t>Strecke</a:t>
            </a:r>
            <a:endParaRPr lang="en-US" sz="1600" dirty="0"/>
          </a:p>
          <a:p>
            <a:pPr marL="0" indent="0">
              <a:buNone/>
            </a:pPr>
            <a:r>
              <a:rPr lang="it-IT" sz="1600" b="1" dirty="0" err="1"/>
              <a:t>Hydraulik</a:t>
            </a:r>
            <a:r>
              <a:rPr lang="it-IT" sz="1600" b="1" dirty="0"/>
              <a:t>:</a:t>
            </a:r>
          </a:p>
          <a:p>
            <a:r>
              <a:rPr lang="en-US" sz="1600" dirty="0"/>
              <a:t>1 </a:t>
            </a:r>
            <a:r>
              <a:rPr lang="en-US" sz="1600" dirty="0" err="1"/>
              <a:t>Abwasserkanal</a:t>
            </a:r>
            <a:endParaRPr lang="en-US" sz="1600" dirty="0"/>
          </a:p>
          <a:p>
            <a:pPr marL="0" indent="0">
              <a:buNone/>
            </a:pPr>
            <a:r>
              <a:rPr lang="it-IT" sz="1600" b="1" dirty="0" err="1"/>
              <a:t>Sonstiges</a:t>
            </a:r>
            <a:r>
              <a:rPr lang="it-IT" sz="1600" b="1" dirty="0"/>
              <a:t>:</a:t>
            </a:r>
          </a:p>
          <a:p>
            <a:r>
              <a:rPr lang="en-US" sz="1600" dirty="0"/>
              <a:t>2 </a:t>
            </a:r>
            <a:r>
              <a:rPr lang="en-US" sz="1600" dirty="0" err="1"/>
              <a:t>Unterführungen</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9" name="Rettangolo 8"/>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1" name="Immagin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800" y="846000"/>
            <a:ext cx="8513276" cy="5320798"/>
          </a:xfrm>
          <a:prstGeom prst="rect">
            <a:avLst/>
          </a:prstGeom>
          <a:effectLst>
            <a:outerShdw blurRad="50800" dist="38100" dir="2700000" algn="tl" rotWithShape="0">
              <a:prstClr val="black">
                <a:alpha val="40000"/>
              </a:prstClr>
            </a:outerShdw>
          </a:effectLst>
        </p:spPr>
      </p:pic>
      <p:pic>
        <p:nvPicPr>
          <p:cNvPr id="10" name="Immagin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0800" y="846000"/>
            <a:ext cx="8513276" cy="5320798"/>
          </a:xfrm>
          <a:prstGeom prst="rect">
            <a:avLst/>
          </a:prstGeom>
          <a:effectLst>
            <a:outerShdw blurRad="50800" dist="38100" dir="2700000" algn="tl" rotWithShape="0">
              <a:prstClr val="black">
                <a:alpha val="40000"/>
              </a:prstClr>
            </a:outerShdw>
          </a:effectLst>
        </p:spPr>
      </p:pic>
      <p:pic>
        <p:nvPicPr>
          <p:cNvPr id="12" name="Immagin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0800" y="846000"/>
            <a:ext cx="8513276" cy="5320798"/>
          </a:xfrm>
          <a:prstGeom prst="rect">
            <a:avLst/>
          </a:prstGeom>
          <a:effectLst>
            <a:outerShdw blurRad="50800" dist="38100" dir="2700000" algn="tl" rotWithShape="0">
              <a:prstClr val="black">
                <a:alpha val="40000"/>
              </a:prstClr>
            </a:outerShdw>
          </a:effectLst>
        </p:spPr>
      </p:pic>
      <p:pic>
        <p:nvPicPr>
          <p:cNvPr id="13" name="Immagin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0800" y="846000"/>
            <a:ext cx="8513276" cy="5320797"/>
          </a:xfrm>
          <a:prstGeom prst="rect">
            <a:avLst/>
          </a:prstGeom>
          <a:effectLst>
            <a:outerShdw blurRad="50800" dist="38100" dir="2700000" algn="tl" rotWithShape="0">
              <a:prstClr val="black">
                <a:alpha val="40000"/>
              </a:prstClr>
            </a:outerShdw>
          </a:effectLst>
        </p:spPr>
      </p:pic>
      <p:pic>
        <p:nvPicPr>
          <p:cNvPr id="14" name="Immagin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3279" cy="53207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8428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500"/>
                                        <p:tgtEl>
                                          <p:spTgt spid="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500"/>
                                        <p:tgtEl>
                                          <p:spTgt spid="5">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500"/>
                                        <p:tgtEl>
                                          <p:spTgt spid="5">
                                            <p:txEl>
                                              <p:pRg st="3" end="3"/>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xit" presetSubtype="0" fill="hold" nodeType="withEffect">
                                  <p:stCondLst>
                                    <p:cond delay="0"/>
                                  </p:stCondLst>
                                  <p:childTnLst>
                                    <p:animEffect transition="out" filter="fade">
                                      <p:cBhvr>
                                        <p:cTn id="33" dur="500"/>
                                        <p:tgtEl>
                                          <p:spTgt spid="11"/>
                                        </p:tgtEl>
                                      </p:cBhvr>
                                    </p:animEffect>
                                    <p:set>
                                      <p:cBhvr>
                                        <p:cTn id="34" dur="1" fill="hold">
                                          <p:stCondLst>
                                            <p:cond delay="499"/>
                                          </p:stCondLst>
                                        </p:cTn>
                                        <p:tgtEl>
                                          <p:spTgt spid="11"/>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Effect transition="in" filter="fade">
                                      <p:cBhvr>
                                        <p:cTn id="39" dur="500"/>
                                        <p:tgtEl>
                                          <p:spTgt spid="5">
                                            <p:txEl>
                                              <p:pRg st="4" end="4"/>
                                            </p:txEl>
                                          </p:spTgt>
                                        </p:tgtEl>
                                      </p:cBhvr>
                                    </p:animEffect>
                                  </p:childTnLst>
                                </p:cTn>
                              </p:par>
                              <p:par>
                                <p:cTn id="40" presetID="10" presetClass="exit" presetSubtype="0" fill="hold" nodeType="withEffect">
                                  <p:stCondLst>
                                    <p:cond delay="0"/>
                                  </p:stCondLst>
                                  <p:childTnLst>
                                    <p:animEffect transition="out" filter="fade">
                                      <p:cBhvr>
                                        <p:cTn id="41" dur="500"/>
                                        <p:tgtEl>
                                          <p:spTgt spid="10"/>
                                        </p:tgtEl>
                                      </p:cBhvr>
                                    </p:animEffect>
                                    <p:set>
                                      <p:cBhvr>
                                        <p:cTn id="42" dur="1" fill="hold">
                                          <p:stCondLst>
                                            <p:cond delay="499"/>
                                          </p:stCondLst>
                                        </p:cTn>
                                        <p:tgtEl>
                                          <p:spTgt spid="1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5" end="5"/>
                                            </p:txEl>
                                          </p:spTgt>
                                        </p:tgtEl>
                                        <p:attrNameLst>
                                          <p:attrName>style.visibility</p:attrName>
                                        </p:attrNameLst>
                                      </p:cBhvr>
                                      <p:to>
                                        <p:strVal val="visible"/>
                                      </p:to>
                                    </p:set>
                                    <p:animEffect transition="in" filter="fade">
                                      <p:cBhvr>
                                        <p:cTn id="47" dur="500"/>
                                        <p:tgtEl>
                                          <p:spTgt spid="5">
                                            <p:txEl>
                                              <p:pRg st="5" end="5"/>
                                            </p:tx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5">
                                            <p:txEl>
                                              <p:pRg st="6" end="6"/>
                                            </p:txEl>
                                          </p:spTgt>
                                        </p:tgtEl>
                                        <p:attrNameLst>
                                          <p:attrName>style.visibility</p:attrName>
                                        </p:attrNameLst>
                                      </p:cBhvr>
                                      <p:to>
                                        <p:strVal val="visible"/>
                                      </p:to>
                                    </p:set>
                                    <p:animEffect transition="in" filter="fade">
                                      <p:cBhvr>
                                        <p:cTn id="50" dur="500"/>
                                        <p:tgtEl>
                                          <p:spTgt spid="5">
                                            <p:txEl>
                                              <p:pRg st="6" end="6"/>
                                            </p:txEl>
                                          </p:spTgt>
                                        </p:tgtEl>
                                      </p:cBhvr>
                                    </p:animEffect>
                                  </p:childTnLst>
                                </p:cTn>
                              </p:par>
                              <p:par>
                                <p:cTn id="51" presetID="10" presetClass="entr" presetSubtype="0"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5">
                                            <p:txEl>
                                              <p:pRg st="7" end="7"/>
                                            </p:txEl>
                                          </p:spTgt>
                                        </p:tgtEl>
                                        <p:attrNameLst>
                                          <p:attrName>style.visibility</p:attrName>
                                        </p:attrNameLst>
                                      </p:cBhvr>
                                      <p:to>
                                        <p:strVal val="visible"/>
                                      </p:to>
                                    </p:set>
                                    <p:animEffect transition="in" filter="fade">
                                      <p:cBhvr>
                                        <p:cTn id="58" dur="500"/>
                                        <p:tgtEl>
                                          <p:spTgt spid="5">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5">
                                            <p:txEl>
                                              <p:pRg st="8" end="8"/>
                                            </p:txEl>
                                          </p:spTgt>
                                        </p:tgtEl>
                                        <p:attrNameLst>
                                          <p:attrName>style.visibility</p:attrName>
                                        </p:attrNameLst>
                                      </p:cBhvr>
                                      <p:to>
                                        <p:strVal val="visible"/>
                                      </p:to>
                                    </p:set>
                                    <p:animEffect transition="in" filter="fade">
                                      <p:cBhvr>
                                        <p:cTn id="63" dur="500"/>
                                        <p:tgtEl>
                                          <p:spTgt spid="5">
                                            <p:txEl>
                                              <p:pRg st="8" end="8"/>
                                            </p:txEl>
                                          </p:spTgt>
                                        </p:tgtEl>
                                      </p:cBhvr>
                                    </p:animEffect>
                                  </p:childTnLst>
                                </p:cTn>
                              </p:par>
                              <p:par>
                                <p:cTn id="64" presetID="10" presetClass="entr" presetSubtype="0" fill="hold" nodeType="withEffect">
                                  <p:stCondLst>
                                    <p:cond delay="0"/>
                                  </p:stCondLst>
                                  <p:childTnLst>
                                    <p:set>
                                      <p:cBhvr>
                                        <p:cTn id="65" dur="1" fill="hold">
                                          <p:stCondLst>
                                            <p:cond delay="0"/>
                                          </p:stCondLst>
                                        </p:cTn>
                                        <p:tgtEl>
                                          <p:spTgt spid="5">
                                            <p:txEl>
                                              <p:pRg st="9" end="9"/>
                                            </p:txEl>
                                          </p:spTgt>
                                        </p:tgtEl>
                                        <p:attrNameLst>
                                          <p:attrName>style.visibility</p:attrName>
                                        </p:attrNameLst>
                                      </p:cBhvr>
                                      <p:to>
                                        <p:strVal val="visible"/>
                                      </p:to>
                                    </p:set>
                                    <p:animEffect transition="in" filter="fade">
                                      <p:cBhvr>
                                        <p:cTn id="66" dur="500"/>
                                        <p:tgtEl>
                                          <p:spTgt spid="5">
                                            <p:txEl>
                                              <p:pRg st="9" end="9"/>
                                            </p:txEl>
                                          </p:spTgt>
                                        </p:tgtEl>
                                      </p:cBhvr>
                                    </p:animEffect>
                                  </p:childTnLst>
                                </p:cTn>
                              </p:par>
                              <p:par>
                                <p:cTn id="67" presetID="10" presetClass="exit" presetSubtype="0" fill="hold" nodeType="withEffect">
                                  <p:stCondLst>
                                    <p:cond delay="0"/>
                                  </p:stCondLst>
                                  <p:childTnLst>
                                    <p:animEffect transition="out" filter="fade">
                                      <p:cBhvr>
                                        <p:cTn id="68" dur="500"/>
                                        <p:tgtEl>
                                          <p:spTgt spid="12"/>
                                        </p:tgtEl>
                                      </p:cBhvr>
                                    </p:animEffect>
                                    <p:set>
                                      <p:cBhvr>
                                        <p:cTn id="69" dur="1" fill="hold">
                                          <p:stCondLst>
                                            <p:cond delay="499"/>
                                          </p:stCondLst>
                                        </p:cTn>
                                        <p:tgtEl>
                                          <p:spTgt spid="12"/>
                                        </p:tgtEl>
                                        <p:attrNameLst>
                                          <p:attrName>style.visibility</p:attrName>
                                        </p:attrNameLst>
                                      </p:cBhvr>
                                      <p:to>
                                        <p:strVal val="hidden"/>
                                      </p:to>
                                    </p:set>
                                  </p:childTnLst>
                                </p:cTn>
                              </p:par>
                              <p:par>
                                <p:cTn id="70" presetID="10" presetClass="entr" presetSubtype="0" fill="hold"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500"/>
                                        <p:tgtEl>
                                          <p:spTgt spid="13"/>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5">
                                            <p:txEl>
                                              <p:pRg st="10" end="10"/>
                                            </p:txEl>
                                          </p:spTgt>
                                        </p:tgtEl>
                                        <p:attrNameLst>
                                          <p:attrName>style.visibility</p:attrName>
                                        </p:attrNameLst>
                                      </p:cBhvr>
                                      <p:to>
                                        <p:strVal val="visible"/>
                                      </p:to>
                                    </p:set>
                                    <p:animEffect transition="in" filter="fade">
                                      <p:cBhvr>
                                        <p:cTn id="77" dur="500"/>
                                        <p:tgtEl>
                                          <p:spTgt spid="5">
                                            <p:txEl>
                                              <p:pRg st="10" end="10"/>
                                            </p:txEl>
                                          </p:spTgt>
                                        </p:tgtEl>
                                      </p:cBhvr>
                                    </p:animEffect>
                                  </p:childTnLst>
                                </p:cTn>
                              </p:par>
                              <p:par>
                                <p:cTn id="78" presetID="10" presetClass="entr" presetSubtype="0" fill="hold" nodeType="withEffect">
                                  <p:stCondLst>
                                    <p:cond delay="0"/>
                                  </p:stCondLst>
                                  <p:childTnLst>
                                    <p:set>
                                      <p:cBhvr>
                                        <p:cTn id="79" dur="1" fill="hold">
                                          <p:stCondLst>
                                            <p:cond delay="0"/>
                                          </p:stCondLst>
                                        </p:cTn>
                                        <p:tgtEl>
                                          <p:spTgt spid="5">
                                            <p:txEl>
                                              <p:pRg st="11" end="11"/>
                                            </p:txEl>
                                          </p:spTgt>
                                        </p:tgtEl>
                                        <p:attrNameLst>
                                          <p:attrName>style.visibility</p:attrName>
                                        </p:attrNameLst>
                                      </p:cBhvr>
                                      <p:to>
                                        <p:strVal val="visible"/>
                                      </p:to>
                                    </p:set>
                                    <p:animEffect transition="in" filter="fade">
                                      <p:cBhvr>
                                        <p:cTn id="80" dur="500"/>
                                        <p:tgtEl>
                                          <p:spTgt spid="5">
                                            <p:txEl>
                                              <p:pRg st="11" end="11"/>
                                            </p:txEl>
                                          </p:spTgt>
                                        </p:tgtEl>
                                      </p:cBhvr>
                                    </p:animEffect>
                                  </p:childTnLst>
                                </p:cTn>
                              </p:par>
                              <p:par>
                                <p:cTn id="81" presetID="10" presetClass="exit" presetSubtype="0" fill="hold" nodeType="withEffect">
                                  <p:stCondLst>
                                    <p:cond delay="0"/>
                                  </p:stCondLst>
                                  <p:childTnLst>
                                    <p:animEffect transition="out" filter="fade">
                                      <p:cBhvr>
                                        <p:cTn id="82" dur="500"/>
                                        <p:tgtEl>
                                          <p:spTgt spid="13"/>
                                        </p:tgtEl>
                                      </p:cBhvr>
                                    </p:animEffect>
                                    <p:set>
                                      <p:cBhvr>
                                        <p:cTn id="83" dur="1" fill="hold">
                                          <p:stCondLst>
                                            <p:cond delay="499"/>
                                          </p:stCondLst>
                                        </p:cTn>
                                        <p:tgtEl>
                                          <p:spTgt spid="13"/>
                                        </p:tgtEl>
                                        <p:attrNameLst>
                                          <p:attrName>style.visibility</p:attrName>
                                        </p:attrNameLst>
                                      </p:cBhvr>
                                      <p:to>
                                        <p:strVal val="hidden"/>
                                      </p:to>
                                    </p:set>
                                  </p:childTnLst>
                                </p:cTn>
                              </p:par>
                              <p:par>
                                <p:cTn id="84" presetID="10" presetClass="entr" presetSubtype="0"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fade">
                                      <p:cBhvr>
                                        <p:cTn id="8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1"/>
          </p:nvPr>
        </p:nvSpPr>
        <p:spPr/>
        <p:txBody>
          <a:bodyPr/>
          <a:lstStyle/>
          <a:p>
            <a:endParaRPr lang="it-IT" dirty="0"/>
          </a:p>
        </p:txBody>
      </p:sp>
      <p:sp>
        <p:nvSpPr>
          <p:cNvPr id="3" name="Segnaposto testo 2"/>
          <p:cNvSpPr>
            <a:spLocks noGrp="1"/>
          </p:cNvSpPr>
          <p:nvPr>
            <p:ph type="body" sz="quarter" idx="12"/>
          </p:nvPr>
        </p:nvSpPr>
        <p:spPr>
          <a:xfrm>
            <a:off x="555355" y="1556792"/>
            <a:ext cx="10293619" cy="1588127"/>
          </a:xfrm>
        </p:spPr>
        <p:txBody>
          <a:bodyPr/>
          <a:lstStyle/>
          <a:p>
            <a:pPr marL="914400" indent="-914400">
              <a:buFont typeface="+mj-lt"/>
              <a:buAutoNum type="arabicPeriod"/>
            </a:pPr>
            <a:r>
              <a:rPr lang="de-DE" dirty="0"/>
              <a:t>Planung und Modellierung der Geometrie</a:t>
            </a:r>
            <a:endParaRPr lang="en-US" noProof="0" dirty="0"/>
          </a:p>
        </p:txBody>
      </p:sp>
      <p:sp>
        <p:nvSpPr>
          <p:cNvPr id="4" name="Segnaposto testo 3"/>
          <p:cNvSpPr>
            <a:spLocks noGrp="1"/>
          </p:cNvSpPr>
          <p:nvPr>
            <p:ph type="body" sz="quarter" idx="13"/>
          </p:nvPr>
        </p:nvSpPr>
        <p:spPr/>
        <p:txBody>
          <a:bodyPr/>
          <a:lstStyle/>
          <a:p>
            <a:endParaRPr lang="it-IT" dirty="0"/>
          </a:p>
        </p:txBody>
      </p:sp>
      <p:grpSp>
        <p:nvGrpSpPr>
          <p:cNvPr id="5" name="Gruppo 4"/>
          <p:cNvGrpSpPr/>
          <p:nvPr/>
        </p:nvGrpSpPr>
        <p:grpSpPr>
          <a:xfrm>
            <a:off x="1431300" y="3399528"/>
            <a:ext cx="9114361" cy="2189712"/>
            <a:chOff x="1431300" y="3297863"/>
            <a:chExt cx="9114361" cy="2189712"/>
          </a:xfrm>
        </p:grpSpPr>
        <p:sp>
          <p:nvSpPr>
            <p:cNvPr id="6" name="Rettangolo arrotondato 5"/>
            <p:cNvSpPr/>
            <p:nvPr/>
          </p:nvSpPr>
          <p:spPr>
            <a:xfrm>
              <a:off x="1431300" y="3297863"/>
              <a:ext cx="9114361" cy="2189712"/>
            </a:xfrm>
            <a:prstGeom prst="roundRect">
              <a:avLst>
                <a:gd name="adj" fmla="val 50000"/>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latin typeface="Segoe UI" panose="020B0502040204020203" pitchFamily="34" charset="0"/>
                <a:cs typeface="Segoe UI" panose="020B0502040204020203" pitchFamily="34" charset="0"/>
              </a:endParaRPr>
            </a:p>
          </p:txBody>
        </p:sp>
        <p:sp>
          <p:nvSpPr>
            <p:cNvPr id="7" name="Figura a mano libera 6"/>
            <p:cNvSpPr>
              <a:spLocks noChangeAspect="1"/>
            </p:cNvSpPr>
            <p:nvPr/>
          </p:nvSpPr>
          <p:spPr>
            <a:xfrm>
              <a:off x="1591043" y="3454917"/>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accent1"/>
            </a:solidFill>
            <a:ln w="117475">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en-US" sz="1200" b="1" dirty="0">
                  <a:solidFill>
                    <a:prstClr val="white"/>
                  </a:solidFill>
                  <a:latin typeface="Segoe UI" panose="020B0502040204020203" pitchFamily="34" charset="0"/>
                  <a:cs typeface="Segoe UI" panose="020B0502040204020203" pitchFamily="34" charset="0"/>
                </a:rPr>
                <a:t>PLANUNG UND MODELLIERUNG</a:t>
              </a:r>
              <a:br>
                <a:rPr lang="en-US" sz="1200" b="1" dirty="0">
                  <a:solidFill>
                    <a:prstClr val="white"/>
                  </a:solidFill>
                  <a:latin typeface="Segoe UI" panose="020B0502040204020203" pitchFamily="34" charset="0"/>
                  <a:cs typeface="Segoe UI" panose="020B0502040204020203" pitchFamily="34" charset="0"/>
                </a:rPr>
              </a:br>
              <a:r>
                <a:rPr lang="en-US" sz="1200" b="1" dirty="0">
                  <a:solidFill>
                    <a:prstClr val="white"/>
                  </a:solidFill>
                  <a:latin typeface="Segoe UI" panose="020B0502040204020203" pitchFamily="34" charset="0"/>
                  <a:cs typeface="Segoe UI" panose="020B0502040204020203" pitchFamily="34" charset="0"/>
                </a:rPr>
                <a:t/>
              </a:r>
              <a:br>
                <a:rPr lang="en-US" sz="1200" b="1" dirty="0">
                  <a:solidFill>
                    <a:prstClr val="white"/>
                  </a:solidFill>
                  <a:latin typeface="Segoe UI" panose="020B0502040204020203" pitchFamily="34" charset="0"/>
                  <a:cs typeface="Segoe UI" panose="020B0502040204020203" pitchFamily="34" charset="0"/>
                </a:rPr>
              </a:br>
              <a:endParaRPr lang="en-US"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150" dirty="0">
                  <a:solidFill>
                    <a:prstClr val="white"/>
                  </a:solidFill>
                  <a:latin typeface="Segoe UI" panose="020B0502040204020203" pitchFamily="34" charset="0"/>
                  <a:cs typeface="Segoe UI" panose="020B0502040204020203" pitchFamily="34" charset="0"/>
                </a:rPr>
                <a:t>Planung von Straßen und Schienenwegen</a:t>
              </a:r>
              <a:br>
                <a:rPr lang="de-DE" sz="1150" dirty="0">
                  <a:solidFill>
                    <a:prstClr val="white"/>
                  </a:solidFill>
                  <a:latin typeface="Segoe UI" panose="020B0502040204020203" pitchFamily="34" charset="0"/>
                  <a:cs typeface="Segoe UI" panose="020B0502040204020203" pitchFamily="34" charset="0"/>
                </a:rPr>
              </a:br>
              <a:endParaRPr lang="it-IT" sz="1150" dirty="0">
                <a:solidFill>
                  <a:prstClr val="white"/>
                </a:solidFill>
                <a:latin typeface="Segoe UI" panose="020B0502040204020203" pitchFamily="34" charset="0"/>
                <a:cs typeface="Segoe UI" panose="020B0502040204020203" pitchFamily="34" charset="0"/>
              </a:endParaRPr>
            </a:p>
          </p:txBody>
        </p:sp>
        <p:sp>
          <p:nvSpPr>
            <p:cNvPr id="8" name="Figura a mano libera 7"/>
            <p:cNvSpPr>
              <a:spLocks noChangeAspect="1"/>
            </p:cNvSpPr>
            <p:nvPr/>
          </p:nvSpPr>
          <p:spPr>
            <a:xfrm>
              <a:off x="6213429" y="3456490"/>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200" b="1" dirty="0">
                  <a:solidFill>
                    <a:prstClr val="white"/>
                  </a:solidFill>
                  <a:latin typeface="Segoe UI" panose="020B0502040204020203" pitchFamily="34" charset="0"/>
                  <a:cs typeface="Segoe UI" panose="020B0502040204020203" pitchFamily="34" charset="0"/>
                </a:rPr>
                <a:t>INFORMATIONS- AUSTAUSCH</a:t>
              </a:r>
              <a:br>
                <a:rPr lang="it-IT" sz="1200" b="1" dirty="0">
                  <a:solidFill>
                    <a:prstClr val="white"/>
                  </a:solidFill>
                  <a:latin typeface="Segoe UI" panose="020B0502040204020203" pitchFamily="34" charset="0"/>
                  <a:cs typeface="Segoe UI" panose="020B0502040204020203" pitchFamily="34" charset="0"/>
                </a:rPr>
              </a:br>
              <a:r>
                <a:rPr lang="it-IT" sz="1200" b="1" dirty="0">
                  <a:solidFill>
                    <a:prstClr val="white"/>
                  </a:solidFill>
                  <a:latin typeface="Segoe UI" panose="020B0502040204020203" pitchFamily="34" charset="0"/>
                  <a:cs typeface="Segoe UI" panose="020B0502040204020203" pitchFamily="34" charset="0"/>
                </a:rPr>
                <a:t/>
              </a:r>
              <a:br>
                <a:rPr lang="it-IT" sz="1200" b="1" dirty="0">
                  <a:solidFill>
                    <a:prstClr val="white"/>
                  </a:solidFill>
                  <a:latin typeface="Segoe UI" panose="020B0502040204020203" pitchFamily="34" charset="0"/>
                  <a:cs typeface="Segoe UI" panose="020B0502040204020203" pitchFamily="34" charset="0"/>
                </a:rPr>
              </a:br>
              <a:endParaRPr lang="it-IT"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a:solidFill>
                    <a:prstClr val="white"/>
                  </a:solidFill>
                  <a:latin typeface="Segoe UI" panose="020B0502040204020203" pitchFamily="34" charset="0"/>
                  <a:cs typeface="Segoe UI" panose="020B0502040204020203" pitchFamily="34" charset="0"/>
                </a:rPr>
                <a:t>Import und export</a:t>
              </a:r>
              <a:br>
                <a:rPr lang="it-IT" sz="1150" dirty="0">
                  <a:solidFill>
                    <a:prstClr val="white"/>
                  </a:solidFill>
                  <a:latin typeface="Segoe UI" panose="020B0502040204020203" pitchFamily="34" charset="0"/>
                  <a:cs typeface="Segoe UI" panose="020B0502040204020203" pitchFamily="34" charset="0"/>
                </a:rPr>
              </a:br>
              <a:r>
                <a:rPr lang="it-IT" sz="1150" dirty="0">
                  <a:solidFill>
                    <a:prstClr val="white"/>
                  </a:solidFill>
                  <a:latin typeface="Segoe UI" panose="020B0502040204020203" pitchFamily="34" charset="0"/>
                  <a:cs typeface="Segoe UI" panose="020B0502040204020203" pitchFamily="34" charset="0"/>
                </a:rPr>
                <a:t>IFC (2x3, 4.1, 4.3)</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LandXML</a:t>
              </a:r>
              <a:endParaRPr lang="it-IT" sz="1150" dirty="0">
                <a:solidFill>
                  <a:prstClr val="white"/>
                </a:solidFill>
                <a:latin typeface="Segoe UI" panose="020B0502040204020203" pitchFamily="34" charset="0"/>
                <a:cs typeface="Segoe UI" panose="020B0502040204020203" pitchFamily="34" charset="0"/>
              </a:endParaRPr>
            </a:p>
          </p:txBody>
        </p:sp>
        <p:sp>
          <p:nvSpPr>
            <p:cNvPr id="9" name="Figura a mano libera 8"/>
            <p:cNvSpPr>
              <a:spLocks noChangeAspect="1"/>
            </p:cNvSpPr>
            <p:nvPr/>
          </p:nvSpPr>
          <p:spPr>
            <a:xfrm>
              <a:off x="3904164" y="3456490"/>
              <a:ext cx="1875266"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en-US" sz="1200" b="1" dirty="0">
                  <a:solidFill>
                    <a:prstClr val="white"/>
                  </a:solidFill>
                  <a:latin typeface="Segoe UI" panose="020B0502040204020203" pitchFamily="34" charset="0"/>
                  <a:cs typeface="Segoe UI" panose="020B0502040204020203" pitchFamily="34" charset="0"/>
                </a:rPr>
                <a:t>INFORMATIONS-MODELLIERUNG UND IFC-ZUORDNUNG</a:t>
              </a:r>
            </a:p>
            <a:p>
              <a:pPr lvl="0" algn="ctr" defTabSz="533400">
                <a:lnSpc>
                  <a:spcPct val="90000"/>
                </a:lnSpc>
                <a:spcBef>
                  <a:spcPct val="0"/>
                </a:spcBef>
                <a:spcAft>
                  <a:spcPct val="35000"/>
                </a:spcAft>
              </a:pPr>
              <a:r>
                <a:rPr lang="de-DE" sz="1150" dirty="0">
                  <a:solidFill>
                    <a:prstClr val="white"/>
                  </a:solidFill>
                  <a:latin typeface="Segoe UI" panose="020B0502040204020203" pitchFamily="34" charset="0"/>
                  <a:cs typeface="Segoe UI" panose="020B0502040204020203" pitchFamily="34" charset="0"/>
                </a:rPr>
                <a:t>Struktur, Elemente, Geometrien und Daten</a:t>
              </a:r>
            </a:p>
          </p:txBody>
        </p:sp>
        <p:sp>
          <p:nvSpPr>
            <p:cNvPr id="10" name="Più 9"/>
            <p:cNvSpPr>
              <a:spLocks noChangeAspect="1"/>
            </p:cNvSpPr>
            <p:nvPr/>
          </p:nvSpPr>
          <p:spPr>
            <a:xfrm>
              <a:off x="5773526"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11" name="Più 10"/>
            <p:cNvSpPr>
              <a:spLocks noChangeAspect="1"/>
            </p:cNvSpPr>
            <p:nvPr/>
          </p:nvSpPr>
          <p:spPr>
            <a:xfrm>
              <a:off x="3462054"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12" name="Figura a mano libera 11"/>
            <p:cNvSpPr>
              <a:spLocks noChangeAspect="1"/>
            </p:cNvSpPr>
            <p:nvPr/>
          </p:nvSpPr>
          <p:spPr>
            <a:xfrm>
              <a:off x="8522694" y="3456490"/>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de-DE" sz="1200" b="1" dirty="0">
                  <a:solidFill>
                    <a:prstClr val="white"/>
                  </a:solidFill>
                  <a:latin typeface="Segoe UI" panose="020B0502040204020203" pitchFamily="34" charset="0"/>
                  <a:cs typeface="Segoe UI" panose="020B0502040204020203" pitchFamily="34" charset="0"/>
                </a:rPr>
                <a:t>INFORMATIONS-ANALYSE UND ÜBERPRÜFUNG</a:t>
              </a:r>
              <a:r>
                <a:rPr lang="de-DE" sz="1200" b="1" dirty="0" smtClean="0">
                  <a:solidFill>
                    <a:prstClr val="white"/>
                  </a:solidFill>
                  <a:latin typeface="Segoe UI" panose="020B0502040204020203" pitchFamily="34" charset="0"/>
                  <a:cs typeface="Segoe UI" panose="020B0502040204020203" pitchFamily="34" charset="0"/>
                </a:rPr>
                <a:t/>
              </a:r>
              <a:br>
                <a:rPr lang="de-DE" sz="1200" b="1" dirty="0" smtClean="0">
                  <a:solidFill>
                    <a:prstClr val="white"/>
                  </a:solidFill>
                  <a:latin typeface="Segoe UI" panose="020B0502040204020203" pitchFamily="34" charset="0"/>
                  <a:cs typeface="Segoe UI" panose="020B0502040204020203" pitchFamily="34" charset="0"/>
                </a:rPr>
              </a:br>
              <a:endParaRPr lang="it-IT" sz="1200" b="1" dirty="0" smtClean="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err="1" smtClean="0">
                  <a:solidFill>
                    <a:prstClr val="white"/>
                  </a:solidFill>
                  <a:latin typeface="Segoe UI" panose="020B0502040204020203" pitchFamily="34" charset="0"/>
                  <a:cs typeface="Segoe UI" panose="020B0502040204020203" pitchFamily="34" charset="0"/>
                </a:rPr>
                <a:t>Kollisionserkennung</a:t>
              </a:r>
              <a:r>
                <a:rPr lang="it-IT" sz="1150" dirty="0" smtClean="0">
                  <a:solidFill>
                    <a:prstClr val="white"/>
                  </a:solidFill>
                  <a:latin typeface="Segoe UI" panose="020B0502040204020203" pitchFamily="34" charset="0"/>
                  <a:cs typeface="Segoe UI" panose="020B0502040204020203" pitchFamily="34" charset="0"/>
                </a:rPr>
                <a:t/>
              </a:r>
              <a:br>
                <a:rPr lang="it-IT" sz="1150" dirty="0" smtClean="0">
                  <a:solidFill>
                    <a:prstClr val="white"/>
                  </a:solidFill>
                  <a:latin typeface="Segoe UI" panose="020B0502040204020203" pitchFamily="34" charset="0"/>
                  <a:cs typeface="Segoe UI" panose="020B0502040204020203" pitchFamily="34" charset="0"/>
                </a:rPr>
              </a:br>
              <a:r>
                <a:rPr lang="it-IT" sz="1150" dirty="0" err="1" smtClean="0">
                  <a:solidFill>
                    <a:prstClr val="white"/>
                  </a:solidFill>
                  <a:latin typeface="Segoe UI" panose="020B0502040204020203" pitchFamily="34" charset="0"/>
                  <a:cs typeface="Segoe UI" panose="020B0502040204020203" pitchFamily="34" charset="0"/>
                </a:rPr>
                <a:t>Modellprüfung</a:t>
              </a:r>
              <a:r>
                <a:rPr lang="it-IT" sz="1150" dirty="0" smtClean="0">
                  <a:solidFill>
                    <a:prstClr val="white"/>
                  </a:solidFill>
                  <a:latin typeface="Segoe UI" panose="020B0502040204020203" pitchFamily="34" charset="0"/>
                  <a:cs typeface="Segoe UI" panose="020B0502040204020203" pitchFamily="34" charset="0"/>
                </a:rPr>
                <a:t/>
              </a:r>
              <a:br>
                <a:rPr lang="it-IT" sz="1150" dirty="0" smtClean="0">
                  <a:solidFill>
                    <a:prstClr val="white"/>
                  </a:solidFill>
                  <a:latin typeface="Segoe UI" panose="020B0502040204020203" pitchFamily="34" charset="0"/>
                  <a:cs typeface="Segoe UI" panose="020B0502040204020203" pitchFamily="34" charset="0"/>
                </a:rPr>
              </a:br>
              <a:r>
                <a:rPr lang="it-IT" sz="1150" dirty="0" err="1" smtClean="0">
                  <a:solidFill>
                    <a:prstClr val="white"/>
                  </a:solidFill>
                  <a:latin typeface="Segoe UI" panose="020B0502040204020203" pitchFamily="34" charset="0"/>
                  <a:cs typeface="Segoe UI" panose="020B0502040204020203" pitchFamily="34" charset="0"/>
                </a:rPr>
                <a:t>Modellvergleich</a:t>
              </a:r>
              <a:endParaRPr lang="it-IT" sz="1150" dirty="0">
                <a:solidFill>
                  <a:prstClr val="white"/>
                </a:solidFill>
                <a:latin typeface="Segoe UI" panose="020B0502040204020203" pitchFamily="34" charset="0"/>
                <a:cs typeface="Segoe UI" panose="020B0502040204020203" pitchFamily="34" charset="0"/>
              </a:endParaRPr>
            </a:p>
          </p:txBody>
        </p:sp>
        <p:sp>
          <p:nvSpPr>
            <p:cNvPr id="13" name="Più 12"/>
            <p:cNvSpPr>
              <a:spLocks noChangeAspect="1"/>
            </p:cNvSpPr>
            <p:nvPr/>
          </p:nvSpPr>
          <p:spPr>
            <a:xfrm>
              <a:off x="8082791"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grpSp>
      <p:sp>
        <p:nvSpPr>
          <p:cNvPr id="14" name="Segnaposto piè di pagina 13"/>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6359399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3279" cy="5320799"/>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Planung und Modellierung der Straße</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Die Planung der Straße erfolgt im parametrisch-dynamischen Modus mit der Definition der horizontalen und vertikalen Achselemente und Regelquerschnitte der verschiedenen Teilstücke</a:t>
            </a:r>
            <a:r>
              <a:rPr lang="en-US" sz="1600" dirty="0"/>
              <a:t>.</a:t>
            </a:r>
            <a:endParaRPr lang="it-IT" sz="1600" dirty="0"/>
          </a:p>
          <a:p>
            <a:pPr marL="0" indent="0">
              <a:buNone/>
            </a:pPr>
            <a:endParaRPr lang="it-IT" sz="1600" dirty="0"/>
          </a:p>
          <a:p>
            <a:pPr marL="0" indent="0">
              <a:buNone/>
            </a:pPr>
            <a:r>
              <a:rPr lang="de-DE" sz="1600" dirty="0"/>
              <a:t>Es werden Echtzeit- und mehrmalige Überprüfungen durchgeführt, unter Einhaltung des Regelwerks</a:t>
            </a:r>
            <a:r>
              <a:rPr lang="it-IT" sz="1600" dirty="0"/>
              <a:t>.</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32190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3278" cy="5320799"/>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Planung</a:t>
            </a:r>
            <a:r>
              <a:rPr lang="en-US" dirty="0"/>
              <a:t> und </a:t>
            </a:r>
            <a:r>
              <a:rPr lang="en-US" dirty="0" err="1"/>
              <a:t>Modellierung</a:t>
            </a:r>
            <a:r>
              <a:rPr lang="en-US" dirty="0"/>
              <a:t> der </a:t>
            </a:r>
            <a:r>
              <a:rPr lang="en-US" dirty="0" err="1"/>
              <a:t>Bahnstrecke</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In der gleichen Arbeitsumgebung können Sie die Planung der Eisenbahn...</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55158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3278" cy="5320798"/>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Planung und Modellierung der Entwässerung</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 sowie das hydraulische System entwickeln. (Planung der Entwässerung)</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414382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1"/>
          </p:nvPr>
        </p:nvSpPr>
        <p:spPr/>
        <p:txBody>
          <a:bodyPr/>
          <a:lstStyle/>
          <a:p>
            <a:endParaRPr lang="it-IT"/>
          </a:p>
        </p:txBody>
      </p:sp>
      <p:sp>
        <p:nvSpPr>
          <p:cNvPr id="3" name="Segnaposto testo 2"/>
          <p:cNvSpPr>
            <a:spLocks noGrp="1"/>
          </p:cNvSpPr>
          <p:nvPr>
            <p:ph type="body" sz="quarter" idx="12"/>
          </p:nvPr>
        </p:nvSpPr>
        <p:spPr>
          <a:xfrm>
            <a:off x="555355" y="1556792"/>
            <a:ext cx="10293619" cy="1588127"/>
          </a:xfrm>
        </p:spPr>
        <p:txBody>
          <a:bodyPr/>
          <a:lstStyle/>
          <a:p>
            <a:pPr marL="914400" indent="-914400">
              <a:buFont typeface="+mj-lt"/>
              <a:buAutoNum type="arabicPeriod" startAt="2"/>
            </a:pPr>
            <a:r>
              <a:rPr lang="en-US" dirty="0" err="1"/>
              <a:t>Informationsmodellierung</a:t>
            </a:r>
            <a:r>
              <a:rPr lang="en-US" dirty="0"/>
              <a:t> und IFC-</a:t>
            </a:r>
            <a:r>
              <a:rPr lang="en-US" dirty="0" err="1"/>
              <a:t>Zuweisung</a:t>
            </a:r>
            <a:endParaRPr lang="en-US" noProof="0" dirty="0"/>
          </a:p>
        </p:txBody>
      </p:sp>
      <p:sp>
        <p:nvSpPr>
          <p:cNvPr id="4" name="Segnaposto testo 3"/>
          <p:cNvSpPr>
            <a:spLocks noGrp="1"/>
          </p:cNvSpPr>
          <p:nvPr>
            <p:ph type="body" sz="quarter" idx="13"/>
          </p:nvPr>
        </p:nvSpPr>
        <p:spPr/>
        <p:txBody>
          <a:bodyPr/>
          <a:lstStyle/>
          <a:p>
            <a:endParaRPr lang="it-IT"/>
          </a:p>
        </p:txBody>
      </p:sp>
      <p:grpSp>
        <p:nvGrpSpPr>
          <p:cNvPr id="17" name="Gruppo 16"/>
          <p:cNvGrpSpPr/>
          <p:nvPr/>
        </p:nvGrpSpPr>
        <p:grpSpPr>
          <a:xfrm>
            <a:off x="1431300" y="3398400"/>
            <a:ext cx="9114361" cy="2189712"/>
            <a:chOff x="1431300" y="3297863"/>
            <a:chExt cx="9114361" cy="2189712"/>
          </a:xfrm>
        </p:grpSpPr>
        <p:sp>
          <p:nvSpPr>
            <p:cNvPr id="6" name="Rettangolo arrotondato 5"/>
            <p:cNvSpPr/>
            <p:nvPr/>
          </p:nvSpPr>
          <p:spPr>
            <a:xfrm>
              <a:off x="1431300" y="3297863"/>
              <a:ext cx="9114361" cy="2189712"/>
            </a:xfrm>
            <a:prstGeom prst="roundRect">
              <a:avLst>
                <a:gd name="adj" fmla="val 50000"/>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latin typeface="Segoe UI" panose="020B0502040204020203" pitchFamily="34" charset="0"/>
                <a:cs typeface="Segoe UI" panose="020B0502040204020203" pitchFamily="34" charset="0"/>
              </a:endParaRPr>
            </a:p>
          </p:txBody>
        </p:sp>
        <p:sp>
          <p:nvSpPr>
            <p:cNvPr id="7" name="Figura a mano libera 6"/>
            <p:cNvSpPr>
              <a:spLocks noChangeAspect="1"/>
            </p:cNvSpPr>
            <p:nvPr/>
          </p:nvSpPr>
          <p:spPr>
            <a:xfrm>
              <a:off x="1591043" y="3454917"/>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17475">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en-US" sz="1200" b="1" dirty="0">
                  <a:solidFill>
                    <a:prstClr val="white"/>
                  </a:solidFill>
                  <a:latin typeface="Segoe UI" panose="020B0502040204020203" pitchFamily="34" charset="0"/>
                  <a:cs typeface="Segoe UI" panose="020B0502040204020203" pitchFamily="34" charset="0"/>
                </a:rPr>
                <a:t>PLANUNG UND MODELLIERUNG</a:t>
              </a:r>
              <a:br>
                <a:rPr lang="en-US" sz="1200" b="1" dirty="0">
                  <a:solidFill>
                    <a:prstClr val="white"/>
                  </a:solidFill>
                  <a:latin typeface="Segoe UI" panose="020B0502040204020203" pitchFamily="34" charset="0"/>
                  <a:cs typeface="Segoe UI" panose="020B0502040204020203" pitchFamily="34" charset="0"/>
                </a:rPr>
              </a:br>
              <a:r>
                <a:rPr lang="en-US" sz="1200" b="1" dirty="0">
                  <a:solidFill>
                    <a:prstClr val="white"/>
                  </a:solidFill>
                  <a:latin typeface="Segoe UI" panose="020B0502040204020203" pitchFamily="34" charset="0"/>
                  <a:cs typeface="Segoe UI" panose="020B0502040204020203" pitchFamily="34" charset="0"/>
                </a:rPr>
                <a:t/>
              </a:r>
              <a:br>
                <a:rPr lang="en-US" sz="1200" b="1" dirty="0">
                  <a:solidFill>
                    <a:prstClr val="white"/>
                  </a:solidFill>
                  <a:latin typeface="Segoe UI" panose="020B0502040204020203" pitchFamily="34" charset="0"/>
                  <a:cs typeface="Segoe UI" panose="020B0502040204020203" pitchFamily="34" charset="0"/>
                </a:rPr>
              </a:br>
              <a:endParaRPr lang="en-US"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150" dirty="0">
                  <a:solidFill>
                    <a:prstClr val="white"/>
                  </a:solidFill>
                  <a:latin typeface="Segoe UI" panose="020B0502040204020203" pitchFamily="34" charset="0"/>
                  <a:cs typeface="Segoe UI" panose="020B0502040204020203" pitchFamily="34" charset="0"/>
                </a:rPr>
                <a:t>Planung von Straßen und Schienenwegen</a:t>
              </a:r>
              <a:br>
                <a:rPr lang="de-DE" sz="1150" dirty="0">
                  <a:solidFill>
                    <a:prstClr val="white"/>
                  </a:solidFill>
                  <a:latin typeface="Segoe UI" panose="020B0502040204020203" pitchFamily="34" charset="0"/>
                  <a:cs typeface="Segoe UI" panose="020B0502040204020203" pitchFamily="34" charset="0"/>
                </a:rPr>
              </a:br>
              <a:endParaRPr lang="it-IT" sz="1150" dirty="0">
                <a:solidFill>
                  <a:prstClr val="white"/>
                </a:solidFill>
                <a:latin typeface="Segoe UI" panose="020B0502040204020203" pitchFamily="34" charset="0"/>
                <a:cs typeface="Segoe UI" panose="020B0502040204020203" pitchFamily="34" charset="0"/>
              </a:endParaRPr>
            </a:p>
          </p:txBody>
        </p:sp>
        <p:sp>
          <p:nvSpPr>
            <p:cNvPr id="8" name="Figura a mano libera 7"/>
            <p:cNvSpPr>
              <a:spLocks noChangeAspect="1"/>
            </p:cNvSpPr>
            <p:nvPr/>
          </p:nvSpPr>
          <p:spPr>
            <a:xfrm>
              <a:off x="6213429" y="3456490"/>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200" b="1" dirty="0">
                  <a:solidFill>
                    <a:prstClr val="white"/>
                  </a:solidFill>
                  <a:latin typeface="Segoe UI" panose="020B0502040204020203" pitchFamily="34" charset="0"/>
                  <a:cs typeface="Segoe UI" panose="020B0502040204020203" pitchFamily="34" charset="0"/>
                </a:rPr>
                <a:t>INFORMATIONS- AUSTAUSCH</a:t>
              </a:r>
              <a:br>
                <a:rPr lang="it-IT" sz="1200" b="1" dirty="0">
                  <a:solidFill>
                    <a:prstClr val="white"/>
                  </a:solidFill>
                  <a:latin typeface="Segoe UI" panose="020B0502040204020203" pitchFamily="34" charset="0"/>
                  <a:cs typeface="Segoe UI" panose="020B0502040204020203" pitchFamily="34" charset="0"/>
                </a:rPr>
              </a:br>
              <a:r>
                <a:rPr lang="it-IT" sz="1200" b="1" dirty="0">
                  <a:solidFill>
                    <a:prstClr val="white"/>
                  </a:solidFill>
                  <a:latin typeface="Segoe UI" panose="020B0502040204020203" pitchFamily="34" charset="0"/>
                  <a:cs typeface="Segoe UI" panose="020B0502040204020203" pitchFamily="34" charset="0"/>
                </a:rPr>
                <a:t/>
              </a:r>
              <a:br>
                <a:rPr lang="it-IT" sz="1200" b="1" dirty="0">
                  <a:solidFill>
                    <a:prstClr val="white"/>
                  </a:solidFill>
                  <a:latin typeface="Segoe UI" panose="020B0502040204020203" pitchFamily="34" charset="0"/>
                  <a:cs typeface="Segoe UI" panose="020B0502040204020203" pitchFamily="34" charset="0"/>
                </a:rPr>
              </a:br>
              <a:endParaRPr lang="it-IT"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a:solidFill>
                    <a:prstClr val="white"/>
                  </a:solidFill>
                  <a:latin typeface="Segoe UI" panose="020B0502040204020203" pitchFamily="34" charset="0"/>
                  <a:cs typeface="Segoe UI" panose="020B0502040204020203" pitchFamily="34" charset="0"/>
                </a:rPr>
                <a:t>Import und export</a:t>
              </a:r>
              <a:br>
                <a:rPr lang="it-IT" sz="1150" dirty="0">
                  <a:solidFill>
                    <a:prstClr val="white"/>
                  </a:solidFill>
                  <a:latin typeface="Segoe UI" panose="020B0502040204020203" pitchFamily="34" charset="0"/>
                  <a:cs typeface="Segoe UI" panose="020B0502040204020203" pitchFamily="34" charset="0"/>
                </a:rPr>
              </a:br>
              <a:r>
                <a:rPr lang="it-IT" sz="1150" dirty="0">
                  <a:solidFill>
                    <a:prstClr val="white"/>
                  </a:solidFill>
                  <a:latin typeface="Segoe UI" panose="020B0502040204020203" pitchFamily="34" charset="0"/>
                  <a:cs typeface="Segoe UI" panose="020B0502040204020203" pitchFamily="34" charset="0"/>
                </a:rPr>
                <a:t>IFC (2x3, 4.1, 4.3)</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LandXML</a:t>
              </a:r>
              <a:endParaRPr lang="it-IT" sz="1150" dirty="0">
                <a:solidFill>
                  <a:prstClr val="white"/>
                </a:solidFill>
                <a:latin typeface="Segoe UI" panose="020B0502040204020203" pitchFamily="34" charset="0"/>
                <a:cs typeface="Segoe UI" panose="020B0502040204020203" pitchFamily="34" charset="0"/>
              </a:endParaRPr>
            </a:p>
          </p:txBody>
        </p:sp>
        <p:sp>
          <p:nvSpPr>
            <p:cNvPr id="9" name="Figura a mano libera 8"/>
            <p:cNvSpPr>
              <a:spLocks noChangeAspect="1"/>
            </p:cNvSpPr>
            <p:nvPr/>
          </p:nvSpPr>
          <p:spPr>
            <a:xfrm>
              <a:off x="3904164" y="3456490"/>
              <a:ext cx="1875266"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FF000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en-US" sz="1200" b="1" dirty="0">
                  <a:solidFill>
                    <a:prstClr val="white"/>
                  </a:solidFill>
                  <a:latin typeface="Segoe UI" panose="020B0502040204020203" pitchFamily="34" charset="0"/>
                  <a:cs typeface="Segoe UI" panose="020B0502040204020203" pitchFamily="34" charset="0"/>
                </a:rPr>
                <a:t>INFORMATIONS-MODELLIERUNG UND IFC-ZUORDNUNG</a:t>
              </a:r>
            </a:p>
            <a:p>
              <a:pPr lvl="0" algn="ctr" defTabSz="533400">
                <a:lnSpc>
                  <a:spcPct val="90000"/>
                </a:lnSpc>
                <a:spcBef>
                  <a:spcPct val="0"/>
                </a:spcBef>
                <a:spcAft>
                  <a:spcPct val="35000"/>
                </a:spcAft>
              </a:pPr>
              <a:r>
                <a:rPr lang="de-DE" sz="1150" dirty="0">
                  <a:solidFill>
                    <a:prstClr val="white"/>
                  </a:solidFill>
                  <a:latin typeface="Segoe UI" panose="020B0502040204020203" pitchFamily="34" charset="0"/>
                  <a:cs typeface="Segoe UI" panose="020B0502040204020203" pitchFamily="34" charset="0"/>
                </a:rPr>
                <a:t>Struktur, Elemente, Geometrien und Daten</a:t>
              </a:r>
            </a:p>
          </p:txBody>
        </p:sp>
        <p:sp>
          <p:nvSpPr>
            <p:cNvPr id="10" name="Più 9"/>
            <p:cNvSpPr>
              <a:spLocks noChangeAspect="1"/>
            </p:cNvSpPr>
            <p:nvPr/>
          </p:nvSpPr>
          <p:spPr>
            <a:xfrm>
              <a:off x="5773526"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11" name="Più 10"/>
            <p:cNvSpPr>
              <a:spLocks noChangeAspect="1"/>
            </p:cNvSpPr>
            <p:nvPr/>
          </p:nvSpPr>
          <p:spPr>
            <a:xfrm>
              <a:off x="3462054"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12" name="Figura a mano libera 11"/>
            <p:cNvSpPr>
              <a:spLocks noChangeAspect="1"/>
            </p:cNvSpPr>
            <p:nvPr/>
          </p:nvSpPr>
          <p:spPr>
            <a:xfrm>
              <a:off x="8522694" y="3456490"/>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de-DE" sz="1200" b="1" dirty="0">
                  <a:solidFill>
                    <a:prstClr val="white"/>
                  </a:solidFill>
                  <a:latin typeface="Segoe UI" panose="020B0502040204020203" pitchFamily="34" charset="0"/>
                  <a:cs typeface="Segoe UI" panose="020B0502040204020203" pitchFamily="34" charset="0"/>
                </a:rPr>
                <a:t>INFORMATIONS-ANALYSE UND ÜBERPRÜFUNG</a:t>
              </a:r>
              <a:r>
                <a:rPr lang="de-DE" sz="1200" b="1" dirty="0">
                  <a:solidFill>
                    <a:prstClr val="white"/>
                  </a:solidFill>
                  <a:latin typeface="Segoe UI" panose="020B0502040204020203" pitchFamily="34" charset="0"/>
                  <a:cs typeface="Segoe UI" panose="020B0502040204020203" pitchFamily="34" charset="0"/>
                </a:rPr>
                <a:t/>
              </a:r>
              <a:br>
                <a:rPr lang="de-DE" sz="1200" b="1" dirty="0">
                  <a:solidFill>
                    <a:prstClr val="white"/>
                  </a:solidFill>
                  <a:latin typeface="Segoe UI" panose="020B0502040204020203" pitchFamily="34" charset="0"/>
                  <a:cs typeface="Segoe UI" panose="020B0502040204020203" pitchFamily="34" charset="0"/>
                </a:rPr>
              </a:br>
              <a:endParaRPr lang="it-IT"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err="1">
                  <a:solidFill>
                    <a:prstClr val="white"/>
                  </a:solidFill>
                  <a:latin typeface="Segoe UI" panose="020B0502040204020203" pitchFamily="34" charset="0"/>
                  <a:cs typeface="Segoe UI" panose="020B0502040204020203" pitchFamily="34" charset="0"/>
                </a:rPr>
                <a:t>Kollisionserkennung</a:t>
              </a:r>
              <a:r>
                <a:rPr lang="it-IT" sz="1150" dirty="0">
                  <a:solidFill>
                    <a:prstClr val="white"/>
                  </a:solidFill>
                  <a:latin typeface="Segoe UI" panose="020B0502040204020203" pitchFamily="34" charset="0"/>
                  <a:cs typeface="Segoe UI" panose="020B0502040204020203" pitchFamily="34" charset="0"/>
                </a:rPr>
                <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Modellprüfung</a:t>
              </a:r>
              <a:r>
                <a:rPr lang="it-IT" sz="1150" dirty="0">
                  <a:solidFill>
                    <a:prstClr val="white"/>
                  </a:solidFill>
                  <a:latin typeface="Segoe UI" panose="020B0502040204020203" pitchFamily="34" charset="0"/>
                  <a:cs typeface="Segoe UI" panose="020B0502040204020203" pitchFamily="34" charset="0"/>
                </a:rPr>
                <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Modellvergleich</a:t>
              </a:r>
              <a:endParaRPr lang="it-IT" sz="1150" dirty="0">
                <a:solidFill>
                  <a:prstClr val="white"/>
                </a:solidFill>
                <a:latin typeface="Segoe UI" panose="020B0502040204020203" pitchFamily="34" charset="0"/>
                <a:cs typeface="Segoe UI" panose="020B0502040204020203" pitchFamily="34" charset="0"/>
              </a:endParaRPr>
            </a:p>
          </p:txBody>
        </p:sp>
        <p:sp>
          <p:nvSpPr>
            <p:cNvPr id="13" name="Più 12"/>
            <p:cNvSpPr>
              <a:spLocks noChangeAspect="1"/>
            </p:cNvSpPr>
            <p:nvPr/>
          </p:nvSpPr>
          <p:spPr>
            <a:xfrm>
              <a:off x="8082791"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gr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5851145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3278" cy="5320799"/>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Planung</a:t>
            </a:r>
            <a:r>
              <a:rPr lang="en-US" dirty="0"/>
              <a:t> und </a:t>
            </a:r>
            <a:r>
              <a:rPr lang="en-US" dirty="0" err="1"/>
              <a:t>Informationsmodellierung</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Die Informations-modelle werden automatisch aus der Planung gewonnen, indem die Parameter der Informations-modellierung (Struktur, Elemente, Geometrie und Daten) angewendet werden</a:t>
            </a:r>
            <a:r>
              <a:rPr lang="en-US" sz="1600" dirty="0"/>
              <a:t>.</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278466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1"/>
          </p:nvPr>
        </p:nvSpPr>
        <p:spPr>
          <a:xfrm>
            <a:off x="555355" y="3290200"/>
            <a:ext cx="10293619" cy="628442"/>
          </a:xfrm>
        </p:spPr>
        <p:txBody>
          <a:bodyPr/>
          <a:lstStyle/>
          <a:p>
            <a:pPr marL="903288"/>
            <a:r>
              <a:rPr lang="en-US" dirty="0"/>
              <a:t>2.1 </a:t>
            </a:r>
            <a:r>
              <a:rPr lang="de-DE" dirty="0"/>
              <a:t>Modellaufteilung und Erzeugen der Elemente</a:t>
            </a:r>
            <a:endParaRPr lang="en-US" noProof="0" dirty="0"/>
          </a:p>
        </p:txBody>
      </p:sp>
      <p:sp>
        <p:nvSpPr>
          <p:cNvPr id="3" name="Segnaposto testo 2"/>
          <p:cNvSpPr>
            <a:spLocks noGrp="1"/>
          </p:cNvSpPr>
          <p:nvPr>
            <p:ph type="body" sz="quarter" idx="12"/>
          </p:nvPr>
        </p:nvSpPr>
        <p:spPr>
          <a:xfrm>
            <a:off x="555355" y="1556792"/>
            <a:ext cx="10293619" cy="1588127"/>
          </a:xfrm>
        </p:spPr>
        <p:txBody>
          <a:bodyPr/>
          <a:lstStyle/>
          <a:p>
            <a:pPr marL="914400" indent="-914400">
              <a:buFont typeface="+mj-lt"/>
              <a:buAutoNum type="arabicPeriod" startAt="2"/>
            </a:pPr>
            <a:r>
              <a:rPr lang="en-US" dirty="0" err="1"/>
              <a:t>Informationsmodellierung</a:t>
            </a:r>
            <a:r>
              <a:rPr lang="en-US" dirty="0"/>
              <a:t> und IFC-</a:t>
            </a:r>
            <a:r>
              <a:rPr lang="en-US" dirty="0" err="1"/>
              <a:t>Zuordnung</a:t>
            </a:r>
            <a:endParaRPr lang="en-US" noProof="0" dirty="0"/>
          </a:p>
        </p:txBody>
      </p:sp>
      <p:sp>
        <p:nvSpPr>
          <p:cNvPr id="4" name="Segnaposto testo 3"/>
          <p:cNvSpPr>
            <a:spLocks noGrp="1"/>
          </p:cNvSpPr>
          <p:nvPr>
            <p:ph type="body" sz="quarter" idx="13"/>
          </p:nvPr>
        </p:nvSpPr>
        <p:spPr>
          <a:xfrm>
            <a:off x="555355" y="5300607"/>
            <a:ext cx="10293619" cy="460895"/>
          </a:xfrm>
        </p:spPr>
        <p:txBody>
          <a:bodyPr/>
          <a:lstStyle/>
          <a:p>
            <a:endParaRPr lang="it-IT" dirty="0"/>
          </a:p>
        </p:txBody>
      </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51966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2" y="846000"/>
            <a:ext cx="8513274" cy="5320797"/>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Aufteilung</a:t>
            </a:r>
            <a:r>
              <a:rPr lang="en-US" dirty="0"/>
              <a:t> der </a:t>
            </a:r>
            <a:r>
              <a:rPr lang="en-US" dirty="0" err="1"/>
              <a:t>Achse</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3" name="Immagin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2400" y="979200"/>
            <a:ext cx="2880000" cy="5091053"/>
          </a:xfrm>
          <a:prstGeom prst="rect">
            <a:avLst/>
          </a:prstGeom>
          <a:effectLst>
            <a:outerShdw blurRad="50800" dist="38100" dir="2700000" algn="tl" rotWithShape="0">
              <a:prstClr val="black">
                <a:alpha val="40000"/>
              </a:prstClr>
            </a:outerShdw>
          </a:effectLst>
        </p:spPr>
      </p:pic>
      <p:sp>
        <p:nvSpPr>
          <p:cNvPr id="8" name="Rettangolo 7"/>
          <p:cNvSpPr/>
          <p:nvPr/>
        </p:nvSpPr>
        <p:spPr>
          <a:xfrm>
            <a:off x="576263" y="2904981"/>
            <a:ext cx="2088753" cy="56327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4" name="Rettangolo 13"/>
          <p:cNvSpPr/>
          <p:nvPr/>
        </p:nvSpPr>
        <p:spPr>
          <a:xfrm>
            <a:off x="2774445" y="2904981"/>
            <a:ext cx="2313443"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dirty="0" err="1"/>
              <a:t>Das</a:t>
            </a:r>
            <a:r>
              <a:rPr lang="it-IT" sz="1600" dirty="0"/>
              <a:t> </a:t>
            </a:r>
            <a:r>
              <a:rPr lang="it-IT" sz="1600" dirty="0" err="1"/>
              <a:t>Modell</a:t>
            </a:r>
            <a:r>
              <a:rPr lang="it-IT" sz="1600" dirty="0"/>
              <a:t> </a:t>
            </a:r>
            <a:r>
              <a:rPr lang="it-IT" sz="1600" dirty="0" err="1"/>
              <a:t>ist</a:t>
            </a:r>
            <a:r>
              <a:rPr lang="it-IT" sz="1600" dirty="0"/>
              <a:t> in WBS-</a:t>
            </a:r>
            <a:r>
              <a:rPr lang="it-IT" sz="1600" dirty="0" err="1"/>
              <a:t>Bereiche</a:t>
            </a:r>
            <a:r>
              <a:rPr lang="it-IT" sz="1600" dirty="0"/>
              <a:t> </a:t>
            </a:r>
            <a:r>
              <a:rPr lang="it-IT" sz="1600" dirty="0" err="1"/>
              <a:t>aufgeteilt</a:t>
            </a:r>
            <a:r>
              <a:rPr lang="en-US" sz="1600" dirty="0"/>
              <a:t>…</a:t>
            </a:r>
            <a:endParaRPr lang="it-IT" sz="1600" dirty="0"/>
          </a:p>
        </p:txBody>
      </p:sp>
      <p:sp>
        <p:nvSpPr>
          <p:cNvPr id="18" name="Rettangolo 17"/>
          <p:cNvSpPr/>
          <p:nvPr/>
        </p:nvSpPr>
        <p:spPr>
          <a:xfrm>
            <a:off x="6672854" y="1552384"/>
            <a:ext cx="2025411"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WBS werden in IFC abgebildet</a:t>
            </a:r>
            <a:r>
              <a:rPr lang="en-US" sz="1600" dirty="0"/>
              <a:t>…</a:t>
            </a:r>
            <a:endParaRPr lang="it-IT" sz="1600" dirty="0"/>
          </a:p>
        </p:txBody>
      </p:sp>
      <p:sp>
        <p:nvSpPr>
          <p:cNvPr id="19" name="Rettangolo 18"/>
          <p:cNvSpPr/>
          <p:nvPr/>
        </p:nvSpPr>
        <p:spPr>
          <a:xfrm>
            <a:off x="6134344" y="3933056"/>
            <a:ext cx="2563921" cy="86409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und für jedes WBS wurden die erforderlichen Daten eingegeben</a:t>
            </a:r>
            <a:r>
              <a:rPr lang="en-US" sz="1600" dirty="0"/>
              <a:t>.</a:t>
            </a:r>
            <a:endParaRPr lang="it-IT" sz="1600" dirty="0"/>
          </a:p>
        </p:txBody>
      </p:sp>
      <p:sp>
        <p:nvSpPr>
          <p:cNvPr id="20" name="Rettangolo 19"/>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1" name="Rettangolo 20"/>
          <p:cNvSpPr/>
          <p:nvPr/>
        </p:nvSpPr>
        <p:spPr>
          <a:xfrm>
            <a:off x="8762400" y="2743089"/>
            <a:ext cx="2878738" cy="332716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cxnSp>
        <p:nvCxnSpPr>
          <p:cNvPr id="22" name="Connettore 2 21"/>
          <p:cNvCxnSpPr/>
          <p:nvPr/>
        </p:nvCxnSpPr>
        <p:spPr>
          <a:xfrm>
            <a:off x="6209550" y="2599298"/>
            <a:ext cx="463304" cy="49706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Segnaposto piè di pagina 8"/>
          <p:cNvSpPr>
            <a:spLocks noGrp="1"/>
          </p:cNvSpPr>
          <p:nvPr>
            <p:ph type="ftr" sz="quarter" idx="3"/>
          </p:nvPr>
        </p:nvSpPr>
        <p:spPr/>
        <p:txBody>
          <a:bodyPr/>
          <a:lstStyle/>
          <a:p>
            <a:r>
              <a:rPr lang="de-DE"/>
              <a:t>Alle Vorteile von BIM bei der Planung von Infrastrukturprojekten</a:t>
            </a:r>
            <a:endParaRPr lang="en-US" dirty="0"/>
          </a:p>
        </p:txBody>
      </p:sp>
      <p:sp>
        <p:nvSpPr>
          <p:cNvPr id="17" name="Rettangolo 16"/>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CasellaDiTesto 9"/>
          <p:cNvSpPr txBox="1"/>
          <p:nvPr/>
        </p:nvSpPr>
        <p:spPr>
          <a:xfrm>
            <a:off x="4863553" y="2204864"/>
            <a:ext cx="1988750" cy="387798"/>
          </a:xfrm>
          <a:prstGeom prst="rect">
            <a:avLst/>
          </a:prstGeom>
          <a:noFill/>
        </p:spPr>
        <p:txBody>
          <a:bodyPr wrap="none" lIns="0" rtlCol="0">
            <a:spAutoFit/>
          </a:bodyPr>
          <a:lstStyle/>
          <a:p>
            <a:pPr>
              <a:lnSpc>
                <a:spcPct val="120000"/>
              </a:lnSpc>
            </a:pPr>
            <a:r>
              <a:rPr lang="it-IT" sz="1600" b="1" dirty="0">
                <a:solidFill>
                  <a:srgbClr val="FF0000"/>
                </a:solidFill>
                <a:latin typeface="Segoe UI" panose="020B0502040204020203" pitchFamily="34" charset="0"/>
                <a:cs typeface="Segoe UI" panose="020B0502040204020203" pitchFamily="34" charset="0"/>
              </a:rPr>
              <a:t>WBS: </a:t>
            </a:r>
            <a:r>
              <a:rPr lang="it-IT" sz="1600" b="1" dirty="0" err="1">
                <a:solidFill>
                  <a:srgbClr val="FF0000"/>
                </a:solidFill>
                <a:latin typeface="Segoe UI" panose="020B0502040204020203" pitchFamily="34" charset="0"/>
                <a:cs typeface="Segoe UI" panose="020B0502040204020203" pitchFamily="34" charset="0"/>
              </a:rPr>
              <a:t>Unterführung</a:t>
            </a:r>
            <a:endParaRPr lang="en-US" sz="1600" b="1" dirty="0" err="1">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675624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4" grpId="0" animBg="1"/>
      <p:bldP spid="18" grpId="0" animBg="1"/>
      <p:bldP spid="19" grpId="0" animBg="1"/>
      <p:bldP spid="20" grpId="0" animBg="1"/>
      <p:bldP spid="21" grpId="0" animBg="1"/>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2" y="846000"/>
            <a:ext cx="8513274" cy="5320797"/>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Aufteilung</a:t>
            </a:r>
            <a:r>
              <a:rPr lang="en-US" dirty="0"/>
              <a:t> der </a:t>
            </a:r>
            <a:r>
              <a:rPr lang="en-US" dirty="0" err="1"/>
              <a:t>Achse</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3" name="Immagin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2400" y="979200"/>
            <a:ext cx="2880000" cy="5091052"/>
          </a:xfrm>
          <a:prstGeom prst="rect">
            <a:avLst/>
          </a:prstGeom>
          <a:effectLst>
            <a:outerShdw blurRad="50800" dist="38100" dir="2700000" algn="tl" rotWithShape="0">
              <a:prstClr val="black">
                <a:alpha val="40000"/>
              </a:prstClr>
            </a:outerShdw>
          </a:effectLst>
        </p:spPr>
      </p:pic>
      <p:sp>
        <p:nvSpPr>
          <p:cNvPr id="8" name="Rettangolo 7"/>
          <p:cNvSpPr/>
          <p:nvPr/>
        </p:nvSpPr>
        <p:spPr>
          <a:xfrm>
            <a:off x="576263" y="2904981"/>
            <a:ext cx="2088753" cy="56327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9" name="Rettangolo 8"/>
          <p:cNvSpPr/>
          <p:nvPr/>
        </p:nvSpPr>
        <p:spPr>
          <a:xfrm>
            <a:off x="2774445" y="2904981"/>
            <a:ext cx="2313443"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dirty="0" err="1"/>
              <a:t>Das</a:t>
            </a:r>
            <a:r>
              <a:rPr lang="it-IT" sz="1600" dirty="0"/>
              <a:t> </a:t>
            </a:r>
            <a:r>
              <a:rPr lang="it-IT" sz="1600" dirty="0" err="1"/>
              <a:t>Modell</a:t>
            </a:r>
            <a:r>
              <a:rPr lang="it-IT" sz="1600" dirty="0"/>
              <a:t> </a:t>
            </a:r>
            <a:r>
              <a:rPr lang="it-IT" sz="1600" dirty="0" err="1"/>
              <a:t>ist</a:t>
            </a:r>
            <a:r>
              <a:rPr lang="it-IT" sz="1600" dirty="0"/>
              <a:t> in WBS-</a:t>
            </a:r>
            <a:r>
              <a:rPr lang="it-IT" sz="1600" dirty="0" err="1"/>
              <a:t>Bereiche</a:t>
            </a:r>
            <a:r>
              <a:rPr lang="it-IT" sz="1600" dirty="0"/>
              <a:t> </a:t>
            </a:r>
            <a:r>
              <a:rPr lang="it-IT" sz="1600" dirty="0" err="1"/>
              <a:t>aufgeteilt</a:t>
            </a:r>
            <a:r>
              <a:rPr lang="en-US" sz="1600" dirty="0"/>
              <a:t>…</a:t>
            </a:r>
            <a:endParaRPr lang="it-IT" sz="1600" dirty="0"/>
          </a:p>
        </p:txBody>
      </p:sp>
      <p:sp>
        <p:nvSpPr>
          <p:cNvPr id="10" name="Rettangolo 9"/>
          <p:cNvSpPr/>
          <p:nvPr/>
        </p:nvSpPr>
        <p:spPr>
          <a:xfrm>
            <a:off x="6672854" y="1552384"/>
            <a:ext cx="2025411"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WBS werden in IFC abgebildet</a:t>
            </a:r>
            <a:r>
              <a:rPr lang="en-US" sz="1600" dirty="0"/>
              <a:t>…</a:t>
            </a:r>
            <a:endParaRPr lang="it-IT" sz="1600" dirty="0"/>
          </a:p>
        </p:txBody>
      </p:sp>
      <p:sp>
        <p:nvSpPr>
          <p:cNvPr id="11" name="Rettangolo 10"/>
          <p:cNvSpPr/>
          <p:nvPr/>
        </p:nvSpPr>
        <p:spPr>
          <a:xfrm>
            <a:off x="6141200" y="3933056"/>
            <a:ext cx="2557065" cy="86409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und für jedes WBS wurden die erforderlichen Daten eingegeben</a:t>
            </a:r>
            <a:r>
              <a:rPr lang="en-US" sz="1600" dirty="0"/>
              <a:t>.</a:t>
            </a:r>
            <a:endParaRPr lang="it-IT" sz="1600" dirty="0"/>
          </a:p>
        </p:txBody>
      </p:sp>
      <p:sp>
        <p:nvSpPr>
          <p:cNvPr id="12" name="Rettangolo 11"/>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3" name="Rettangolo 12"/>
          <p:cNvSpPr/>
          <p:nvPr/>
        </p:nvSpPr>
        <p:spPr>
          <a:xfrm>
            <a:off x="8762400" y="2743089"/>
            <a:ext cx="2878738" cy="332716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cxnSp>
        <p:nvCxnSpPr>
          <p:cNvPr id="14" name="Connettore 2 13"/>
          <p:cNvCxnSpPr/>
          <p:nvPr/>
        </p:nvCxnSpPr>
        <p:spPr>
          <a:xfrm flipH="1" flipV="1">
            <a:off x="4181334" y="3948945"/>
            <a:ext cx="576064" cy="57606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Segnaposto piè di pagina 14"/>
          <p:cNvSpPr>
            <a:spLocks noGrp="1"/>
          </p:cNvSpPr>
          <p:nvPr>
            <p:ph type="ftr" sz="quarter" idx="3"/>
          </p:nvPr>
        </p:nvSpPr>
        <p:spPr/>
        <p:txBody>
          <a:bodyPr/>
          <a:lstStyle/>
          <a:p>
            <a:r>
              <a:rPr lang="de-DE"/>
              <a:t>Alle Vorteile von BIM bei der Planung von Infrastrukturprojekten</a:t>
            </a:r>
            <a:endParaRPr lang="en-US" dirty="0"/>
          </a:p>
        </p:txBody>
      </p:sp>
      <p:sp>
        <p:nvSpPr>
          <p:cNvPr id="16" name="CasellaDiTesto 15"/>
          <p:cNvSpPr txBox="1"/>
          <p:nvPr/>
        </p:nvSpPr>
        <p:spPr>
          <a:xfrm>
            <a:off x="4655840" y="4478260"/>
            <a:ext cx="1010854" cy="360420"/>
          </a:xfrm>
          <a:prstGeom prst="rect">
            <a:avLst/>
          </a:prstGeom>
          <a:noFill/>
        </p:spPr>
        <p:txBody>
          <a:bodyPr wrap="none" lIns="0" rtlCol="0">
            <a:spAutoFit/>
          </a:bodyPr>
          <a:lstStyle/>
          <a:p>
            <a:pPr>
              <a:lnSpc>
                <a:spcPct val="120000"/>
              </a:lnSpc>
            </a:pPr>
            <a:r>
              <a:rPr lang="it-IT" sz="1600" b="1" dirty="0">
                <a:solidFill>
                  <a:srgbClr val="FF0000"/>
                </a:solidFill>
                <a:latin typeface="Segoe UI" panose="020B0502040204020203" pitchFamily="34" charset="0"/>
                <a:cs typeface="Segoe UI" panose="020B0502040204020203" pitchFamily="34" charset="0"/>
              </a:rPr>
              <a:t>WBS: S01</a:t>
            </a:r>
            <a:endParaRPr lang="en-US" sz="1600" b="1" dirty="0" err="1">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697624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2" y="846000"/>
            <a:ext cx="8513274" cy="5320796"/>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Seitliche und vertikale Aufteilung: Straßenrand</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3" name="Immagin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2400" y="979200"/>
            <a:ext cx="2880000" cy="2077262"/>
          </a:xfrm>
          <a:prstGeom prst="rect">
            <a:avLst/>
          </a:prstGeom>
          <a:effectLst>
            <a:outerShdw blurRad="50800" dist="38100" dir="2700000" algn="tl" rotWithShape="0">
              <a:prstClr val="black">
                <a:alpha val="40000"/>
              </a:prstClr>
            </a:outerShdw>
          </a:effectLst>
        </p:spPr>
      </p:pic>
      <p:sp>
        <p:nvSpPr>
          <p:cNvPr id="8" name="Rettangolo 7"/>
          <p:cNvSpPr/>
          <p:nvPr/>
        </p:nvSpPr>
        <p:spPr>
          <a:xfrm>
            <a:off x="576263" y="2653594"/>
            <a:ext cx="2088753" cy="55217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9" name="Rettangolo 8"/>
          <p:cNvSpPr/>
          <p:nvPr/>
        </p:nvSpPr>
        <p:spPr>
          <a:xfrm>
            <a:off x="2774445" y="2653594"/>
            <a:ext cx="3647931" cy="55217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t>In jedem WBS gibt es eine horizontale und eine vertikale Unterteilung</a:t>
            </a:r>
            <a:r>
              <a:rPr lang="en-US" sz="1600" dirty="0"/>
              <a:t>…</a:t>
            </a:r>
            <a:endParaRPr lang="it-IT" sz="1600" dirty="0"/>
          </a:p>
        </p:txBody>
      </p:sp>
      <p:sp>
        <p:nvSpPr>
          <p:cNvPr id="10" name="Rettangolo 9"/>
          <p:cNvSpPr/>
          <p:nvPr/>
        </p:nvSpPr>
        <p:spPr>
          <a:xfrm>
            <a:off x="5951984" y="1589109"/>
            <a:ext cx="2746282" cy="54560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en-US" sz="1600" dirty="0" err="1"/>
              <a:t>mit</a:t>
            </a:r>
            <a:r>
              <a:rPr lang="en-US" sz="1600" dirty="0"/>
              <a:t> seiner IFC-</a:t>
            </a:r>
            <a:r>
              <a:rPr lang="en-US" sz="1600" dirty="0" err="1"/>
              <a:t>Zuordnung</a:t>
            </a:r>
            <a:r>
              <a:rPr lang="en-US" sz="1600" dirty="0"/>
              <a:t>.</a:t>
            </a:r>
            <a:endParaRPr lang="it-IT" sz="1600" dirty="0"/>
          </a:p>
        </p:txBody>
      </p:sp>
      <p:sp>
        <p:nvSpPr>
          <p:cNvPr id="12" name="Rettangolo 11"/>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cxnSp>
        <p:nvCxnSpPr>
          <p:cNvPr id="14" name="Connettore 2 13"/>
          <p:cNvCxnSpPr/>
          <p:nvPr/>
        </p:nvCxnSpPr>
        <p:spPr>
          <a:xfrm flipH="1" flipV="1">
            <a:off x="5846312" y="3356992"/>
            <a:ext cx="576064" cy="57606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Segnaposto piè di pagina 10"/>
          <p:cNvSpPr>
            <a:spLocks noGrp="1"/>
          </p:cNvSpPr>
          <p:nvPr>
            <p:ph type="ftr" sz="quarter" idx="3"/>
          </p:nvPr>
        </p:nvSpPr>
        <p:spPr/>
        <p:txBody>
          <a:bodyPr/>
          <a:lstStyle/>
          <a:p>
            <a:r>
              <a:rPr lang="de-DE"/>
              <a:t>Alle Vorteile von BIM bei der Planung von Infrastrukturprojekten</a:t>
            </a:r>
            <a:endParaRPr lang="en-US" dirty="0"/>
          </a:p>
        </p:txBody>
      </p:sp>
      <p:sp>
        <p:nvSpPr>
          <p:cNvPr id="15" name="Rettangolo 14"/>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6" name="CasellaDiTesto 15"/>
          <p:cNvSpPr txBox="1"/>
          <p:nvPr/>
        </p:nvSpPr>
        <p:spPr>
          <a:xfrm>
            <a:off x="6365880" y="3897439"/>
            <a:ext cx="1279838" cy="360420"/>
          </a:xfrm>
          <a:prstGeom prst="rect">
            <a:avLst/>
          </a:prstGeom>
          <a:noFill/>
        </p:spPr>
        <p:txBody>
          <a:bodyPr wrap="none" lIns="0" rtlCol="0">
            <a:spAutoFit/>
          </a:bodyPr>
          <a:lstStyle/>
          <a:p>
            <a:pPr>
              <a:lnSpc>
                <a:spcPct val="120000"/>
              </a:lnSpc>
            </a:pPr>
            <a:r>
              <a:rPr lang="it-IT" sz="1600" b="1" dirty="0" err="1">
                <a:solidFill>
                  <a:srgbClr val="FF0000"/>
                </a:solidFill>
                <a:latin typeface="Segoe UI" panose="020B0502040204020203" pitchFamily="34" charset="0"/>
                <a:cs typeface="Segoe UI" panose="020B0502040204020203" pitchFamily="34" charset="0"/>
              </a:rPr>
              <a:t>Straßenrand</a:t>
            </a:r>
            <a:endParaRPr lang="en-US" sz="1600" b="1" dirty="0" err="1">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58691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2" grpId="0" animBg="1"/>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2" y="846000"/>
            <a:ext cx="8513274" cy="5320796"/>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Horizontale und vertikale Aufteilung: Unterbau</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2400" y="979200"/>
            <a:ext cx="2880000" cy="2077261"/>
          </a:xfrm>
          <a:prstGeom prst="rect">
            <a:avLst/>
          </a:prstGeom>
          <a:effectLst>
            <a:outerShdw blurRad="50800" dist="38100" dir="2700000" algn="tl" rotWithShape="0">
              <a:prstClr val="black">
                <a:alpha val="40000"/>
              </a:prstClr>
            </a:outerShdw>
          </a:effectLst>
        </p:spPr>
      </p:pic>
      <p:sp>
        <p:nvSpPr>
          <p:cNvPr id="9" name="Rettangolo 8"/>
          <p:cNvSpPr/>
          <p:nvPr/>
        </p:nvSpPr>
        <p:spPr>
          <a:xfrm>
            <a:off x="576263" y="2653594"/>
            <a:ext cx="2088753" cy="55217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9"/>
          <p:cNvSpPr/>
          <p:nvPr/>
        </p:nvSpPr>
        <p:spPr>
          <a:xfrm>
            <a:off x="2774445" y="2653594"/>
            <a:ext cx="3609587" cy="55217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t>In jedem WBS gibt es eine horizontale und vertikale Unterteilung</a:t>
            </a:r>
            <a:r>
              <a:rPr lang="en-US" sz="1600" dirty="0"/>
              <a:t>…</a:t>
            </a:r>
            <a:endParaRPr lang="it-IT" sz="1600" dirty="0"/>
          </a:p>
        </p:txBody>
      </p:sp>
      <p:sp>
        <p:nvSpPr>
          <p:cNvPr id="11" name="Rettangolo 10"/>
          <p:cNvSpPr/>
          <p:nvPr/>
        </p:nvSpPr>
        <p:spPr>
          <a:xfrm>
            <a:off x="5951984" y="1589109"/>
            <a:ext cx="2746282" cy="54560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en-US" sz="1600" dirty="0" err="1"/>
              <a:t>mit</a:t>
            </a:r>
            <a:r>
              <a:rPr lang="en-US" sz="1600" dirty="0"/>
              <a:t> seiner IFC-</a:t>
            </a:r>
            <a:r>
              <a:rPr lang="en-US" sz="1600" dirty="0" err="1"/>
              <a:t>Zuordnung</a:t>
            </a:r>
            <a:r>
              <a:rPr lang="en-US" sz="1600" dirty="0"/>
              <a:t>.</a:t>
            </a:r>
            <a:endParaRPr lang="it-IT" sz="1600" dirty="0"/>
          </a:p>
        </p:txBody>
      </p:sp>
      <p:sp>
        <p:nvSpPr>
          <p:cNvPr id="12" name="Rettangolo 11"/>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cxnSp>
        <p:nvCxnSpPr>
          <p:cNvPr id="13" name="Connettore 2 12"/>
          <p:cNvCxnSpPr/>
          <p:nvPr/>
        </p:nvCxnSpPr>
        <p:spPr>
          <a:xfrm flipH="1" flipV="1">
            <a:off x="4367808" y="3573016"/>
            <a:ext cx="1224136" cy="54619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14" name="Rettangolo 13"/>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CasellaDiTesto 14"/>
          <p:cNvSpPr txBox="1"/>
          <p:nvPr/>
        </p:nvSpPr>
        <p:spPr>
          <a:xfrm>
            <a:off x="5479551" y="4083595"/>
            <a:ext cx="995209" cy="360420"/>
          </a:xfrm>
          <a:prstGeom prst="rect">
            <a:avLst/>
          </a:prstGeom>
          <a:noFill/>
        </p:spPr>
        <p:txBody>
          <a:bodyPr wrap="none" lIns="0" rtlCol="0">
            <a:spAutoFit/>
          </a:bodyPr>
          <a:lstStyle/>
          <a:p>
            <a:pPr>
              <a:lnSpc>
                <a:spcPct val="120000"/>
              </a:lnSpc>
            </a:pPr>
            <a:r>
              <a:rPr lang="it-IT" sz="1600" b="1" dirty="0" err="1">
                <a:solidFill>
                  <a:srgbClr val="FF0000"/>
                </a:solidFill>
                <a:latin typeface="Segoe UI" panose="020B0502040204020203" pitchFamily="34" charset="0"/>
                <a:cs typeface="Segoe UI" panose="020B0502040204020203" pitchFamily="34" charset="0"/>
              </a:rPr>
              <a:t>Unterbau</a:t>
            </a:r>
            <a:endParaRPr lang="it-IT" sz="1600" b="1" dirty="0">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7289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animBg="1"/>
      <p:bldP spid="12" grpId="0" animBg="1"/>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2" y="846000"/>
            <a:ext cx="8513274" cy="5320796"/>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Horizontale und vertikale Aufteilung: Oberbau</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2400" y="979200"/>
            <a:ext cx="2880000" cy="2077261"/>
          </a:xfrm>
          <a:prstGeom prst="rect">
            <a:avLst/>
          </a:prstGeom>
          <a:effectLst>
            <a:outerShdw blurRad="50800" dist="38100" dir="2700000" algn="tl" rotWithShape="0">
              <a:prstClr val="black">
                <a:alpha val="40000"/>
              </a:prstClr>
            </a:outerShdw>
          </a:effectLst>
        </p:spPr>
      </p:pic>
      <p:sp>
        <p:nvSpPr>
          <p:cNvPr id="9" name="Rettangolo 8"/>
          <p:cNvSpPr/>
          <p:nvPr/>
        </p:nvSpPr>
        <p:spPr>
          <a:xfrm>
            <a:off x="576263" y="2653594"/>
            <a:ext cx="2088753" cy="55217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9"/>
          <p:cNvSpPr/>
          <p:nvPr/>
        </p:nvSpPr>
        <p:spPr>
          <a:xfrm>
            <a:off x="2774445" y="2653594"/>
            <a:ext cx="2889507" cy="84014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t>In jedem WBS gibt es eine horizontale und vertikale Unterteilung</a:t>
            </a:r>
            <a:r>
              <a:rPr lang="en-US" sz="1600" dirty="0"/>
              <a:t>…</a:t>
            </a:r>
            <a:endParaRPr lang="it-IT" sz="1600" dirty="0"/>
          </a:p>
        </p:txBody>
      </p:sp>
      <p:sp>
        <p:nvSpPr>
          <p:cNvPr id="11" name="Rettangolo 10"/>
          <p:cNvSpPr/>
          <p:nvPr/>
        </p:nvSpPr>
        <p:spPr>
          <a:xfrm>
            <a:off x="5945824" y="1589109"/>
            <a:ext cx="2752442" cy="54560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en-US" sz="1600" dirty="0" err="1"/>
              <a:t>mit</a:t>
            </a:r>
            <a:r>
              <a:rPr lang="en-US" sz="1600" dirty="0"/>
              <a:t> seiner IFC-</a:t>
            </a:r>
            <a:r>
              <a:rPr lang="en-US" sz="1600" dirty="0" err="1"/>
              <a:t>Zuordnung</a:t>
            </a:r>
            <a:r>
              <a:rPr lang="en-US" sz="1600" dirty="0"/>
              <a:t>.</a:t>
            </a:r>
            <a:endParaRPr lang="it-IT" sz="1600" dirty="0"/>
          </a:p>
        </p:txBody>
      </p:sp>
      <p:sp>
        <p:nvSpPr>
          <p:cNvPr id="12" name="Rettangolo 11"/>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cxnSp>
        <p:nvCxnSpPr>
          <p:cNvPr id="13" name="Connettore 2 12"/>
          <p:cNvCxnSpPr/>
          <p:nvPr/>
        </p:nvCxnSpPr>
        <p:spPr>
          <a:xfrm>
            <a:off x="5763464" y="2382985"/>
            <a:ext cx="182360" cy="72699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14" name="Rettangolo 13"/>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CasellaDiTesto 14"/>
          <p:cNvSpPr txBox="1"/>
          <p:nvPr/>
        </p:nvSpPr>
        <p:spPr>
          <a:xfrm>
            <a:off x="4799856" y="2045414"/>
            <a:ext cx="1144705" cy="387798"/>
          </a:xfrm>
          <a:prstGeom prst="rect">
            <a:avLst/>
          </a:prstGeom>
          <a:noFill/>
        </p:spPr>
        <p:txBody>
          <a:bodyPr wrap="square" lIns="0" rtlCol="0">
            <a:spAutoFit/>
          </a:bodyPr>
          <a:lstStyle/>
          <a:p>
            <a:pPr>
              <a:lnSpc>
                <a:spcPct val="120000"/>
              </a:lnSpc>
            </a:pPr>
            <a:r>
              <a:rPr lang="it-IT" sz="1600" b="1" dirty="0" err="1">
                <a:solidFill>
                  <a:srgbClr val="FF0000"/>
                </a:solidFill>
                <a:latin typeface="Segoe UI" panose="020B0502040204020203" pitchFamily="34" charset="0"/>
                <a:cs typeface="Segoe UI" panose="020B0502040204020203" pitchFamily="34" charset="0"/>
              </a:rPr>
              <a:t>Oberbau</a:t>
            </a:r>
            <a:endParaRPr lang="it-IT" sz="1600" b="1" dirty="0">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661807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animBg="1"/>
      <p:bldP spid="12" grpId="0" animBg="1"/>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1"/>
          </p:nvPr>
        </p:nvSpPr>
        <p:spPr>
          <a:xfrm>
            <a:off x="555355" y="3290200"/>
            <a:ext cx="10293619" cy="628442"/>
          </a:xfrm>
        </p:spPr>
        <p:txBody>
          <a:bodyPr/>
          <a:lstStyle/>
          <a:p>
            <a:pPr marL="903288"/>
            <a:r>
              <a:rPr lang="en-US" dirty="0"/>
              <a:t>2.2 Die </a:t>
            </a:r>
            <a:r>
              <a:rPr lang="en-US" dirty="0" err="1"/>
              <a:t>Elemente</a:t>
            </a:r>
            <a:r>
              <a:rPr lang="en-US" dirty="0"/>
              <a:t> und </a:t>
            </a:r>
            <a:r>
              <a:rPr lang="en-US" dirty="0" err="1"/>
              <a:t>Eigenschaften</a:t>
            </a:r>
            <a:endParaRPr lang="en-US" noProof="0" dirty="0"/>
          </a:p>
        </p:txBody>
      </p:sp>
      <p:sp>
        <p:nvSpPr>
          <p:cNvPr id="3" name="Segnaposto testo 2"/>
          <p:cNvSpPr>
            <a:spLocks noGrp="1"/>
          </p:cNvSpPr>
          <p:nvPr>
            <p:ph type="body" sz="quarter" idx="12"/>
          </p:nvPr>
        </p:nvSpPr>
        <p:spPr>
          <a:xfrm>
            <a:off x="555355" y="1556792"/>
            <a:ext cx="10293619" cy="1588127"/>
          </a:xfrm>
        </p:spPr>
        <p:txBody>
          <a:bodyPr/>
          <a:lstStyle/>
          <a:p>
            <a:pPr marL="914400" indent="-914400">
              <a:buFont typeface="+mj-lt"/>
              <a:buAutoNum type="arabicPeriod" startAt="2"/>
            </a:pPr>
            <a:r>
              <a:rPr lang="en-US" dirty="0" err="1"/>
              <a:t>Informationsmodellierung</a:t>
            </a:r>
            <a:r>
              <a:rPr lang="en-US" dirty="0"/>
              <a:t> und IFC-</a:t>
            </a:r>
            <a:r>
              <a:rPr lang="en-US" dirty="0" err="1"/>
              <a:t>Zuordnung</a:t>
            </a:r>
            <a:endParaRPr lang="en-US" noProof="0" dirty="0"/>
          </a:p>
        </p:txBody>
      </p:sp>
      <p:sp>
        <p:nvSpPr>
          <p:cNvPr id="4" name="Segnaposto testo 3"/>
          <p:cNvSpPr>
            <a:spLocks noGrp="1"/>
          </p:cNvSpPr>
          <p:nvPr>
            <p:ph type="body" sz="quarter" idx="13"/>
          </p:nvPr>
        </p:nvSpPr>
        <p:spPr>
          <a:xfrm>
            <a:off x="555355" y="5300607"/>
            <a:ext cx="10293619" cy="460895"/>
          </a:xfrm>
        </p:spPr>
        <p:txBody>
          <a:bodyPr/>
          <a:lstStyle/>
          <a:p>
            <a:endParaRPr lang="it-IT" dirty="0"/>
          </a:p>
        </p:txBody>
      </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525105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2" y="846000"/>
            <a:ext cx="8513273" cy="5320796"/>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Elemente</a:t>
            </a:r>
            <a:r>
              <a:rPr lang="en-US" dirty="0"/>
              <a:t> und </a:t>
            </a:r>
            <a:r>
              <a:rPr lang="en-US" dirty="0" err="1"/>
              <a:t>Eigenschaften</a:t>
            </a:r>
            <a:r>
              <a:rPr lang="en-US" dirty="0"/>
              <a:t>: </a:t>
            </a:r>
            <a:r>
              <a:rPr lang="en-US" dirty="0" err="1"/>
              <a:t>Straßenrand</a:t>
            </a:r>
            <a:r>
              <a:rPr lang="en-US" dirty="0"/>
              <a:t> &gt; </a:t>
            </a:r>
            <a:r>
              <a:rPr lang="en-US" dirty="0" err="1"/>
              <a:t>Rinne</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2400" y="985409"/>
            <a:ext cx="2880000" cy="5078634"/>
          </a:xfrm>
          <a:prstGeom prst="rect">
            <a:avLst/>
          </a:prstGeom>
          <a:effectLst>
            <a:outerShdw blurRad="50800" dist="38100" dir="2700000" algn="tl" rotWithShape="0">
              <a:prstClr val="black">
                <a:alpha val="40000"/>
              </a:prstClr>
            </a:outerShdw>
          </a:effectLst>
        </p:spPr>
      </p:pic>
      <p:sp>
        <p:nvSpPr>
          <p:cNvPr id="9" name="Rettangolo 8"/>
          <p:cNvSpPr/>
          <p:nvPr/>
        </p:nvSpPr>
        <p:spPr>
          <a:xfrm>
            <a:off x="576263" y="2401733"/>
            <a:ext cx="2088753" cy="194421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9"/>
          <p:cNvSpPr/>
          <p:nvPr/>
        </p:nvSpPr>
        <p:spPr>
          <a:xfrm>
            <a:off x="2774445" y="3580227"/>
            <a:ext cx="2458800" cy="78487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t>In der horizontalen und vertikalen Struktur finden wir die Elemente</a:t>
            </a:r>
            <a:r>
              <a:rPr lang="en-US" sz="1600" dirty="0"/>
              <a:t>…</a:t>
            </a:r>
            <a:endParaRPr lang="it-IT" sz="1600" dirty="0"/>
          </a:p>
        </p:txBody>
      </p:sp>
      <p:cxnSp>
        <p:nvCxnSpPr>
          <p:cNvPr id="11" name="Connettore 2 10"/>
          <p:cNvCxnSpPr/>
          <p:nvPr/>
        </p:nvCxnSpPr>
        <p:spPr>
          <a:xfrm>
            <a:off x="5087888" y="2047610"/>
            <a:ext cx="497896" cy="70824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Rettangolo 11"/>
          <p:cNvSpPr/>
          <p:nvPr/>
        </p:nvSpPr>
        <p:spPr>
          <a:xfrm>
            <a:off x="6672854" y="1552384"/>
            <a:ext cx="2025411"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en-US" sz="1600" dirty="0" err="1"/>
              <a:t>mit</a:t>
            </a:r>
            <a:r>
              <a:rPr lang="en-US" sz="1600" dirty="0"/>
              <a:t> seiner IFC-</a:t>
            </a:r>
            <a:r>
              <a:rPr lang="en-US" sz="1600" dirty="0" err="1"/>
              <a:t>Zuordnung</a:t>
            </a:r>
            <a:r>
              <a:rPr lang="en-US" sz="1600" dirty="0"/>
              <a:t>…</a:t>
            </a:r>
            <a:endParaRPr lang="it-IT" sz="1600" dirty="0"/>
          </a:p>
        </p:txBody>
      </p:sp>
      <p:sp>
        <p:nvSpPr>
          <p:cNvPr id="13" name="Rettangolo 12"/>
          <p:cNvSpPr/>
          <p:nvPr/>
        </p:nvSpPr>
        <p:spPr>
          <a:xfrm>
            <a:off x="6096000" y="4077072"/>
            <a:ext cx="2602265" cy="72008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und die zuvor definierten Eigenschaften</a:t>
            </a:r>
            <a:r>
              <a:rPr lang="en-US" sz="1600" dirty="0"/>
              <a:t>.</a:t>
            </a:r>
            <a:endParaRPr lang="it-IT" sz="1600" dirty="0"/>
          </a:p>
        </p:txBody>
      </p:sp>
      <p:sp>
        <p:nvSpPr>
          <p:cNvPr id="14" name="Rettangolo 13"/>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5" name="Rettangolo 14"/>
          <p:cNvSpPr/>
          <p:nvPr/>
        </p:nvSpPr>
        <p:spPr>
          <a:xfrm>
            <a:off x="8762400" y="2564905"/>
            <a:ext cx="2878738" cy="350534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16" name="CasellaDiTesto 15"/>
          <p:cNvSpPr txBox="1"/>
          <p:nvPr/>
        </p:nvSpPr>
        <p:spPr>
          <a:xfrm>
            <a:off x="4542376" y="1651932"/>
            <a:ext cx="642163" cy="360420"/>
          </a:xfrm>
          <a:prstGeom prst="rect">
            <a:avLst/>
          </a:prstGeom>
          <a:noFill/>
        </p:spPr>
        <p:txBody>
          <a:bodyPr wrap="none" lIns="0" rtlCol="0">
            <a:spAutoFit/>
          </a:bodyPr>
          <a:lstStyle/>
          <a:p>
            <a:pPr>
              <a:lnSpc>
                <a:spcPct val="120000"/>
              </a:lnSpc>
            </a:pPr>
            <a:r>
              <a:rPr lang="it-IT" sz="1600" b="1" dirty="0" err="1">
                <a:solidFill>
                  <a:srgbClr val="FF0000"/>
                </a:solidFill>
                <a:latin typeface="Segoe UI" panose="020B0502040204020203" pitchFamily="34" charset="0"/>
                <a:cs typeface="Segoe UI" panose="020B0502040204020203" pitchFamily="34" charset="0"/>
              </a:rPr>
              <a:t>Rinne</a:t>
            </a:r>
            <a:endParaRPr lang="it-IT" sz="1600" b="1" dirty="0">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630415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2" grpId="0" animBg="1"/>
      <p:bldP spid="13" grpId="0" animBg="1"/>
      <p:bldP spid="14" grpId="0" animBg="1"/>
      <p:bldP spid="15" grpId="0" animBg="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2" y="846000"/>
            <a:ext cx="8513273" cy="5320795"/>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Elemente</a:t>
            </a:r>
            <a:r>
              <a:rPr lang="en-US" dirty="0"/>
              <a:t> und </a:t>
            </a:r>
            <a:r>
              <a:rPr lang="en-US" dirty="0" err="1"/>
              <a:t>Eigenschaften</a:t>
            </a:r>
            <a:r>
              <a:rPr lang="en-US" dirty="0"/>
              <a:t>: </a:t>
            </a:r>
            <a:r>
              <a:rPr lang="en-US" dirty="0" err="1"/>
              <a:t>Straßenrand</a:t>
            </a:r>
            <a:r>
              <a:rPr lang="en-US" dirty="0"/>
              <a:t> &gt; Graben</a:t>
            </a:r>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5912" y="985409"/>
            <a:ext cx="2872975" cy="5078634"/>
          </a:xfrm>
          <a:prstGeom prst="rect">
            <a:avLst/>
          </a:prstGeom>
          <a:effectLst>
            <a:outerShdw blurRad="50800" dist="38100" dir="2700000" algn="tl" rotWithShape="0">
              <a:prstClr val="black">
                <a:alpha val="40000"/>
              </a:prstClr>
            </a:outerShdw>
          </a:effectLst>
        </p:spPr>
      </p:pic>
      <p:sp>
        <p:nvSpPr>
          <p:cNvPr id="9" name="Rettangolo 8"/>
          <p:cNvSpPr/>
          <p:nvPr/>
        </p:nvSpPr>
        <p:spPr>
          <a:xfrm>
            <a:off x="576263" y="2401733"/>
            <a:ext cx="2088753" cy="194421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9"/>
          <p:cNvSpPr/>
          <p:nvPr/>
        </p:nvSpPr>
        <p:spPr>
          <a:xfrm>
            <a:off x="2774445" y="3580227"/>
            <a:ext cx="2457459" cy="78487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t>In der horizontalen und vertikalen Struktur finden wir die Elemente</a:t>
            </a:r>
            <a:r>
              <a:rPr lang="en-US" sz="1600" dirty="0"/>
              <a:t>…</a:t>
            </a:r>
            <a:endParaRPr lang="it-IT" sz="1600" dirty="0"/>
          </a:p>
        </p:txBody>
      </p:sp>
      <p:cxnSp>
        <p:nvCxnSpPr>
          <p:cNvPr id="11" name="Connettore 2 10"/>
          <p:cNvCxnSpPr/>
          <p:nvPr/>
        </p:nvCxnSpPr>
        <p:spPr>
          <a:xfrm flipH="1">
            <a:off x="6311292" y="3212976"/>
            <a:ext cx="648804" cy="36725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Rettangolo 11"/>
          <p:cNvSpPr/>
          <p:nvPr/>
        </p:nvSpPr>
        <p:spPr>
          <a:xfrm>
            <a:off x="6672854" y="1552384"/>
            <a:ext cx="2025411"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en-US" sz="1600" dirty="0" err="1"/>
              <a:t>mit</a:t>
            </a:r>
            <a:r>
              <a:rPr lang="en-US" sz="1600" dirty="0"/>
              <a:t> seiner IFC-</a:t>
            </a:r>
            <a:r>
              <a:rPr lang="en-US" sz="1600" dirty="0" err="1"/>
              <a:t>Zuordnung</a:t>
            </a:r>
            <a:r>
              <a:rPr lang="en-US" sz="1600" dirty="0"/>
              <a:t>…</a:t>
            </a:r>
            <a:endParaRPr lang="it-IT" sz="1600" dirty="0"/>
          </a:p>
        </p:txBody>
      </p:sp>
      <p:sp>
        <p:nvSpPr>
          <p:cNvPr id="13" name="Rettangolo 12"/>
          <p:cNvSpPr/>
          <p:nvPr/>
        </p:nvSpPr>
        <p:spPr>
          <a:xfrm>
            <a:off x="6096000" y="4077072"/>
            <a:ext cx="2602265" cy="72008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und die zuvor definierten Eigenschaften</a:t>
            </a:r>
            <a:r>
              <a:rPr lang="en-US" sz="1600" dirty="0"/>
              <a:t>.</a:t>
            </a:r>
            <a:endParaRPr lang="it-IT" sz="1600" dirty="0"/>
          </a:p>
        </p:txBody>
      </p:sp>
      <p:sp>
        <p:nvSpPr>
          <p:cNvPr id="14" name="Rettangolo 13"/>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5" name="Rettangolo 14"/>
          <p:cNvSpPr/>
          <p:nvPr/>
        </p:nvSpPr>
        <p:spPr>
          <a:xfrm>
            <a:off x="8762400" y="2564905"/>
            <a:ext cx="2878738" cy="350534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16" name="CasellaDiTesto 15"/>
          <p:cNvSpPr txBox="1"/>
          <p:nvPr/>
        </p:nvSpPr>
        <p:spPr>
          <a:xfrm>
            <a:off x="6892979" y="2805961"/>
            <a:ext cx="791242" cy="360420"/>
          </a:xfrm>
          <a:prstGeom prst="rect">
            <a:avLst/>
          </a:prstGeom>
          <a:noFill/>
        </p:spPr>
        <p:txBody>
          <a:bodyPr wrap="none" lIns="0" rtlCol="0">
            <a:spAutoFit/>
          </a:bodyPr>
          <a:lstStyle/>
          <a:p>
            <a:pPr>
              <a:lnSpc>
                <a:spcPct val="120000"/>
              </a:lnSpc>
            </a:pPr>
            <a:r>
              <a:rPr lang="it-IT" sz="1600" b="1" dirty="0" err="1">
                <a:solidFill>
                  <a:srgbClr val="FF0000"/>
                </a:solidFill>
                <a:latin typeface="Segoe UI" panose="020B0502040204020203" pitchFamily="34" charset="0"/>
                <a:cs typeface="Segoe UI" panose="020B0502040204020203" pitchFamily="34" charset="0"/>
              </a:rPr>
              <a:t>Graben</a:t>
            </a:r>
            <a:endParaRPr lang="it-IT" sz="1600" b="1" dirty="0">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72225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3" y="846000"/>
            <a:ext cx="8513271" cy="5320795"/>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Elemente</a:t>
            </a:r>
            <a:r>
              <a:rPr lang="en-US" dirty="0"/>
              <a:t> und </a:t>
            </a:r>
            <a:r>
              <a:rPr lang="en-US" dirty="0" err="1"/>
              <a:t>Eigenschaften</a:t>
            </a:r>
            <a:r>
              <a:rPr lang="en-US" dirty="0"/>
              <a:t>: </a:t>
            </a:r>
            <a:r>
              <a:rPr lang="en-US" dirty="0" err="1"/>
              <a:t>Straßenrand</a:t>
            </a:r>
            <a:r>
              <a:rPr lang="en-US" dirty="0"/>
              <a:t> &gt; </a:t>
            </a:r>
            <a:r>
              <a:rPr lang="en-US" dirty="0" err="1"/>
              <a:t>Böschung</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5912" y="985409"/>
            <a:ext cx="2872975" cy="5078634"/>
          </a:xfrm>
          <a:prstGeom prst="rect">
            <a:avLst/>
          </a:prstGeom>
          <a:effectLst>
            <a:outerShdw blurRad="50800" dist="38100" dir="2700000" algn="tl" rotWithShape="0">
              <a:prstClr val="black">
                <a:alpha val="40000"/>
              </a:prstClr>
            </a:outerShdw>
          </a:effectLst>
        </p:spPr>
      </p:pic>
      <p:sp>
        <p:nvSpPr>
          <p:cNvPr id="9" name="Rettangolo 8"/>
          <p:cNvSpPr/>
          <p:nvPr/>
        </p:nvSpPr>
        <p:spPr>
          <a:xfrm>
            <a:off x="576263" y="2401733"/>
            <a:ext cx="2088753" cy="194421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9"/>
          <p:cNvSpPr/>
          <p:nvPr/>
        </p:nvSpPr>
        <p:spPr>
          <a:xfrm>
            <a:off x="2774445" y="3580227"/>
            <a:ext cx="2457459" cy="78487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t>In der horizontalen und vertikalen Struktur finden wir die Elemente</a:t>
            </a:r>
            <a:r>
              <a:rPr lang="en-US" sz="1600" dirty="0"/>
              <a:t>…</a:t>
            </a:r>
            <a:endParaRPr lang="it-IT" sz="1600" dirty="0"/>
          </a:p>
        </p:txBody>
      </p:sp>
      <p:cxnSp>
        <p:nvCxnSpPr>
          <p:cNvPr id="11" name="Connettore 2 10"/>
          <p:cNvCxnSpPr/>
          <p:nvPr/>
        </p:nvCxnSpPr>
        <p:spPr>
          <a:xfrm flipH="1">
            <a:off x="5711952" y="3068960"/>
            <a:ext cx="744088" cy="4657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Rettangolo 11"/>
          <p:cNvSpPr/>
          <p:nvPr/>
        </p:nvSpPr>
        <p:spPr>
          <a:xfrm>
            <a:off x="6672854" y="1552384"/>
            <a:ext cx="2025411"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en-US" sz="1600" dirty="0" err="1"/>
              <a:t>mit</a:t>
            </a:r>
            <a:r>
              <a:rPr lang="en-US" sz="1600" dirty="0"/>
              <a:t> seiner IFC-</a:t>
            </a:r>
            <a:r>
              <a:rPr lang="en-US" sz="1600" dirty="0" err="1"/>
              <a:t>Zuordnung</a:t>
            </a:r>
            <a:r>
              <a:rPr lang="en-US" sz="1600" dirty="0"/>
              <a:t>…</a:t>
            </a:r>
            <a:endParaRPr lang="it-IT" sz="1600" dirty="0"/>
          </a:p>
        </p:txBody>
      </p:sp>
      <p:sp>
        <p:nvSpPr>
          <p:cNvPr id="13" name="Rettangolo 12"/>
          <p:cNvSpPr/>
          <p:nvPr/>
        </p:nvSpPr>
        <p:spPr>
          <a:xfrm>
            <a:off x="6096000" y="4077072"/>
            <a:ext cx="2602265" cy="72008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und die zuvor definierten Eigenschaften</a:t>
            </a:r>
            <a:r>
              <a:rPr lang="en-US" sz="1600" dirty="0"/>
              <a:t>.</a:t>
            </a:r>
            <a:endParaRPr lang="it-IT" sz="1600" dirty="0"/>
          </a:p>
        </p:txBody>
      </p:sp>
      <p:sp>
        <p:nvSpPr>
          <p:cNvPr id="14" name="Rettangolo 13"/>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5" name="Rettangolo 14"/>
          <p:cNvSpPr/>
          <p:nvPr/>
        </p:nvSpPr>
        <p:spPr>
          <a:xfrm>
            <a:off x="8762400" y="2564905"/>
            <a:ext cx="2878738" cy="350534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17" name="CasellaDiTesto 16"/>
          <p:cNvSpPr txBox="1"/>
          <p:nvPr/>
        </p:nvSpPr>
        <p:spPr>
          <a:xfrm>
            <a:off x="6359893" y="2662826"/>
            <a:ext cx="1033296" cy="360420"/>
          </a:xfrm>
          <a:prstGeom prst="rect">
            <a:avLst/>
          </a:prstGeom>
          <a:noFill/>
        </p:spPr>
        <p:txBody>
          <a:bodyPr wrap="none" lIns="0" rtlCol="0">
            <a:spAutoFit/>
          </a:bodyPr>
          <a:lstStyle/>
          <a:p>
            <a:pPr>
              <a:lnSpc>
                <a:spcPct val="120000"/>
              </a:lnSpc>
            </a:pPr>
            <a:r>
              <a:rPr lang="it-IT" sz="1600" b="1" dirty="0" err="1">
                <a:solidFill>
                  <a:srgbClr val="FF0000"/>
                </a:solidFill>
                <a:latin typeface="Segoe UI" panose="020B0502040204020203" pitchFamily="34" charset="0"/>
                <a:cs typeface="Segoe UI" panose="020B0502040204020203" pitchFamily="34" charset="0"/>
              </a:rPr>
              <a:t>Böschung</a:t>
            </a:r>
            <a:endParaRPr lang="it-IT" sz="1600" b="1" dirty="0">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54189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3" y="846000"/>
            <a:ext cx="8513271" cy="532079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Elemente</a:t>
            </a:r>
            <a:r>
              <a:rPr lang="en-US" dirty="0"/>
              <a:t> und </a:t>
            </a:r>
            <a:r>
              <a:rPr lang="en-US" dirty="0" err="1"/>
              <a:t>Eigenschaften</a:t>
            </a:r>
            <a:r>
              <a:rPr lang="en-US" dirty="0"/>
              <a:t>: </a:t>
            </a:r>
            <a:r>
              <a:rPr lang="en-US" dirty="0" err="1"/>
              <a:t>Oberbau</a:t>
            </a:r>
            <a:r>
              <a:rPr lang="en-US" dirty="0"/>
              <a:t> &gt; </a:t>
            </a:r>
            <a:r>
              <a:rPr lang="en-US" dirty="0" err="1"/>
              <a:t>Deckschicht</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5912" y="985409"/>
            <a:ext cx="2872975" cy="5078634"/>
          </a:xfrm>
          <a:prstGeom prst="rect">
            <a:avLst/>
          </a:prstGeom>
          <a:effectLst>
            <a:outerShdw blurRad="50800" dist="38100" dir="2700000" algn="tl" rotWithShape="0">
              <a:prstClr val="black">
                <a:alpha val="40000"/>
              </a:prstClr>
            </a:outerShdw>
          </a:effectLst>
        </p:spPr>
      </p:pic>
      <p:sp>
        <p:nvSpPr>
          <p:cNvPr id="9" name="Rettangolo 8"/>
          <p:cNvSpPr/>
          <p:nvPr/>
        </p:nvSpPr>
        <p:spPr>
          <a:xfrm>
            <a:off x="576263" y="2401733"/>
            <a:ext cx="2088753" cy="194421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9"/>
          <p:cNvSpPr/>
          <p:nvPr/>
        </p:nvSpPr>
        <p:spPr>
          <a:xfrm>
            <a:off x="2774445" y="3580227"/>
            <a:ext cx="2457459" cy="78487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t>In der horizontalen und vertikalen Struktur finden wir die Elemente</a:t>
            </a:r>
            <a:r>
              <a:rPr lang="en-US" sz="1600" dirty="0"/>
              <a:t>…</a:t>
            </a:r>
            <a:endParaRPr lang="it-IT" sz="1600" dirty="0"/>
          </a:p>
        </p:txBody>
      </p:sp>
      <p:cxnSp>
        <p:nvCxnSpPr>
          <p:cNvPr id="11" name="Connettore 2 10"/>
          <p:cNvCxnSpPr/>
          <p:nvPr/>
        </p:nvCxnSpPr>
        <p:spPr>
          <a:xfrm>
            <a:off x="4151784" y="2115653"/>
            <a:ext cx="569904" cy="104157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Rettangolo 11"/>
          <p:cNvSpPr/>
          <p:nvPr/>
        </p:nvSpPr>
        <p:spPr>
          <a:xfrm>
            <a:off x="6672854" y="1552384"/>
            <a:ext cx="2025411"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en-US" sz="1600" dirty="0" err="1"/>
              <a:t>mit</a:t>
            </a:r>
            <a:r>
              <a:rPr lang="en-US" sz="1600" dirty="0"/>
              <a:t> seiner IFC-</a:t>
            </a:r>
            <a:r>
              <a:rPr lang="en-US" sz="1600" dirty="0" err="1"/>
              <a:t>Zuordnung</a:t>
            </a:r>
            <a:r>
              <a:rPr lang="en-US" sz="1600" dirty="0"/>
              <a:t>…</a:t>
            </a:r>
            <a:endParaRPr lang="it-IT" sz="1600" dirty="0"/>
          </a:p>
        </p:txBody>
      </p:sp>
      <p:sp>
        <p:nvSpPr>
          <p:cNvPr id="13" name="Rettangolo 12"/>
          <p:cNvSpPr/>
          <p:nvPr/>
        </p:nvSpPr>
        <p:spPr>
          <a:xfrm>
            <a:off x="6096000" y="4077072"/>
            <a:ext cx="2602265" cy="72008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und die zuvor definierten Eigenschaften</a:t>
            </a:r>
            <a:r>
              <a:rPr lang="en-US" sz="1600" dirty="0"/>
              <a:t>.</a:t>
            </a:r>
            <a:endParaRPr lang="it-IT" sz="1600" dirty="0"/>
          </a:p>
        </p:txBody>
      </p:sp>
      <p:sp>
        <p:nvSpPr>
          <p:cNvPr id="14" name="Rettangolo 13"/>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5" name="Rettangolo 14"/>
          <p:cNvSpPr/>
          <p:nvPr/>
        </p:nvSpPr>
        <p:spPr>
          <a:xfrm>
            <a:off x="8762400" y="2564905"/>
            <a:ext cx="2878738" cy="350534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17" name="CasellaDiTesto 16"/>
          <p:cNvSpPr txBox="1"/>
          <p:nvPr/>
        </p:nvSpPr>
        <p:spPr>
          <a:xfrm>
            <a:off x="3536637" y="1681699"/>
            <a:ext cx="1236877" cy="360420"/>
          </a:xfrm>
          <a:prstGeom prst="rect">
            <a:avLst/>
          </a:prstGeom>
          <a:noFill/>
        </p:spPr>
        <p:txBody>
          <a:bodyPr wrap="none" lIns="0" rtlCol="0">
            <a:spAutoFit/>
          </a:bodyPr>
          <a:lstStyle/>
          <a:p>
            <a:pPr>
              <a:lnSpc>
                <a:spcPct val="120000"/>
              </a:lnSpc>
            </a:pPr>
            <a:r>
              <a:rPr lang="it-IT" sz="1600" b="1" dirty="0" err="1">
                <a:solidFill>
                  <a:srgbClr val="FF0000"/>
                </a:solidFill>
                <a:latin typeface="Segoe UI" panose="020B0502040204020203" pitchFamily="34" charset="0"/>
                <a:cs typeface="Segoe UI" panose="020B0502040204020203" pitchFamily="34" charset="0"/>
              </a:rPr>
              <a:t>Deckschicht</a:t>
            </a:r>
            <a:endParaRPr lang="it-IT" sz="1600" b="1" dirty="0">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733194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3" y="846000"/>
            <a:ext cx="8513270" cy="532079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err="1"/>
              <a:t>Elemente</a:t>
            </a:r>
            <a:r>
              <a:rPr lang="en-US" dirty="0"/>
              <a:t> und </a:t>
            </a:r>
            <a:r>
              <a:rPr lang="en-US" dirty="0" err="1"/>
              <a:t>Eigenschaften</a:t>
            </a:r>
            <a:r>
              <a:rPr lang="en-US" dirty="0"/>
              <a:t>: </a:t>
            </a:r>
            <a:r>
              <a:rPr lang="en-US" dirty="0" err="1"/>
              <a:t>Schutzplanke</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800" dirty="0"/>
              <a:t>xxx</a:t>
            </a:r>
            <a:endParaRPr lang="it-IT" sz="12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5912" y="985409"/>
            <a:ext cx="2872975" cy="5078634"/>
          </a:xfrm>
          <a:prstGeom prst="rect">
            <a:avLst/>
          </a:prstGeom>
          <a:effectLst>
            <a:outerShdw blurRad="50800" dist="38100" dir="2700000" algn="tl" rotWithShape="0">
              <a:prstClr val="black">
                <a:alpha val="40000"/>
              </a:prstClr>
            </a:outerShdw>
          </a:effectLst>
        </p:spPr>
      </p:pic>
      <p:sp>
        <p:nvSpPr>
          <p:cNvPr id="9" name="Rettangolo 8"/>
          <p:cNvSpPr/>
          <p:nvPr/>
        </p:nvSpPr>
        <p:spPr>
          <a:xfrm>
            <a:off x="576263" y="2401733"/>
            <a:ext cx="2088753" cy="194421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9"/>
          <p:cNvSpPr/>
          <p:nvPr/>
        </p:nvSpPr>
        <p:spPr>
          <a:xfrm>
            <a:off x="2774445" y="3580227"/>
            <a:ext cx="2457459" cy="78487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t>In der horizontalen und vertikalen Struktur finden wir die Elemente</a:t>
            </a:r>
            <a:r>
              <a:rPr lang="en-US" sz="1600" dirty="0"/>
              <a:t>…</a:t>
            </a:r>
            <a:endParaRPr lang="it-IT" sz="1600" dirty="0"/>
          </a:p>
        </p:txBody>
      </p:sp>
      <p:cxnSp>
        <p:nvCxnSpPr>
          <p:cNvPr id="11" name="Connettore 2 10"/>
          <p:cNvCxnSpPr/>
          <p:nvPr/>
        </p:nvCxnSpPr>
        <p:spPr>
          <a:xfrm flipH="1">
            <a:off x="5710700" y="3352365"/>
            <a:ext cx="745340" cy="498437"/>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Rettangolo 11"/>
          <p:cNvSpPr/>
          <p:nvPr/>
        </p:nvSpPr>
        <p:spPr>
          <a:xfrm>
            <a:off x="6672854" y="1552384"/>
            <a:ext cx="2025411" cy="563269"/>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en-US" sz="1600" dirty="0" err="1"/>
              <a:t>mit</a:t>
            </a:r>
            <a:r>
              <a:rPr lang="en-US" sz="1600" dirty="0"/>
              <a:t> seiner IFC-</a:t>
            </a:r>
            <a:r>
              <a:rPr lang="en-US" sz="1600" dirty="0" err="1"/>
              <a:t>Zuordnung</a:t>
            </a:r>
            <a:r>
              <a:rPr lang="en-US" sz="1600" dirty="0"/>
              <a:t>…</a:t>
            </a:r>
            <a:endParaRPr lang="it-IT" sz="1600" dirty="0"/>
          </a:p>
        </p:txBody>
      </p:sp>
      <p:sp>
        <p:nvSpPr>
          <p:cNvPr id="13" name="Rettangolo 12"/>
          <p:cNvSpPr/>
          <p:nvPr/>
        </p:nvSpPr>
        <p:spPr>
          <a:xfrm>
            <a:off x="6096000" y="4077072"/>
            <a:ext cx="2602265" cy="72008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 </a:t>
            </a:r>
            <a:r>
              <a:rPr lang="de-DE" sz="1600" dirty="0"/>
              <a:t>und die zuvor definierten Eigenschaften</a:t>
            </a:r>
            <a:r>
              <a:rPr lang="en-US" sz="1600" dirty="0"/>
              <a:t>.</a:t>
            </a:r>
            <a:endParaRPr lang="it-IT" sz="1600" dirty="0"/>
          </a:p>
        </p:txBody>
      </p:sp>
      <p:sp>
        <p:nvSpPr>
          <p:cNvPr id="14" name="Rettangolo 13"/>
          <p:cNvSpPr/>
          <p:nvPr/>
        </p:nvSpPr>
        <p:spPr>
          <a:xfrm>
            <a:off x="8762399" y="1518954"/>
            <a:ext cx="2878737" cy="685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5" name="Rettangolo 14"/>
          <p:cNvSpPr/>
          <p:nvPr/>
        </p:nvSpPr>
        <p:spPr>
          <a:xfrm>
            <a:off x="8762400" y="2564905"/>
            <a:ext cx="2878738" cy="350534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18" name="CasellaDiTesto 17"/>
          <p:cNvSpPr txBox="1"/>
          <p:nvPr/>
        </p:nvSpPr>
        <p:spPr>
          <a:xfrm>
            <a:off x="6291088" y="2921427"/>
            <a:ext cx="1371850" cy="360420"/>
          </a:xfrm>
          <a:prstGeom prst="rect">
            <a:avLst/>
          </a:prstGeom>
          <a:noFill/>
        </p:spPr>
        <p:txBody>
          <a:bodyPr wrap="none" lIns="0" rtlCol="0">
            <a:spAutoFit/>
          </a:bodyPr>
          <a:lstStyle/>
          <a:p>
            <a:pPr>
              <a:lnSpc>
                <a:spcPct val="120000"/>
              </a:lnSpc>
            </a:pPr>
            <a:r>
              <a:rPr lang="it-IT" sz="1600" b="1" dirty="0" err="1">
                <a:solidFill>
                  <a:srgbClr val="FF0000"/>
                </a:solidFill>
                <a:latin typeface="Segoe UI" panose="020B0502040204020203" pitchFamily="34" charset="0"/>
                <a:cs typeface="Segoe UI" panose="020B0502040204020203" pitchFamily="34" charset="0"/>
              </a:rPr>
              <a:t>Schutzplanke</a:t>
            </a:r>
            <a:endParaRPr lang="it-IT" sz="1600" b="1" dirty="0">
              <a:solidFill>
                <a:srgbClr val="FF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40583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1"/>
          </p:nvPr>
        </p:nvSpPr>
        <p:spPr/>
        <p:txBody>
          <a:bodyPr/>
          <a:lstStyle/>
          <a:p>
            <a:endParaRPr lang="it-IT"/>
          </a:p>
        </p:txBody>
      </p:sp>
      <p:sp>
        <p:nvSpPr>
          <p:cNvPr id="3" name="Segnaposto testo 2"/>
          <p:cNvSpPr>
            <a:spLocks noGrp="1"/>
          </p:cNvSpPr>
          <p:nvPr>
            <p:ph type="body" sz="quarter" idx="12"/>
          </p:nvPr>
        </p:nvSpPr>
        <p:spPr>
          <a:xfrm>
            <a:off x="555355" y="1556792"/>
            <a:ext cx="10293619" cy="840230"/>
          </a:xfrm>
        </p:spPr>
        <p:txBody>
          <a:bodyPr/>
          <a:lstStyle/>
          <a:p>
            <a:pPr marL="914400" indent="-914400">
              <a:buFont typeface="+mj-lt"/>
              <a:buAutoNum type="arabicPeriod" startAt="3"/>
            </a:pPr>
            <a:r>
              <a:rPr lang="en-US" dirty="0" err="1"/>
              <a:t>Informationsaustausch</a:t>
            </a:r>
            <a:endParaRPr lang="en-US" noProof="0" dirty="0"/>
          </a:p>
        </p:txBody>
      </p:sp>
      <p:sp>
        <p:nvSpPr>
          <p:cNvPr id="4" name="Segnaposto testo 3"/>
          <p:cNvSpPr>
            <a:spLocks noGrp="1"/>
          </p:cNvSpPr>
          <p:nvPr>
            <p:ph type="body" sz="quarter" idx="13"/>
          </p:nvPr>
        </p:nvSpPr>
        <p:spPr/>
        <p:txBody>
          <a:bodyPr/>
          <a:lstStyle/>
          <a:p>
            <a:endParaRPr lang="it-IT"/>
          </a:p>
        </p:txBody>
      </p:sp>
      <p:grpSp>
        <p:nvGrpSpPr>
          <p:cNvPr id="5" name="Gruppo 4"/>
          <p:cNvGrpSpPr/>
          <p:nvPr/>
        </p:nvGrpSpPr>
        <p:grpSpPr>
          <a:xfrm>
            <a:off x="1431300" y="3398400"/>
            <a:ext cx="9114361" cy="2189712"/>
            <a:chOff x="1431300" y="3297863"/>
            <a:chExt cx="9114361" cy="2189712"/>
          </a:xfrm>
        </p:grpSpPr>
        <p:sp>
          <p:nvSpPr>
            <p:cNvPr id="6" name="Rettangolo arrotondato 5"/>
            <p:cNvSpPr/>
            <p:nvPr/>
          </p:nvSpPr>
          <p:spPr>
            <a:xfrm>
              <a:off x="1431300" y="3297863"/>
              <a:ext cx="9114361" cy="2189712"/>
            </a:xfrm>
            <a:prstGeom prst="roundRect">
              <a:avLst>
                <a:gd name="adj" fmla="val 50000"/>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latin typeface="Segoe UI" panose="020B0502040204020203" pitchFamily="34" charset="0"/>
                <a:cs typeface="Segoe UI" panose="020B0502040204020203" pitchFamily="34" charset="0"/>
              </a:endParaRPr>
            </a:p>
          </p:txBody>
        </p:sp>
        <p:sp>
          <p:nvSpPr>
            <p:cNvPr id="7" name="Figura a mano libera 6"/>
            <p:cNvSpPr>
              <a:spLocks noChangeAspect="1"/>
            </p:cNvSpPr>
            <p:nvPr/>
          </p:nvSpPr>
          <p:spPr>
            <a:xfrm>
              <a:off x="1591043" y="3454917"/>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17475">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en-US" sz="1200" b="1" dirty="0">
                  <a:solidFill>
                    <a:prstClr val="white"/>
                  </a:solidFill>
                  <a:latin typeface="Segoe UI" panose="020B0502040204020203" pitchFamily="34" charset="0"/>
                  <a:cs typeface="Segoe UI" panose="020B0502040204020203" pitchFamily="34" charset="0"/>
                </a:rPr>
                <a:t>PLANUNG UND MODELLIERUNG</a:t>
              </a:r>
              <a:br>
                <a:rPr lang="en-US" sz="1200" b="1" dirty="0">
                  <a:solidFill>
                    <a:prstClr val="white"/>
                  </a:solidFill>
                  <a:latin typeface="Segoe UI" panose="020B0502040204020203" pitchFamily="34" charset="0"/>
                  <a:cs typeface="Segoe UI" panose="020B0502040204020203" pitchFamily="34" charset="0"/>
                </a:rPr>
              </a:br>
              <a:r>
                <a:rPr lang="en-US" sz="1200" b="1" dirty="0">
                  <a:solidFill>
                    <a:prstClr val="white"/>
                  </a:solidFill>
                  <a:latin typeface="Segoe UI" panose="020B0502040204020203" pitchFamily="34" charset="0"/>
                  <a:cs typeface="Segoe UI" panose="020B0502040204020203" pitchFamily="34" charset="0"/>
                </a:rPr>
                <a:t/>
              </a:r>
              <a:br>
                <a:rPr lang="en-US" sz="1200" b="1" dirty="0">
                  <a:solidFill>
                    <a:prstClr val="white"/>
                  </a:solidFill>
                  <a:latin typeface="Segoe UI" panose="020B0502040204020203" pitchFamily="34" charset="0"/>
                  <a:cs typeface="Segoe UI" panose="020B0502040204020203" pitchFamily="34" charset="0"/>
                </a:rPr>
              </a:br>
              <a:endParaRPr lang="en-US"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150" dirty="0">
                  <a:solidFill>
                    <a:prstClr val="white"/>
                  </a:solidFill>
                  <a:latin typeface="Segoe UI" panose="020B0502040204020203" pitchFamily="34" charset="0"/>
                  <a:cs typeface="Segoe UI" panose="020B0502040204020203" pitchFamily="34" charset="0"/>
                </a:rPr>
                <a:t>Planung von Straßen und Schienenwegen</a:t>
              </a:r>
              <a:br>
                <a:rPr lang="de-DE" sz="1150" dirty="0">
                  <a:solidFill>
                    <a:prstClr val="white"/>
                  </a:solidFill>
                  <a:latin typeface="Segoe UI" panose="020B0502040204020203" pitchFamily="34" charset="0"/>
                  <a:cs typeface="Segoe UI" panose="020B0502040204020203" pitchFamily="34" charset="0"/>
                </a:rPr>
              </a:br>
              <a:endParaRPr lang="it-IT" sz="1150" dirty="0">
                <a:solidFill>
                  <a:prstClr val="white"/>
                </a:solidFill>
                <a:latin typeface="Segoe UI" panose="020B0502040204020203" pitchFamily="34" charset="0"/>
                <a:cs typeface="Segoe UI" panose="020B0502040204020203" pitchFamily="34" charset="0"/>
              </a:endParaRPr>
            </a:p>
          </p:txBody>
        </p:sp>
        <p:sp>
          <p:nvSpPr>
            <p:cNvPr id="8" name="Figura a mano libera 7"/>
            <p:cNvSpPr>
              <a:spLocks noChangeAspect="1"/>
            </p:cNvSpPr>
            <p:nvPr/>
          </p:nvSpPr>
          <p:spPr>
            <a:xfrm>
              <a:off x="6213429" y="3456490"/>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00B05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200" b="1" dirty="0">
                  <a:solidFill>
                    <a:prstClr val="white"/>
                  </a:solidFill>
                  <a:latin typeface="Segoe UI" panose="020B0502040204020203" pitchFamily="34" charset="0"/>
                  <a:cs typeface="Segoe UI" panose="020B0502040204020203" pitchFamily="34" charset="0"/>
                </a:rPr>
                <a:t>INFORMATIONS- AUSTAUSCH</a:t>
              </a:r>
              <a:br>
                <a:rPr lang="it-IT" sz="1200" b="1" dirty="0">
                  <a:solidFill>
                    <a:prstClr val="white"/>
                  </a:solidFill>
                  <a:latin typeface="Segoe UI" panose="020B0502040204020203" pitchFamily="34" charset="0"/>
                  <a:cs typeface="Segoe UI" panose="020B0502040204020203" pitchFamily="34" charset="0"/>
                </a:rPr>
              </a:br>
              <a:r>
                <a:rPr lang="it-IT" sz="1200" b="1" dirty="0">
                  <a:solidFill>
                    <a:prstClr val="white"/>
                  </a:solidFill>
                  <a:latin typeface="Segoe UI" panose="020B0502040204020203" pitchFamily="34" charset="0"/>
                  <a:cs typeface="Segoe UI" panose="020B0502040204020203" pitchFamily="34" charset="0"/>
                </a:rPr>
                <a:t/>
              </a:r>
              <a:br>
                <a:rPr lang="it-IT" sz="1200" b="1" dirty="0">
                  <a:solidFill>
                    <a:prstClr val="white"/>
                  </a:solidFill>
                  <a:latin typeface="Segoe UI" panose="020B0502040204020203" pitchFamily="34" charset="0"/>
                  <a:cs typeface="Segoe UI" panose="020B0502040204020203" pitchFamily="34" charset="0"/>
                </a:rPr>
              </a:br>
              <a:endParaRPr lang="it-IT"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a:solidFill>
                    <a:prstClr val="white"/>
                  </a:solidFill>
                  <a:latin typeface="Segoe UI" panose="020B0502040204020203" pitchFamily="34" charset="0"/>
                  <a:cs typeface="Segoe UI" panose="020B0502040204020203" pitchFamily="34" charset="0"/>
                </a:rPr>
                <a:t>Import und export</a:t>
              </a:r>
              <a:br>
                <a:rPr lang="it-IT" sz="1150" dirty="0">
                  <a:solidFill>
                    <a:prstClr val="white"/>
                  </a:solidFill>
                  <a:latin typeface="Segoe UI" panose="020B0502040204020203" pitchFamily="34" charset="0"/>
                  <a:cs typeface="Segoe UI" panose="020B0502040204020203" pitchFamily="34" charset="0"/>
                </a:rPr>
              </a:br>
              <a:r>
                <a:rPr lang="it-IT" sz="1150" dirty="0">
                  <a:solidFill>
                    <a:prstClr val="white"/>
                  </a:solidFill>
                  <a:latin typeface="Segoe UI" panose="020B0502040204020203" pitchFamily="34" charset="0"/>
                  <a:cs typeface="Segoe UI" panose="020B0502040204020203" pitchFamily="34" charset="0"/>
                </a:rPr>
                <a:t>IFC (2x3, 4.1, 4.3)</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LandXML</a:t>
              </a:r>
              <a:endParaRPr lang="it-IT" sz="1150" dirty="0">
                <a:solidFill>
                  <a:prstClr val="white"/>
                </a:solidFill>
                <a:latin typeface="Segoe UI" panose="020B0502040204020203" pitchFamily="34" charset="0"/>
                <a:cs typeface="Segoe UI" panose="020B0502040204020203" pitchFamily="34" charset="0"/>
              </a:endParaRPr>
            </a:p>
          </p:txBody>
        </p:sp>
        <p:sp>
          <p:nvSpPr>
            <p:cNvPr id="9" name="Figura a mano libera 8"/>
            <p:cNvSpPr>
              <a:spLocks noChangeAspect="1"/>
            </p:cNvSpPr>
            <p:nvPr/>
          </p:nvSpPr>
          <p:spPr>
            <a:xfrm>
              <a:off x="3904164" y="3456490"/>
              <a:ext cx="1875266"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en-US" sz="1200" b="1" dirty="0">
                  <a:solidFill>
                    <a:prstClr val="white"/>
                  </a:solidFill>
                  <a:latin typeface="Segoe UI" panose="020B0502040204020203" pitchFamily="34" charset="0"/>
                  <a:cs typeface="Segoe UI" panose="020B0502040204020203" pitchFamily="34" charset="0"/>
                </a:rPr>
                <a:t>INFORMATIONS-MODELLIERUNG UND IFC-ZUORDNUNG</a:t>
              </a:r>
            </a:p>
            <a:p>
              <a:pPr lvl="0" algn="ctr" defTabSz="533400">
                <a:lnSpc>
                  <a:spcPct val="90000"/>
                </a:lnSpc>
                <a:spcBef>
                  <a:spcPct val="0"/>
                </a:spcBef>
                <a:spcAft>
                  <a:spcPct val="35000"/>
                </a:spcAft>
              </a:pPr>
              <a:r>
                <a:rPr lang="de-DE" sz="1150" dirty="0">
                  <a:solidFill>
                    <a:prstClr val="white"/>
                  </a:solidFill>
                  <a:latin typeface="Segoe UI" panose="020B0502040204020203" pitchFamily="34" charset="0"/>
                  <a:cs typeface="Segoe UI" panose="020B0502040204020203" pitchFamily="34" charset="0"/>
                </a:rPr>
                <a:t>Struktur, Elemente, Geometrien und Daten</a:t>
              </a:r>
            </a:p>
          </p:txBody>
        </p:sp>
        <p:sp>
          <p:nvSpPr>
            <p:cNvPr id="10" name="Più 9"/>
            <p:cNvSpPr>
              <a:spLocks noChangeAspect="1"/>
            </p:cNvSpPr>
            <p:nvPr/>
          </p:nvSpPr>
          <p:spPr>
            <a:xfrm>
              <a:off x="5773526"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11" name="Più 10"/>
            <p:cNvSpPr>
              <a:spLocks noChangeAspect="1"/>
            </p:cNvSpPr>
            <p:nvPr/>
          </p:nvSpPr>
          <p:spPr>
            <a:xfrm>
              <a:off x="3462054"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12" name="Figura a mano libera 11"/>
            <p:cNvSpPr>
              <a:spLocks noChangeAspect="1"/>
            </p:cNvSpPr>
            <p:nvPr/>
          </p:nvSpPr>
          <p:spPr>
            <a:xfrm>
              <a:off x="8522694" y="3456490"/>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de-DE" sz="1200" b="1" dirty="0">
                  <a:solidFill>
                    <a:prstClr val="white"/>
                  </a:solidFill>
                  <a:latin typeface="Segoe UI" panose="020B0502040204020203" pitchFamily="34" charset="0"/>
                  <a:cs typeface="Segoe UI" panose="020B0502040204020203" pitchFamily="34" charset="0"/>
                </a:rPr>
                <a:t>INFORMATIONS-ANALYSE UND ÜBERPRÜFUNG</a:t>
              </a:r>
              <a:r>
                <a:rPr lang="de-DE" sz="1200" b="1" dirty="0">
                  <a:solidFill>
                    <a:prstClr val="white"/>
                  </a:solidFill>
                  <a:latin typeface="Segoe UI" panose="020B0502040204020203" pitchFamily="34" charset="0"/>
                  <a:cs typeface="Segoe UI" panose="020B0502040204020203" pitchFamily="34" charset="0"/>
                </a:rPr>
                <a:t/>
              </a:r>
              <a:br>
                <a:rPr lang="de-DE" sz="1200" b="1" dirty="0">
                  <a:solidFill>
                    <a:prstClr val="white"/>
                  </a:solidFill>
                  <a:latin typeface="Segoe UI" panose="020B0502040204020203" pitchFamily="34" charset="0"/>
                  <a:cs typeface="Segoe UI" panose="020B0502040204020203" pitchFamily="34" charset="0"/>
                </a:rPr>
              </a:br>
              <a:endParaRPr lang="it-IT"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err="1">
                  <a:solidFill>
                    <a:prstClr val="white"/>
                  </a:solidFill>
                  <a:latin typeface="Segoe UI" panose="020B0502040204020203" pitchFamily="34" charset="0"/>
                  <a:cs typeface="Segoe UI" panose="020B0502040204020203" pitchFamily="34" charset="0"/>
                </a:rPr>
                <a:t>Kollisionserkennung</a:t>
              </a:r>
              <a:r>
                <a:rPr lang="it-IT" sz="1150" dirty="0">
                  <a:solidFill>
                    <a:prstClr val="white"/>
                  </a:solidFill>
                  <a:latin typeface="Segoe UI" panose="020B0502040204020203" pitchFamily="34" charset="0"/>
                  <a:cs typeface="Segoe UI" panose="020B0502040204020203" pitchFamily="34" charset="0"/>
                </a:rPr>
                <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Modellprüfung</a:t>
              </a:r>
              <a:r>
                <a:rPr lang="it-IT" sz="1150" dirty="0">
                  <a:solidFill>
                    <a:prstClr val="white"/>
                  </a:solidFill>
                  <a:latin typeface="Segoe UI" panose="020B0502040204020203" pitchFamily="34" charset="0"/>
                  <a:cs typeface="Segoe UI" panose="020B0502040204020203" pitchFamily="34" charset="0"/>
                </a:rPr>
                <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Modellvergleich</a:t>
              </a:r>
              <a:endParaRPr lang="it-IT" sz="1150" dirty="0">
                <a:solidFill>
                  <a:prstClr val="white"/>
                </a:solidFill>
                <a:latin typeface="Segoe UI" panose="020B0502040204020203" pitchFamily="34" charset="0"/>
                <a:cs typeface="Segoe UI" panose="020B0502040204020203" pitchFamily="34" charset="0"/>
              </a:endParaRPr>
            </a:p>
          </p:txBody>
        </p:sp>
        <p:sp>
          <p:nvSpPr>
            <p:cNvPr id="13" name="Più 12"/>
            <p:cNvSpPr>
              <a:spLocks noChangeAspect="1"/>
            </p:cNvSpPr>
            <p:nvPr/>
          </p:nvSpPr>
          <p:spPr>
            <a:xfrm>
              <a:off x="8082791"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grpSp>
      <p:sp>
        <p:nvSpPr>
          <p:cNvPr id="14" name="Segnaposto piè di pagina 13"/>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612442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1"/>
          </p:nvPr>
        </p:nvSpPr>
        <p:spPr>
          <a:xfrm>
            <a:off x="555355" y="3290200"/>
            <a:ext cx="10293619" cy="628442"/>
          </a:xfrm>
        </p:spPr>
        <p:txBody>
          <a:bodyPr/>
          <a:lstStyle/>
          <a:p>
            <a:pPr marL="903288"/>
            <a:r>
              <a:rPr lang="en-US" dirty="0"/>
              <a:t>Die </a:t>
            </a:r>
            <a:r>
              <a:rPr lang="en-US" dirty="0" err="1"/>
              <a:t>Unterführung</a:t>
            </a:r>
            <a:endParaRPr lang="en-US" noProof="0" dirty="0"/>
          </a:p>
        </p:txBody>
      </p:sp>
      <p:sp>
        <p:nvSpPr>
          <p:cNvPr id="3" name="Segnaposto testo 2"/>
          <p:cNvSpPr>
            <a:spLocks noGrp="1"/>
          </p:cNvSpPr>
          <p:nvPr>
            <p:ph type="body" sz="quarter" idx="12"/>
          </p:nvPr>
        </p:nvSpPr>
        <p:spPr>
          <a:xfrm>
            <a:off x="555355" y="1556792"/>
            <a:ext cx="10293619" cy="840230"/>
          </a:xfrm>
        </p:spPr>
        <p:txBody>
          <a:bodyPr/>
          <a:lstStyle/>
          <a:p>
            <a:pPr marL="914400" indent="-914400">
              <a:buFont typeface="+mj-lt"/>
              <a:buAutoNum type="arabicPeriod" startAt="3"/>
            </a:pPr>
            <a:r>
              <a:rPr lang="en-US" dirty="0" err="1"/>
              <a:t>Informationsaustausch</a:t>
            </a:r>
            <a:endParaRPr lang="en-US" noProof="0" dirty="0"/>
          </a:p>
        </p:txBody>
      </p:sp>
      <p:sp>
        <p:nvSpPr>
          <p:cNvPr id="4" name="Segnaposto testo 3"/>
          <p:cNvSpPr>
            <a:spLocks noGrp="1"/>
          </p:cNvSpPr>
          <p:nvPr>
            <p:ph type="body" sz="quarter" idx="13"/>
          </p:nvPr>
        </p:nvSpPr>
        <p:spPr>
          <a:xfrm>
            <a:off x="555355" y="5300607"/>
            <a:ext cx="10293619" cy="460895"/>
          </a:xfrm>
        </p:spPr>
        <p:txBody>
          <a:bodyPr/>
          <a:lstStyle/>
          <a:p>
            <a:endParaRPr lang="it-IT" dirty="0"/>
          </a:p>
        </p:txBody>
      </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142693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3" y="858609"/>
            <a:ext cx="8513270" cy="5295576"/>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a:t>Die </a:t>
            </a:r>
            <a:r>
              <a:rPr lang="en-US" dirty="0" err="1"/>
              <a:t>Unterführung</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Der Straßenplaner schickt das Trassen- und Informationsmodell an den Planer der Unterführung</a:t>
            </a:r>
            <a:r>
              <a:rPr lang="en-US" sz="1600" dirty="0"/>
              <a:t>.</a:t>
            </a:r>
            <a:endParaRPr lang="it-IT" sz="1600" dirty="0"/>
          </a:p>
          <a:p>
            <a:pPr marL="0" indent="0">
              <a:buNone/>
            </a:pPr>
            <a:endParaRPr lang="it-IT" sz="1600" dirty="0"/>
          </a:p>
          <a:p>
            <a:pPr marL="0" indent="0">
              <a:buNone/>
            </a:pPr>
            <a:r>
              <a:rPr lang="de-DE" sz="1600" dirty="0"/>
              <a:t>Der Planer der Unterführung führt die Planung durch und sendet sie im IFC-Format an den Straßenplaner zurück, damit dieser sie in die Planung integrieren kann</a:t>
            </a:r>
            <a:r>
              <a:rPr lang="en-US" sz="1600" dirty="0"/>
              <a:t>.</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08151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7" y="858609"/>
            <a:ext cx="8472921" cy="5295576"/>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a:t>Die </a:t>
            </a:r>
            <a:r>
              <a:rPr lang="en-US" dirty="0" err="1"/>
              <a:t>Unterführung</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dirty="0"/>
              <a:t>Die </a:t>
            </a:r>
            <a:r>
              <a:rPr lang="en-US" sz="1600" dirty="0" err="1"/>
              <a:t>Unterführung</a:t>
            </a:r>
            <a:r>
              <a:rPr lang="en-US" sz="1600" dirty="0"/>
              <a:t> </a:t>
            </a:r>
            <a:r>
              <a:rPr lang="en-US" sz="1600" dirty="0" err="1"/>
              <a:t>wird</a:t>
            </a:r>
            <a:r>
              <a:rPr lang="en-US" sz="1600" dirty="0"/>
              <a:t> in </a:t>
            </a:r>
            <a:r>
              <a:rPr lang="en-US" sz="1600" dirty="0" err="1"/>
              <a:t>SierraSoft</a:t>
            </a:r>
            <a:r>
              <a:rPr lang="en-US" sz="1600" dirty="0"/>
              <a:t> Roads </a:t>
            </a:r>
            <a:r>
              <a:rPr lang="en-US" sz="1600" dirty="0" err="1"/>
              <a:t>importiert</a:t>
            </a:r>
            <a:r>
              <a:rPr lang="en-US" sz="1600" dirty="0"/>
              <a:t>.</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709230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7" y="858609"/>
            <a:ext cx="8472921" cy="5295576"/>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a:t>Die </a:t>
            </a:r>
            <a:r>
              <a:rPr lang="en-US" dirty="0" err="1"/>
              <a:t>Unterführung</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Die Unterführung wird eingefügt und georeferenziert</a:t>
            </a:r>
            <a:r>
              <a:rPr lang="en-US" sz="1600" dirty="0"/>
              <a:t>.</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601817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8" y="858609"/>
            <a:ext cx="8472919" cy="5295575"/>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Die Unterführung: Zugriff auf alle Informationen im Modell</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Das Informationsmodell der Unterführung wird Teil des Projekts</a:t>
            </a:r>
            <a:r>
              <a:rPr lang="it-IT" sz="1600" dirty="0"/>
              <a:t>.</a:t>
            </a:r>
          </a:p>
          <a:p>
            <a:pPr marL="0" indent="0">
              <a:buNone/>
            </a:pPr>
            <a:endParaRPr lang="it-IT" sz="1600" dirty="0"/>
          </a:p>
          <a:p>
            <a:pPr marL="0" indent="0">
              <a:buNone/>
            </a:pPr>
            <a:r>
              <a:rPr lang="de-DE" sz="1600" dirty="0"/>
              <a:t>Sie können das Informationsmodell abfragen und erhalten alle Informationen, die Sie benötigen</a:t>
            </a:r>
            <a:r>
              <a:rPr lang="it-IT" sz="1600" dirty="0"/>
              <a:t>.</a:t>
            </a:r>
          </a:p>
          <a:p>
            <a:pPr marL="0" indent="0">
              <a:buNone/>
            </a:pPr>
            <a:endParaRPr lang="it-IT" sz="1600" dirty="0"/>
          </a:p>
          <a:p>
            <a:pPr marL="0" indent="0">
              <a:buNone/>
            </a:pPr>
            <a:r>
              <a:rPr lang="de-DE" sz="1600" dirty="0"/>
              <a:t>Das Informationsmodell der Unterführung wird zu einer Unterstützung für die Planung</a:t>
            </a:r>
            <a:r>
              <a:rPr lang="en-US" sz="1600" dirty="0"/>
              <a:t>.</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10" name="Rettangolo 9"/>
          <p:cNvSpPr/>
          <p:nvPr/>
        </p:nvSpPr>
        <p:spPr>
          <a:xfrm>
            <a:off x="576263" y="4077072"/>
            <a:ext cx="2088753" cy="1512168"/>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557741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Effect transition="in" filter="fade">
                                      <p:cBhvr>
                                        <p:cTn id="20" dur="500"/>
                                        <p:tgtEl>
                                          <p:spTgt spid="5">
                                            <p:txEl>
                                              <p:pRg st="4" end="4"/>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8" y="858609"/>
            <a:ext cx="8472919" cy="529557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a:t>Die </a:t>
            </a:r>
            <a:r>
              <a:rPr lang="en-US" dirty="0" err="1"/>
              <a:t>Unterführung</a:t>
            </a:r>
            <a:r>
              <a:rPr lang="en-US" dirty="0"/>
              <a:t>: </a:t>
            </a:r>
            <a:r>
              <a:rPr lang="en-US" dirty="0" err="1"/>
              <a:t>Längsprofil</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Bei der Verwaltung von Längsprofilen können die Referenzen für Unterführungen automatisch ermittelt werden</a:t>
            </a:r>
            <a:r>
              <a:rPr lang="en-US" sz="1600" dirty="0"/>
              <a:t>.</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183924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8" y="858609"/>
            <a:ext cx="8472919" cy="529557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a:t>Die </a:t>
            </a:r>
            <a:r>
              <a:rPr lang="en-US" dirty="0" err="1"/>
              <a:t>Unterführung</a:t>
            </a:r>
            <a:r>
              <a:rPr lang="en-US" dirty="0"/>
              <a:t>: </a:t>
            </a:r>
            <a:r>
              <a:rPr lang="en-US" dirty="0" err="1"/>
              <a:t>Längsprofil</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Bei der Verwaltung von Längsprofilen können die Referenzen für Unterführungen automatisch ermittelt werden</a:t>
            </a:r>
            <a:r>
              <a:rPr lang="en-US" sz="1600" dirty="0"/>
              <a:t>.</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cxnSp>
        <p:nvCxnSpPr>
          <p:cNvPr id="9" name="Connettore 2 8"/>
          <p:cNvCxnSpPr/>
          <p:nvPr/>
        </p:nvCxnSpPr>
        <p:spPr>
          <a:xfrm flipH="1">
            <a:off x="4439816" y="2480122"/>
            <a:ext cx="543414" cy="60235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801074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8" y="858609"/>
            <a:ext cx="8472919" cy="529557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a:t>Die </a:t>
            </a:r>
            <a:r>
              <a:rPr lang="en-US" dirty="0" err="1"/>
              <a:t>Unterführung</a:t>
            </a:r>
            <a:r>
              <a:rPr lang="en-US" dirty="0"/>
              <a:t>: </a:t>
            </a:r>
            <a:r>
              <a:rPr lang="en-US" dirty="0" err="1"/>
              <a:t>Querschnitte</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Die Verwaltung von Querschnitten kann auch mit Informationen der Unterführung integriert werden</a:t>
            </a:r>
            <a:r>
              <a:rPr lang="it-IT" sz="1600" dirty="0"/>
              <a:t>.</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53253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8" y="858609"/>
            <a:ext cx="8472919" cy="529557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en-US" dirty="0"/>
              <a:t>Die </a:t>
            </a:r>
            <a:r>
              <a:rPr lang="en-US" dirty="0" err="1"/>
              <a:t>Unterführung</a:t>
            </a:r>
            <a:r>
              <a:rPr lang="en-US" dirty="0"/>
              <a:t>: </a:t>
            </a:r>
            <a:r>
              <a:rPr lang="en-US" dirty="0" err="1"/>
              <a:t>Querschnitte</a:t>
            </a:r>
            <a:endParaRPr lang="en-US"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Die Verwaltung von Querschnitten kann auch mit Informationen der Unterführung integriert werden</a:t>
            </a:r>
            <a:r>
              <a:rPr lang="it-IT" sz="1600" dirty="0"/>
              <a:t>.</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cxnSp>
        <p:nvCxnSpPr>
          <p:cNvPr id="8" name="Connettore 2 7"/>
          <p:cNvCxnSpPr/>
          <p:nvPr/>
        </p:nvCxnSpPr>
        <p:spPr>
          <a:xfrm flipH="1">
            <a:off x="5983043" y="2249122"/>
            <a:ext cx="543414" cy="60235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027804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1"/>
          </p:nvPr>
        </p:nvSpPr>
        <p:spPr/>
        <p:txBody>
          <a:bodyPr/>
          <a:lstStyle/>
          <a:p>
            <a:endParaRPr lang="it-IT"/>
          </a:p>
        </p:txBody>
      </p:sp>
      <p:sp>
        <p:nvSpPr>
          <p:cNvPr id="3" name="Segnaposto testo 2"/>
          <p:cNvSpPr>
            <a:spLocks noGrp="1"/>
          </p:cNvSpPr>
          <p:nvPr>
            <p:ph type="body" sz="quarter" idx="12"/>
          </p:nvPr>
        </p:nvSpPr>
        <p:spPr>
          <a:xfrm>
            <a:off x="555355" y="1556792"/>
            <a:ext cx="10293619" cy="1588127"/>
          </a:xfrm>
        </p:spPr>
        <p:txBody>
          <a:bodyPr/>
          <a:lstStyle/>
          <a:p>
            <a:pPr marL="914400" indent="-914400">
              <a:buFont typeface="+mj-lt"/>
              <a:buAutoNum type="arabicPeriod" startAt="4"/>
            </a:pPr>
            <a:r>
              <a:rPr lang="de-DE" dirty="0"/>
              <a:t>Analyse und Überprüfung der Informationen</a:t>
            </a:r>
            <a:endParaRPr lang="en-US" noProof="0" dirty="0"/>
          </a:p>
        </p:txBody>
      </p:sp>
      <p:sp>
        <p:nvSpPr>
          <p:cNvPr id="4" name="Segnaposto testo 3"/>
          <p:cNvSpPr>
            <a:spLocks noGrp="1"/>
          </p:cNvSpPr>
          <p:nvPr>
            <p:ph type="body" sz="quarter" idx="13"/>
          </p:nvPr>
        </p:nvSpPr>
        <p:spPr/>
        <p:txBody>
          <a:bodyPr/>
          <a:lstStyle/>
          <a:p>
            <a:endParaRPr lang="it-IT"/>
          </a:p>
        </p:txBody>
      </p:sp>
      <p:grpSp>
        <p:nvGrpSpPr>
          <p:cNvPr id="5" name="Gruppo 4"/>
          <p:cNvGrpSpPr/>
          <p:nvPr/>
        </p:nvGrpSpPr>
        <p:grpSpPr>
          <a:xfrm>
            <a:off x="1431300" y="3398400"/>
            <a:ext cx="9114361" cy="2189712"/>
            <a:chOff x="1431300" y="3297863"/>
            <a:chExt cx="9114361" cy="2189712"/>
          </a:xfrm>
        </p:grpSpPr>
        <p:sp>
          <p:nvSpPr>
            <p:cNvPr id="6" name="Rettangolo arrotondato 5"/>
            <p:cNvSpPr/>
            <p:nvPr/>
          </p:nvSpPr>
          <p:spPr>
            <a:xfrm>
              <a:off x="1431300" y="3297863"/>
              <a:ext cx="9114361" cy="2189712"/>
            </a:xfrm>
            <a:prstGeom prst="roundRect">
              <a:avLst>
                <a:gd name="adj" fmla="val 50000"/>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latin typeface="Segoe UI" panose="020B0502040204020203" pitchFamily="34" charset="0"/>
                <a:cs typeface="Segoe UI" panose="020B0502040204020203" pitchFamily="34" charset="0"/>
              </a:endParaRPr>
            </a:p>
          </p:txBody>
        </p:sp>
        <p:sp>
          <p:nvSpPr>
            <p:cNvPr id="7" name="Figura a mano libera 6"/>
            <p:cNvSpPr>
              <a:spLocks noChangeAspect="1"/>
            </p:cNvSpPr>
            <p:nvPr/>
          </p:nvSpPr>
          <p:spPr>
            <a:xfrm>
              <a:off x="1591043" y="3454917"/>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17475">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en-US" sz="1200" b="1" dirty="0">
                  <a:solidFill>
                    <a:prstClr val="white"/>
                  </a:solidFill>
                  <a:latin typeface="Segoe UI" panose="020B0502040204020203" pitchFamily="34" charset="0"/>
                  <a:cs typeface="Segoe UI" panose="020B0502040204020203" pitchFamily="34" charset="0"/>
                </a:rPr>
                <a:t>PLANUNG UND MODELLIERUNG</a:t>
              </a:r>
              <a:br>
                <a:rPr lang="en-US" sz="1200" b="1" dirty="0">
                  <a:solidFill>
                    <a:prstClr val="white"/>
                  </a:solidFill>
                  <a:latin typeface="Segoe UI" panose="020B0502040204020203" pitchFamily="34" charset="0"/>
                  <a:cs typeface="Segoe UI" panose="020B0502040204020203" pitchFamily="34" charset="0"/>
                </a:rPr>
              </a:br>
              <a:r>
                <a:rPr lang="en-US" sz="1200" b="1" dirty="0">
                  <a:solidFill>
                    <a:prstClr val="white"/>
                  </a:solidFill>
                  <a:latin typeface="Segoe UI" panose="020B0502040204020203" pitchFamily="34" charset="0"/>
                  <a:cs typeface="Segoe UI" panose="020B0502040204020203" pitchFamily="34" charset="0"/>
                </a:rPr>
                <a:t/>
              </a:r>
              <a:br>
                <a:rPr lang="en-US" sz="1200" b="1" dirty="0">
                  <a:solidFill>
                    <a:prstClr val="white"/>
                  </a:solidFill>
                  <a:latin typeface="Segoe UI" panose="020B0502040204020203" pitchFamily="34" charset="0"/>
                  <a:cs typeface="Segoe UI" panose="020B0502040204020203" pitchFamily="34" charset="0"/>
                </a:rPr>
              </a:br>
              <a:endParaRPr lang="en-US"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de-DE" sz="1150" dirty="0">
                  <a:solidFill>
                    <a:prstClr val="white"/>
                  </a:solidFill>
                  <a:latin typeface="Segoe UI" panose="020B0502040204020203" pitchFamily="34" charset="0"/>
                  <a:cs typeface="Segoe UI" panose="020B0502040204020203" pitchFamily="34" charset="0"/>
                </a:rPr>
                <a:t>Planung von Straßen und Schienenwegen</a:t>
              </a:r>
              <a:br>
                <a:rPr lang="de-DE" sz="1150" dirty="0">
                  <a:solidFill>
                    <a:prstClr val="white"/>
                  </a:solidFill>
                  <a:latin typeface="Segoe UI" panose="020B0502040204020203" pitchFamily="34" charset="0"/>
                  <a:cs typeface="Segoe UI" panose="020B0502040204020203" pitchFamily="34" charset="0"/>
                </a:rPr>
              </a:br>
              <a:endParaRPr lang="it-IT" sz="1150" dirty="0">
                <a:solidFill>
                  <a:prstClr val="white"/>
                </a:solidFill>
                <a:latin typeface="Segoe UI" panose="020B0502040204020203" pitchFamily="34" charset="0"/>
                <a:cs typeface="Segoe UI" panose="020B0502040204020203" pitchFamily="34" charset="0"/>
              </a:endParaRPr>
            </a:p>
          </p:txBody>
        </p:sp>
        <p:sp>
          <p:nvSpPr>
            <p:cNvPr id="8" name="Figura a mano libera 7"/>
            <p:cNvSpPr>
              <a:spLocks noChangeAspect="1"/>
            </p:cNvSpPr>
            <p:nvPr/>
          </p:nvSpPr>
          <p:spPr>
            <a:xfrm>
              <a:off x="6213429" y="3456490"/>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it-IT" sz="1200" b="1" dirty="0">
                  <a:solidFill>
                    <a:prstClr val="white"/>
                  </a:solidFill>
                  <a:latin typeface="Segoe UI" panose="020B0502040204020203" pitchFamily="34" charset="0"/>
                  <a:cs typeface="Segoe UI" panose="020B0502040204020203" pitchFamily="34" charset="0"/>
                </a:rPr>
                <a:t>INFORMATIONS- AUSTAUSCH</a:t>
              </a:r>
              <a:br>
                <a:rPr lang="it-IT" sz="1200" b="1" dirty="0">
                  <a:solidFill>
                    <a:prstClr val="white"/>
                  </a:solidFill>
                  <a:latin typeface="Segoe UI" panose="020B0502040204020203" pitchFamily="34" charset="0"/>
                  <a:cs typeface="Segoe UI" panose="020B0502040204020203" pitchFamily="34" charset="0"/>
                </a:rPr>
              </a:br>
              <a:r>
                <a:rPr lang="it-IT" sz="1200" b="1" dirty="0">
                  <a:solidFill>
                    <a:prstClr val="white"/>
                  </a:solidFill>
                  <a:latin typeface="Segoe UI" panose="020B0502040204020203" pitchFamily="34" charset="0"/>
                  <a:cs typeface="Segoe UI" panose="020B0502040204020203" pitchFamily="34" charset="0"/>
                </a:rPr>
                <a:t/>
              </a:r>
              <a:br>
                <a:rPr lang="it-IT" sz="1200" b="1" dirty="0">
                  <a:solidFill>
                    <a:prstClr val="white"/>
                  </a:solidFill>
                  <a:latin typeface="Segoe UI" panose="020B0502040204020203" pitchFamily="34" charset="0"/>
                  <a:cs typeface="Segoe UI" panose="020B0502040204020203" pitchFamily="34" charset="0"/>
                </a:rPr>
              </a:br>
              <a:endParaRPr lang="it-IT"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a:solidFill>
                    <a:prstClr val="white"/>
                  </a:solidFill>
                  <a:latin typeface="Segoe UI" panose="020B0502040204020203" pitchFamily="34" charset="0"/>
                  <a:cs typeface="Segoe UI" panose="020B0502040204020203" pitchFamily="34" charset="0"/>
                </a:rPr>
                <a:t>Import und export</a:t>
              </a:r>
              <a:br>
                <a:rPr lang="it-IT" sz="1150" dirty="0">
                  <a:solidFill>
                    <a:prstClr val="white"/>
                  </a:solidFill>
                  <a:latin typeface="Segoe UI" panose="020B0502040204020203" pitchFamily="34" charset="0"/>
                  <a:cs typeface="Segoe UI" panose="020B0502040204020203" pitchFamily="34" charset="0"/>
                </a:rPr>
              </a:br>
              <a:r>
                <a:rPr lang="it-IT" sz="1150" dirty="0">
                  <a:solidFill>
                    <a:prstClr val="white"/>
                  </a:solidFill>
                  <a:latin typeface="Segoe UI" panose="020B0502040204020203" pitchFamily="34" charset="0"/>
                  <a:cs typeface="Segoe UI" panose="020B0502040204020203" pitchFamily="34" charset="0"/>
                </a:rPr>
                <a:t>IFC (2x3, 4.1, 4.3)</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LandXML</a:t>
              </a:r>
              <a:endParaRPr lang="it-IT" sz="1150" dirty="0">
                <a:solidFill>
                  <a:prstClr val="white"/>
                </a:solidFill>
                <a:latin typeface="Segoe UI" panose="020B0502040204020203" pitchFamily="34" charset="0"/>
                <a:cs typeface="Segoe UI" panose="020B0502040204020203" pitchFamily="34" charset="0"/>
              </a:endParaRPr>
            </a:p>
          </p:txBody>
        </p:sp>
        <p:sp>
          <p:nvSpPr>
            <p:cNvPr id="9" name="Figura a mano libera 8"/>
            <p:cNvSpPr>
              <a:spLocks noChangeAspect="1"/>
            </p:cNvSpPr>
            <p:nvPr/>
          </p:nvSpPr>
          <p:spPr>
            <a:xfrm>
              <a:off x="3904164" y="3456490"/>
              <a:ext cx="1875266"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chemeClr val="bg1">
                <a:lumMod val="65000"/>
              </a:schemeClr>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en-US" sz="1200" b="1" dirty="0">
                  <a:solidFill>
                    <a:prstClr val="white"/>
                  </a:solidFill>
                  <a:latin typeface="Segoe UI" panose="020B0502040204020203" pitchFamily="34" charset="0"/>
                  <a:cs typeface="Segoe UI" panose="020B0502040204020203" pitchFamily="34" charset="0"/>
                </a:rPr>
                <a:t>INFORMATIONS-MODELLIERUNG UND IFC-ZUORDNUNG</a:t>
              </a:r>
            </a:p>
            <a:p>
              <a:pPr lvl="0" algn="ctr" defTabSz="533400">
                <a:lnSpc>
                  <a:spcPct val="90000"/>
                </a:lnSpc>
                <a:spcBef>
                  <a:spcPct val="0"/>
                </a:spcBef>
                <a:spcAft>
                  <a:spcPct val="35000"/>
                </a:spcAft>
              </a:pPr>
              <a:r>
                <a:rPr lang="de-DE" sz="1150" dirty="0">
                  <a:solidFill>
                    <a:prstClr val="white"/>
                  </a:solidFill>
                  <a:latin typeface="Segoe UI" panose="020B0502040204020203" pitchFamily="34" charset="0"/>
                  <a:cs typeface="Segoe UI" panose="020B0502040204020203" pitchFamily="34" charset="0"/>
                </a:rPr>
                <a:t>Struktur, Elemente, Geometrien und Daten</a:t>
              </a:r>
            </a:p>
          </p:txBody>
        </p:sp>
        <p:sp>
          <p:nvSpPr>
            <p:cNvPr id="10" name="Più 9"/>
            <p:cNvSpPr>
              <a:spLocks noChangeAspect="1"/>
            </p:cNvSpPr>
            <p:nvPr/>
          </p:nvSpPr>
          <p:spPr>
            <a:xfrm>
              <a:off x="5773526"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11" name="Più 10"/>
            <p:cNvSpPr>
              <a:spLocks noChangeAspect="1"/>
            </p:cNvSpPr>
            <p:nvPr/>
          </p:nvSpPr>
          <p:spPr>
            <a:xfrm>
              <a:off x="3462054"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sp>
          <p:nvSpPr>
            <p:cNvPr id="12" name="Figura a mano libera 11"/>
            <p:cNvSpPr>
              <a:spLocks noChangeAspect="1"/>
            </p:cNvSpPr>
            <p:nvPr/>
          </p:nvSpPr>
          <p:spPr>
            <a:xfrm>
              <a:off x="8522694" y="3456490"/>
              <a:ext cx="1875265" cy="1875098"/>
            </a:xfrm>
            <a:custGeom>
              <a:avLst/>
              <a:gdLst>
                <a:gd name="connsiteX0" fmla="*/ 0 w 1785942"/>
                <a:gd name="connsiteY0" fmla="*/ 892971 h 1785942"/>
                <a:gd name="connsiteX1" fmla="*/ 892971 w 1785942"/>
                <a:gd name="connsiteY1" fmla="*/ 0 h 1785942"/>
                <a:gd name="connsiteX2" fmla="*/ 1785942 w 1785942"/>
                <a:gd name="connsiteY2" fmla="*/ 892971 h 1785942"/>
                <a:gd name="connsiteX3" fmla="*/ 892971 w 1785942"/>
                <a:gd name="connsiteY3" fmla="*/ 1785942 h 1785942"/>
                <a:gd name="connsiteX4" fmla="*/ 0 w 1785942"/>
                <a:gd name="connsiteY4" fmla="*/ 892971 h 1785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42" h="1785942">
                  <a:moveTo>
                    <a:pt x="0" y="892971"/>
                  </a:moveTo>
                  <a:cubicBezTo>
                    <a:pt x="0" y="399797"/>
                    <a:pt x="399797" y="0"/>
                    <a:pt x="892971" y="0"/>
                  </a:cubicBezTo>
                  <a:cubicBezTo>
                    <a:pt x="1386145" y="0"/>
                    <a:pt x="1785942" y="399797"/>
                    <a:pt x="1785942" y="892971"/>
                  </a:cubicBezTo>
                  <a:cubicBezTo>
                    <a:pt x="1785942" y="1386145"/>
                    <a:pt x="1386145" y="1785942"/>
                    <a:pt x="892971" y="1785942"/>
                  </a:cubicBezTo>
                  <a:cubicBezTo>
                    <a:pt x="399797" y="1785942"/>
                    <a:pt x="0" y="1386145"/>
                    <a:pt x="0" y="892971"/>
                  </a:cubicBezTo>
                  <a:close/>
                </a:path>
              </a:pathLst>
            </a:custGeom>
            <a:solidFill>
              <a:srgbClr val="00B0F0"/>
            </a:solidFill>
            <a:ln w="107950">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69165" tIns="269165" rIns="269165" bIns="269165" numCol="1" spcCol="1270" anchor="ctr" anchorCtr="0">
              <a:noAutofit/>
            </a:bodyPr>
            <a:lstStyle/>
            <a:p>
              <a:pPr lvl="0" algn="ctr" defTabSz="533400">
                <a:lnSpc>
                  <a:spcPct val="90000"/>
                </a:lnSpc>
                <a:spcBef>
                  <a:spcPct val="0"/>
                </a:spcBef>
                <a:spcAft>
                  <a:spcPct val="35000"/>
                </a:spcAft>
              </a:pPr>
              <a:r>
                <a:rPr lang="de-DE" sz="1200" b="1" dirty="0">
                  <a:solidFill>
                    <a:prstClr val="white"/>
                  </a:solidFill>
                  <a:latin typeface="Segoe UI" panose="020B0502040204020203" pitchFamily="34" charset="0"/>
                  <a:cs typeface="Segoe UI" panose="020B0502040204020203" pitchFamily="34" charset="0"/>
                </a:rPr>
                <a:t>INFORMATIONS-ANALYSE UND ÜBERPRÜFUNG</a:t>
              </a:r>
              <a:r>
                <a:rPr lang="de-DE" sz="1200" b="1" dirty="0">
                  <a:solidFill>
                    <a:prstClr val="white"/>
                  </a:solidFill>
                  <a:latin typeface="Segoe UI" panose="020B0502040204020203" pitchFamily="34" charset="0"/>
                  <a:cs typeface="Segoe UI" panose="020B0502040204020203" pitchFamily="34" charset="0"/>
                </a:rPr>
                <a:t/>
              </a:r>
              <a:br>
                <a:rPr lang="de-DE" sz="1200" b="1" dirty="0">
                  <a:solidFill>
                    <a:prstClr val="white"/>
                  </a:solidFill>
                  <a:latin typeface="Segoe UI" panose="020B0502040204020203" pitchFamily="34" charset="0"/>
                  <a:cs typeface="Segoe UI" panose="020B0502040204020203" pitchFamily="34" charset="0"/>
                </a:rPr>
              </a:br>
              <a:endParaRPr lang="it-IT" sz="1200" b="1" dirty="0">
                <a:solidFill>
                  <a:prstClr val="white"/>
                </a:solidFill>
                <a:latin typeface="Segoe UI" panose="020B0502040204020203" pitchFamily="34" charset="0"/>
                <a:cs typeface="Segoe UI" panose="020B0502040204020203" pitchFamily="34" charset="0"/>
              </a:endParaRPr>
            </a:p>
            <a:p>
              <a:pPr lvl="0" algn="ctr" defTabSz="533400">
                <a:lnSpc>
                  <a:spcPct val="90000"/>
                </a:lnSpc>
                <a:spcBef>
                  <a:spcPct val="0"/>
                </a:spcBef>
                <a:spcAft>
                  <a:spcPct val="35000"/>
                </a:spcAft>
              </a:pPr>
              <a:r>
                <a:rPr lang="it-IT" sz="1150" dirty="0" err="1">
                  <a:solidFill>
                    <a:prstClr val="white"/>
                  </a:solidFill>
                  <a:latin typeface="Segoe UI" panose="020B0502040204020203" pitchFamily="34" charset="0"/>
                  <a:cs typeface="Segoe UI" panose="020B0502040204020203" pitchFamily="34" charset="0"/>
                </a:rPr>
                <a:t>Kollisionserkennung</a:t>
              </a:r>
              <a:r>
                <a:rPr lang="it-IT" sz="1150" dirty="0">
                  <a:solidFill>
                    <a:prstClr val="white"/>
                  </a:solidFill>
                  <a:latin typeface="Segoe UI" panose="020B0502040204020203" pitchFamily="34" charset="0"/>
                  <a:cs typeface="Segoe UI" panose="020B0502040204020203" pitchFamily="34" charset="0"/>
                </a:rPr>
                <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Modellprüfung</a:t>
              </a:r>
              <a:r>
                <a:rPr lang="it-IT" sz="1150" dirty="0">
                  <a:solidFill>
                    <a:prstClr val="white"/>
                  </a:solidFill>
                  <a:latin typeface="Segoe UI" panose="020B0502040204020203" pitchFamily="34" charset="0"/>
                  <a:cs typeface="Segoe UI" panose="020B0502040204020203" pitchFamily="34" charset="0"/>
                </a:rPr>
                <a:t/>
              </a:r>
              <a:br>
                <a:rPr lang="it-IT" sz="1150" dirty="0">
                  <a:solidFill>
                    <a:prstClr val="white"/>
                  </a:solidFill>
                  <a:latin typeface="Segoe UI" panose="020B0502040204020203" pitchFamily="34" charset="0"/>
                  <a:cs typeface="Segoe UI" panose="020B0502040204020203" pitchFamily="34" charset="0"/>
                </a:rPr>
              </a:br>
              <a:r>
                <a:rPr lang="it-IT" sz="1150" dirty="0" err="1">
                  <a:solidFill>
                    <a:prstClr val="white"/>
                  </a:solidFill>
                  <a:latin typeface="Segoe UI" panose="020B0502040204020203" pitchFamily="34" charset="0"/>
                  <a:cs typeface="Segoe UI" panose="020B0502040204020203" pitchFamily="34" charset="0"/>
                </a:rPr>
                <a:t>Modellvergleich</a:t>
              </a:r>
              <a:endParaRPr lang="it-IT" sz="1150" dirty="0">
                <a:solidFill>
                  <a:prstClr val="white"/>
                </a:solidFill>
                <a:latin typeface="Segoe UI" panose="020B0502040204020203" pitchFamily="34" charset="0"/>
                <a:cs typeface="Segoe UI" panose="020B0502040204020203" pitchFamily="34" charset="0"/>
              </a:endParaRPr>
            </a:p>
          </p:txBody>
        </p:sp>
        <p:sp>
          <p:nvSpPr>
            <p:cNvPr id="13" name="Più 12"/>
            <p:cNvSpPr>
              <a:spLocks noChangeAspect="1"/>
            </p:cNvSpPr>
            <p:nvPr/>
          </p:nvSpPr>
          <p:spPr>
            <a:xfrm>
              <a:off x="8082791" y="4172236"/>
              <a:ext cx="440459" cy="440459"/>
            </a:xfrm>
            <a:prstGeom prst="mathPlus">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a:latin typeface="Segoe UI" panose="020B0502040204020203" pitchFamily="34" charset="0"/>
                <a:cs typeface="Segoe UI" panose="020B0502040204020203" pitchFamily="34" charset="0"/>
              </a:endParaRPr>
            </a:p>
          </p:txBody>
        </p:sp>
      </p:grpSp>
      <p:sp>
        <p:nvSpPr>
          <p:cNvPr id="14" name="Segnaposto piè di pagina 13"/>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2929031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8" y="858609"/>
            <a:ext cx="8472919" cy="529557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Die Unterführung: Kollisionserkennung in der Planung</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Die Analyse und Überprüfung der Modelle wird in </a:t>
            </a:r>
            <a:r>
              <a:rPr lang="de-DE" sz="1600" dirty="0" err="1"/>
              <a:t>SierraSoft</a:t>
            </a:r>
            <a:r>
              <a:rPr lang="de-DE" sz="1600" dirty="0"/>
              <a:t> </a:t>
            </a:r>
            <a:r>
              <a:rPr lang="de-DE" sz="1600" dirty="0" err="1"/>
              <a:t>Roads</a:t>
            </a:r>
            <a:r>
              <a:rPr lang="de-DE" sz="1600" dirty="0"/>
              <a:t> in der selben Phase wie die Planung von Straßen und Unterführungen durchgeführt</a:t>
            </a:r>
            <a:r>
              <a:rPr lang="en-US" sz="1600" dirty="0"/>
              <a:t>.</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459090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8" y="858609"/>
            <a:ext cx="8472918" cy="529557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Die Unterführung: Kollisionserkennung in der Planung</a:t>
            </a:r>
            <a:endParaRPr lang="en-US"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Die Analyse und Überprüfung der Modelle wird in </a:t>
            </a:r>
            <a:r>
              <a:rPr lang="de-DE" sz="1600" dirty="0" err="1"/>
              <a:t>SierraSoft</a:t>
            </a:r>
            <a:r>
              <a:rPr lang="de-DE" sz="1600" dirty="0"/>
              <a:t> </a:t>
            </a:r>
            <a:r>
              <a:rPr lang="de-DE" sz="1600" dirty="0" err="1"/>
              <a:t>Roads</a:t>
            </a:r>
            <a:r>
              <a:rPr lang="de-DE" sz="1600" dirty="0"/>
              <a:t> in der selben Phase wie die Planung von Straßen und Unterführungen durchgeführt</a:t>
            </a:r>
            <a:r>
              <a:rPr lang="en-US" sz="1600" dirty="0"/>
              <a:t>.</a:t>
            </a:r>
          </a:p>
          <a:p>
            <a:pPr marL="0" indent="0">
              <a:buNone/>
            </a:pPr>
            <a:endParaRPr lang="it-IT" sz="1600" dirty="0"/>
          </a:p>
          <a:p>
            <a:pPr marL="0" indent="0">
              <a:buNone/>
            </a:pPr>
            <a:r>
              <a:rPr lang="de-DE" sz="1600" dirty="0"/>
              <a:t>Probleme werden gleich zu Beginn identifiziert und sofort gelöst, was zu einer erheblichen Zeit- und Kostenersparnis führt</a:t>
            </a:r>
            <a:r>
              <a:rPr lang="en-US" sz="1600" dirty="0"/>
              <a:t>.</a:t>
            </a:r>
            <a:endParaRPr lang="it-IT" sz="1600"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8" name="Rettangolo 7"/>
          <p:cNvSpPr/>
          <p:nvPr/>
        </p:nvSpPr>
        <p:spPr>
          <a:xfrm>
            <a:off x="578421" y="1916832"/>
            <a:ext cx="2088753" cy="144016"/>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9" name="Rettangolo 8"/>
          <p:cNvSpPr/>
          <p:nvPr/>
        </p:nvSpPr>
        <p:spPr>
          <a:xfrm>
            <a:off x="576263" y="3526408"/>
            <a:ext cx="2088753" cy="2062832"/>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642888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78" y="858609"/>
            <a:ext cx="8472918" cy="5295574"/>
          </a:xfrm>
          <a:prstGeom prst="rect">
            <a:avLst/>
          </a:prstGeom>
          <a:effectLst>
            <a:outerShdw blurRad="50800" dist="38100" dir="2700000" algn="tl" rotWithShape="0">
              <a:prstClr val="black">
                <a:alpha val="40000"/>
              </a:prstClr>
            </a:outerShdw>
          </a:effectLst>
        </p:spPr>
      </p:pic>
      <p:sp>
        <p:nvSpPr>
          <p:cNvPr id="2" name="Segnaposto testo 1"/>
          <p:cNvSpPr>
            <a:spLocks noGrp="1"/>
          </p:cNvSpPr>
          <p:nvPr>
            <p:ph type="body" sz="quarter" idx="10"/>
          </p:nvPr>
        </p:nvSpPr>
        <p:spPr>
          <a:xfrm>
            <a:off x="550863" y="116632"/>
            <a:ext cx="11090275" cy="584775"/>
          </a:xfrm>
        </p:spPr>
        <p:txBody>
          <a:bodyPr/>
          <a:lstStyle/>
          <a:p>
            <a:r>
              <a:rPr lang="de-DE" dirty="0"/>
              <a:t>Die Unterführung: Kollisionserkennung in der Planung</a:t>
            </a:r>
            <a:endParaRPr lang="en-US" dirty="0"/>
          </a:p>
        </p:txBody>
      </p:sp>
      <p:sp>
        <p:nvSpPr>
          <p:cNvPr id="5" name="Segnaposto contenuto 3"/>
          <p:cNvSpPr txBox="1">
            <a:spLocks/>
          </p:cNvSpPr>
          <p:nvPr/>
        </p:nvSpPr>
        <p:spPr>
          <a:xfrm>
            <a:off x="9192344" y="845125"/>
            <a:ext cx="2448794"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Die Analyse und Überprüfung der Modelle wird in </a:t>
            </a:r>
            <a:r>
              <a:rPr lang="de-DE" sz="1600" dirty="0" err="1"/>
              <a:t>SierraSoft</a:t>
            </a:r>
            <a:r>
              <a:rPr lang="de-DE" sz="1600" dirty="0"/>
              <a:t> </a:t>
            </a:r>
            <a:r>
              <a:rPr lang="de-DE" sz="1600" dirty="0" err="1"/>
              <a:t>Roads</a:t>
            </a:r>
            <a:r>
              <a:rPr lang="de-DE" sz="1600" dirty="0"/>
              <a:t> in der selben Phase wie die Planung von Straßen und Unterführungen durchgeführt</a:t>
            </a:r>
            <a:r>
              <a:rPr lang="en-US" sz="1600" dirty="0"/>
              <a:t>.</a:t>
            </a:r>
          </a:p>
          <a:p>
            <a:pPr marL="0" indent="0">
              <a:buNone/>
            </a:pPr>
            <a:endParaRPr lang="it-IT" sz="1600" dirty="0"/>
          </a:p>
          <a:p>
            <a:pPr marL="0" indent="0">
              <a:buNone/>
            </a:pPr>
            <a:r>
              <a:rPr lang="de-DE" sz="1600" dirty="0"/>
              <a:t>Probleme werden gleich zu Beginn identifiziert und sofort gelöst, was zu einer erheblichen Zeit- und Kostenersparnis führt</a:t>
            </a:r>
            <a:r>
              <a:rPr lang="en-US" sz="1600" dirty="0"/>
              <a:t>.</a:t>
            </a:r>
            <a:endParaRPr lang="it-IT" sz="1600" dirty="0"/>
          </a:p>
          <a:p>
            <a:pPr marL="0" indent="0">
              <a:buNone/>
            </a:pPr>
            <a:endParaRPr lang="it-IT" sz="1600" dirty="0"/>
          </a:p>
          <a:p>
            <a:pPr marL="0" indent="0">
              <a:buNone/>
            </a:pPr>
            <a:r>
              <a:rPr lang="de-DE" sz="1600" dirty="0"/>
              <a:t>Berichte mit kritischen Problemen können mit anderen Planern geteilt werden.</a:t>
            </a:r>
            <a:endParaRPr lang="it-IT" sz="1600" dirty="0"/>
          </a:p>
        </p:txBody>
      </p:sp>
      <p:sp>
        <p:nvSpPr>
          <p:cNvPr id="9" name="Rettangolo 8"/>
          <p:cNvSpPr/>
          <p:nvPr/>
        </p:nvSpPr>
        <p:spPr>
          <a:xfrm>
            <a:off x="578421" y="1916832"/>
            <a:ext cx="2088753" cy="144016"/>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9"/>
          <p:cNvSpPr/>
          <p:nvPr/>
        </p:nvSpPr>
        <p:spPr>
          <a:xfrm>
            <a:off x="576263" y="3526408"/>
            <a:ext cx="2088753" cy="2062832"/>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3" name="Immagin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5756" y="983851"/>
            <a:ext cx="7264580" cy="4276863"/>
          </a:xfrm>
          <a:prstGeom prst="rect">
            <a:avLst/>
          </a:prstGeom>
          <a:effectLst>
            <a:outerShdw blurRad="50800" dist="38100" dir="2700000" algn="tl" rotWithShape="0">
              <a:prstClr val="black">
                <a:alpha val="40000"/>
              </a:prstClr>
            </a:outerShdw>
          </a:effectLst>
        </p:spPr>
      </p:pic>
      <p:sp>
        <p:nvSpPr>
          <p:cNvPr id="8" name="Rettangolo 7"/>
          <p:cNvSpPr/>
          <p:nvPr/>
        </p:nvSpPr>
        <p:spPr>
          <a:xfrm>
            <a:off x="1855756" y="983851"/>
            <a:ext cx="7264580" cy="4276863"/>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1" name="Segnaposto piè di pagina 10"/>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250344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2"/>
          </p:nvPr>
        </p:nvSpPr>
        <p:spPr>
          <a:xfrm>
            <a:off x="555355" y="2967335"/>
            <a:ext cx="11085783" cy="923330"/>
          </a:xfrm>
          <a:prstGeom prst="rect">
            <a:avLst/>
          </a:prstGeom>
        </p:spPr>
        <p:txBody>
          <a:bodyPr/>
          <a:lstStyle/>
          <a:p>
            <a:r>
              <a:rPr lang="en-US" dirty="0" err="1"/>
              <a:t>Validierung</a:t>
            </a:r>
            <a:r>
              <a:rPr lang="en-US" dirty="0"/>
              <a:t> der </a:t>
            </a:r>
            <a:r>
              <a:rPr lang="en-US" dirty="0" err="1"/>
              <a:t>Methode</a:t>
            </a:r>
            <a:endParaRPr lang="en-US" noProof="0" dirty="0"/>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415910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contenuto 4"/>
          <p:cNvSpPr>
            <a:spLocks noGrp="1"/>
          </p:cNvSpPr>
          <p:nvPr>
            <p:ph idx="1"/>
          </p:nvPr>
        </p:nvSpPr>
        <p:spPr>
          <a:xfrm>
            <a:off x="550862" y="1223302"/>
            <a:ext cx="11090275" cy="765538"/>
          </a:xfrm>
        </p:spPr>
        <p:txBody>
          <a:bodyPr/>
          <a:lstStyle/>
          <a:p>
            <a:r>
              <a:rPr lang="de-DE" sz="2000" dirty="0"/>
              <a:t>Die Methode ist wirksam und wurde von unseren Kunden anhand von realen Projekten nachgewiesen</a:t>
            </a:r>
            <a:r>
              <a:rPr lang="en-US" sz="2000" noProof="0" dirty="0"/>
              <a:t>.</a:t>
            </a:r>
          </a:p>
        </p:txBody>
      </p:sp>
      <p:sp>
        <p:nvSpPr>
          <p:cNvPr id="6" name="Segnaposto testo 5"/>
          <p:cNvSpPr>
            <a:spLocks noGrp="1"/>
          </p:cNvSpPr>
          <p:nvPr>
            <p:ph type="body" sz="quarter" idx="10"/>
          </p:nvPr>
        </p:nvSpPr>
        <p:spPr>
          <a:xfrm>
            <a:off x="550863" y="116632"/>
            <a:ext cx="11090275" cy="584775"/>
          </a:xfrm>
        </p:spPr>
        <p:txBody>
          <a:bodyPr/>
          <a:lstStyle/>
          <a:p>
            <a:r>
              <a:rPr lang="en-US" dirty="0" err="1"/>
              <a:t>Validierung</a:t>
            </a:r>
            <a:r>
              <a:rPr lang="en-US" dirty="0"/>
              <a:t> der </a:t>
            </a:r>
            <a:r>
              <a:rPr lang="en-US" dirty="0" err="1"/>
              <a:t>Methode</a:t>
            </a:r>
            <a:endParaRPr lang="en-US" noProof="0" dirty="0"/>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9" name="Immagin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0818" y="4524104"/>
            <a:ext cx="2880320" cy="1620180"/>
          </a:xfrm>
          <a:prstGeom prst="rect">
            <a:avLst/>
          </a:prstGeom>
        </p:spPr>
      </p:pic>
      <p:sp>
        <p:nvSpPr>
          <p:cNvPr id="10" name="Segnaposto contenuto 4"/>
          <p:cNvSpPr txBox="1">
            <a:spLocks/>
          </p:cNvSpPr>
          <p:nvPr/>
        </p:nvSpPr>
        <p:spPr>
          <a:xfrm>
            <a:off x="550862" y="1876354"/>
            <a:ext cx="8209433" cy="1940260"/>
          </a:xfrm>
          <a:prstGeom prst="rect">
            <a:avLst/>
          </a:prstGeom>
        </p:spPr>
        <p:txBody>
          <a:bodyPr lIns="0"/>
          <a:lstStyle>
            <a:lvl1pPr marL="0" indent="0" algn="l" defTabSz="914400" rtl="0" eaLnBrk="1" latinLnBrk="0" hangingPunct="1">
              <a:spcBef>
                <a:spcPts val="600"/>
              </a:spcBef>
              <a:buFont typeface="Arial" pitchFamily="34" charset="0"/>
              <a:buNone/>
              <a:defRPr sz="2200" kern="1200">
                <a:solidFill>
                  <a:schemeClr val="tx1"/>
                </a:solidFill>
                <a:latin typeface="+mn-lt"/>
                <a:ea typeface="+mn-ea"/>
                <a:cs typeface="+mn-cs"/>
              </a:defRPr>
            </a:lvl1pPr>
            <a:lvl2pPr marL="742950" indent="-285750" algn="l" defTabSz="914400" rtl="0" eaLnBrk="1" latinLnBrk="0" hangingPunct="1">
              <a:spcBef>
                <a:spcPts val="6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ts val="6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ts val="6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ts val="6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dirty="0" err="1"/>
              <a:t>Darüber</a:t>
            </a:r>
            <a:r>
              <a:rPr lang="en-US" sz="2000" dirty="0"/>
              <a:t> </a:t>
            </a:r>
            <a:r>
              <a:rPr lang="en-US" sz="2000" dirty="0" err="1"/>
              <a:t>hinaus</a:t>
            </a:r>
            <a:r>
              <a:rPr lang="en-US" sz="2000" dirty="0"/>
              <a:t> </a:t>
            </a:r>
            <a:r>
              <a:rPr lang="en-US" sz="2000" dirty="0" err="1"/>
              <a:t>wurde</a:t>
            </a:r>
            <a:r>
              <a:rPr lang="en-US" sz="2000" dirty="0"/>
              <a:t> </a:t>
            </a:r>
            <a:r>
              <a:rPr lang="en-US" sz="2000" dirty="0" err="1"/>
              <a:t>sie</a:t>
            </a:r>
            <a:r>
              <a:rPr lang="en-US" sz="2000" dirty="0"/>
              <a:t> </a:t>
            </a:r>
            <a:r>
              <a:rPr lang="en-US" sz="2000" dirty="0" err="1"/>
              <a:t>auch</a:t>
            </a:r>
            <a:r>
              <a:rPr lang="en-US" sz="2000" dirty="0"/>
              <a:t> von </a:t>
            </a:r>
            <a:r>
              <a:rPr lang="en-US" sz="2000" dirty="0" err="1"/>
              <a:t>SierraSoft</a:t>
            </a:r>
            <a:r>
              <a:rPr lang="en-US" sz="2000" dirty="0"/>
              <a:t> und der </a:t>
            </a:r>
            <a:r>
              <a:rPr lang="en-US" sz="2000" dirty="0" err="1"/>
              <a:t>Politecnica</a:t>
            </a:r>
            <a:r>
              <a:rPr lang="en-US" sz="2000" dirty="0"/>
              <a:t> </a:t>
            </a:r>
            <a:r>
              <a:rPr lang="en-US" sz="2000" dirty="0" err="1"/>
              <a:t>Ingegneria</a:t>
            </a:r>
            <a:r>
              <a:rPr lang="en-US" sz="2000" dirty="0"/>
              <a:t> </a:t>
            </a:r>
            <a:r>
              <a:rPr lang="en-US" sz="2000" dirty="0" err="1"/>
              <a:t>ed</a:t>
            </a:r>
            <a:r>
              <a:rPr lang="en-US" sz="2000" dirty="0"/>
              <a:t> </a:t>
            </a:r>
            <a:r>
              <a:rPr lang="en-US" sz="2000" dirty="0" err="1"/>
              <a:t>architettura</a:t>
            </a:r>
            <a:r>
              <a:rPr lang="en-US" sz="2000" dirty="0"/>
              <a:t> </a:t>
            </a:r>
            <a:r>
              <a:rPr lang="en-US" sz="2000" dirty="0" err="1"/>
              <a:t>im</a:t>
            </a:r>
            <a:r>
              <a:rPr lang="en-US" sz="2000" dirty="0"/>
              <a:t> </a:t>
            </a:r>
            <a:r>
              <a:rPr lang="en-US" sz="2000" dirty="0" err="1"/>
              <a:t>Rahmen</a:t>
            </a:r>
            <a:r>
              <a:rPr lang="en-US" sz="2000" dirty="0"/>
              <a:t> der </a:t>
            </a:r>
            <a:r>
              <a:rPr lang="en-US" sz="2000" dirty="0" err="1"/>
              <a:t>Arbeitsgruppe</a:t>
            </a:r>
            <a:r>
              <a:rPr lang="en-US" sz="2000" dirty="0"/>
              <a:t> IFC Road Italy (</a:t>
            </a:r>
            <a:r>
              <a:rPr lang="en-US" sz="2000" dirty="0" err="1"/>
              <a:t>BuildingSMART</a:t>
            </a:r>
            <a:r>
              <a:rPr lang="en-US" sz="2000" dirty="0"/>
              <a:t> Italy) </a:t>
            </a:r>
            <a:r>
              <a:rPr lang="en-US" sz="2000" dirty="0" err="1"/>
              <a:t>validiert</a:t>
            </a:r>
            <a:r>
              <a:rPr lang="en-US" sz="2000" dirty="0"/>
              <a:t>.</a:t>
            </a:r>
          </a:p>
          <a:p>
            <a:endParaRPr lang="it-IT" sz="2600" dirty="0"/>
          </a:p>
          <a:p>
            <a:endParaRPr lang="it-IT" sz="2600" dirty="0"/>
          </a:p>
          <a:p>
            <a:endParaRPr lang="it-IT" sz="2600" dirty="0"/>
          </a:p>
          <a:p>
            <a:endParaRPr lang="it-IT" sz="700" dirty="0"/>
          </a:p>
          <a:p>
            <a:r>
              <a:rPr lang="de-DE" sz="2000" dirty="0"/>
              <a:t>Die Validierungsergebnisse wurden im Februar auf der </a:t>
            </a:r>
            <a:r>
              <a:rPr lang="en-US" sz="2000" b="1" dirty="0" err="1"/>
              <a:t>infraBIM</a:t>
            </a:r>
            <a:r>
              <a:rPr lang="en-US" sz="2000" b="1" dirty="0"/>
              <a:t> Open 2023</a:t>
            </a:r>
            <a:r>
              <a:rPr lang="en-US" sz="2000" dirty="0"/>
              <a:t> </a:t>
            </a:r>
            <a:r>
              <a:rPr lang="de-DE" sz="2000" dirty="0"/>
              <a:t>in Tampere - Finnland vorgestellt.</a:t>
            </a:r>
            <a:endParaRPr lang="en-US" sz="2000" dirty="0"/>
          </a:p>
        </p:txBody>
      </p:sp>
      <p:pic>
        <p:nvPicPr>
          <p:cNvPr id="2" name="Immagin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0295" y="1988840"/>
            <a:ext cx="2224471" cy="2224471"/>
          </a:xfrm>
          <a:prstGeom prst="rect">
            <a:avLst/>
          </a:prstGeom>
        </p:spPr>
      </p:pic>
      <p:cxnSp>
        <p:nvCxnSpPr>
          <p:cNvPr id="11" name="Connettore 1 10"/>
          <p:cNvCxnSpPr/>
          <p:nvPr/>
        </p:nvCxnSpPr>
        <p:spPr>
          <a:xfrm flipV="1">
            <a:off x="550862" y="4365104"/>
            <a:ext cx="1109027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531520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xEl>
                                              <p:pRg st="5" end="5"/>
                                            </p:txEl>
                                          </p:spTgt>
                                        </p:tgtEl>
                                        <p:attrNameLst>
                                          <p:attrName>style.visibility</p:attrName>
                                        </p:attrNameLst>
                                      </p:cBhvr>
                                      <p:to>
                                        <p:strVal val="visible"/>
                                      </p:to>
                                    </p:set>
                                    <p:animEffect transition="in" filter="fade">
                                      <p:cBhvr>
                                        <p:cTn id="23" dur="500"/>
                                        <p:tgtEl>
                                          <p:spTgt spid="10">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2"/>
          </p:nvPr>
        </p:nvSpPr>
        <p:spPr>
          <a:xfrm>
            <a:off x="555355" y="2136339"/>
            <a:ext cx="11085783" cy="2585323"/>
          </a:xfrm>
          <a:prstGeom prst="rect">
            <a:avLst/>
          </a:prstGeom>
        </p:spPr>
        <p:txBody>
          <a:bodyPr/>
          <a:lstStyle/>
          <a:p>
            <a:r>
              <a:rPr lang="de-DE" dirty="0"/>
              <a:t>Einige Beispiele von realen Projekten, die zeigen, dass die Methode erfolgreich ist</a:t>
            </a:r>
            <a:endParaRPr lang="en-US" noProof="0" dirty="0"/>
          </a:p>
        </p:txBody>
      </p:sp>
      <p:sp>
        <p:nvSpPr>
          <p:cNvPr id="4" name="Ovale 3"/>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2" name="Segnaposto piè di pagina 1"/>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01325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1"/>
          </p:nvPr>
        </p:nvSpPr>
        <p:spPr>
          <a:xfrm>
            <a:off x="555355" y="3290200"/>
            <a:ext cx="10293619" cy="1274195"/>
          </a:xfrm>
          <a:prstGeom prst="rect">
            <a:avLst/>
          </a:prstGeom>
        </p:spPr>
        <p:txBody>
          <a:bodyPr/>
          <a:lstStyle/>
          <a:p>
            <a:pPr marL="514350" indent="-514350">
              <a:buFont typeface="+mj-lt"/>
              <a:buAutoNum type="arabicPeriod"/>
            </a:pPr>
            <a:r>
              <a:rPr lang="de-DE" dirty="0"/>
              <a:t>Planung der HS/HC-Bahnstrecke</a:t>
            </a:r>
            <a:endParaRPr lang="en-US" noProof="0" dirty="0"/>
          </a:p>
          <a:p>
            <a:pPr marL="514350" indent="-514350">
              <a:buFont typeface="+mj-lt"/>
              <a:buAutoNum type="arabicPeriod"/>
            </a:pPr>
            <a:r>
              <a:rPr lang="en-US" dirty="0" err="1"/>
              <a:t>Planung</a:t>
            </a:r>
            <a:r>
              <a:rPr lang="en-US" dirty="0"/>
              <a:t> der </a:t>
            </a:r>
            <a:r>
              <a:rPr lang="en-US" dirty="0" err="1"/>
              <a:t>Staatsstraße</a:t>
            </a:r>
            <a:endParaRPr lang="en-US" noProof="0" dirty="0"/>
          </a:p>
        </p:txBody>
      </p:sp>
      <p:sp>
        <p:nvSpPr>
          <p:cNvPr id="5" name="Segnaposto testo 4"/>
          <p:cNvSpPr>
            <a:spLocks noGrp="1"/>
          </p:cNvSpPr>
          <p:nvPr>
            <p:ph type="body" sz="quarter" idx="12"/>
          </p:nvPr>
        </p:nvSpPr>
        <p:spPr>
          <a:xfrm>
            <a:off x="555355" y="1556792"/>
            <a:ext cx="10293619" cy="840230"/>
          </a:xfrm>
          <a:prstGeom prst="rect">
            <a:avLst/>
          </a:prstGeom>
        </p:spPr>
        <p:txBody>
          <a:bodyPr/>
          <a:lstStyle/>
          <a:p>
            <a:r>
              <a:rPr lang="en-US" noProof="0" dirty="0" err="1"/>
              <a:t>Bonifica</a:t>
            </a:r>
            <a:r>
              <a:rPr lang="en-US" noProof="0" dirty="0"/>
              <a:t> </a:t>
            </a:r>
            <a:r>
              <a:rPr lang="en-US" noProof="0" dirty="0" err="1"/>
              <a:t>SpA</a:t>
            </a:r>
            <a:endParaRPr lang="en-US" noProof="0" dirty="0"/>
          </a:p>
        </p:txBody>
      </p:sp>
      <p:sp>
        <p:nvSpPr>
          <p:cNvPr id="2" name="Segnaposto testo 1"/>
          <p:cNvSpPr>
            <a:spLocks noGrp="1"/>
          </p:cNvSpPr>
          <p:nvPr>
            <p:ph type="body" sz="quarter" idx="13"/>
          </p:nvPr>
        </p:nvSpPr>
        <p:spPr>
          <a:xfrm>
            <a:off x="555355" y="5300607"/>
            <a:ext cx="10293619" cy="460895"/>
          </a:xfrm>
        </p:spPr>
        <p:txBody>
          <a:bodyPr/>
          <a:lstStyle/>
          <a:p>
            <a:r>
              <a:rPr lang="en-US" noProof="0" dirty="0"/>
              <a:t>http://www.renardet.com</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9" name="Elemento grafico 5">
            <a:extLst>
              <a:ext uri="{FF2B5EF4-FFF2-40B4-BE49-F238E27FC236}">
                <a16:creationId xmlns:a16="http://schemas.microsoft.com/office/drawing/2014/main" xmlns="" id="{7D5288B6-EEB8-4EF0-8678-97310739BE6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120336" y="5313962"/>
            <a:ext cx="2041137" cy="419294"/>
          </a:xfrm>
          <a:prstGeom prst="rect">
            <a:avLst/>
          </a:prstGeom>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10" name="Rettangolo 9"/>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0658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550863" y="116632"/>
            <a:ext cx="11090275" cy="461665"/>
          </a:xfrm>
        </p:spPr>
        <p:txBody>
          <a:bodyPr/>
          <a:lstStyle/>
          <a:p>
            <a:r>
              <a:rPr lang="en-US" sz="2400" noProof="0" dirty="0" err="1"/>
              <a:t>Bonifica</a:t>
            </a:r>
            <a:r>
              <a:rPr lang="en-US" sz="2400" noProof="0" dirty="0"/>
              <a:t> </a:t>
            </a:r>
            <a:r>
              <a:rPr lang="en-US" sz="2400" noProof="0" dirty="0" err="1"/>
              <a:t>SpA</a:t>
            </a:r>
            <a:r>
              <a:rPr lang="en-US" sz="2400" noProof="0" dirty="0"/>
              <a:t>: </a:t>
            </a:r>
            <a:r>
              <a:rPr lang="de-DE" sz="2400" dirty="0"/>
              <a:t>Planung der HS/HC-Bahnstrecke</a:t>
            </a:r>
            <a:endParaRPr lang="en-US" sz="2400" noProof="0" dirty="0"/>
          </a:p>
        </p:txBody>
      </p:sp>
      <p:sp>
        <p:nvSpPr>
          <p:cNvPr id="5"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600" b="1" dirty="0" err="1"/>
              <a:t>Projektdaten</a:t>
            </a:r>
            <a:r>
              <a:rPr lang="it-IT" sz="1600" b="1" dirty="0"/>
              <a:t>:</a:t>
            </a:r>
          </a:p>
          <a:p>
            <a:r>
              <a:rPr lang="it-IT" sz="1600" dirty="0"/>
              <a:t>6 Km of HS/HC </a:t>
            </a:r>
            <a:r>
              <a:rPr lang="it-IT" sz="1600" dirty="0" err="1"/>
              <a:t>Bahnlinie</a:t>
            </a:r>
            <a:endParaRPr lang="it-IT" sz="1600" dirty="0"/>
          </a:p>
          <a:p>
            <a:r>
              <a:rPr lang="it-IT" sz="1600" dirty="0"/>
              <a:t>314 </a:t>
            </a:r>
            <a:r>
              <a:rPr lang="it-IT" sz="1600" dirty="0" err="1"/>
              <a:t>fach</a:t>
            </a:r>
            <a:r>
              <a:rPr lang="it-IT" sz="1600" dirty="0"/>
              <a:t>- </a:t>
            </a:r>
            <a:r>
              <a:rPr lang="it-IT" sz="1600" dirty="0" err="1"/>
              <a:t>übergreifende</a:t>
            </a:r>
            <a:r>
              <a:rPr lang="it-IT" sz="1600" dirty="0"/>
              <a:t> Modelle</a:t>
            </a:r>
          </a:p>
          <a:p>
            <a:r>
              <a:rPr lang="it-IT" sz="1600" dirty="0"/>
              <a:t>&gt;130 WBS</a:t>
            </a:r>
          </a:p>
          <a:p>
            <a:pPr marL="0" indent="0">
              <a:buNone/>
            </a:pPr>
            <a:endParaRPr lang="it-IT" sz="1600" dirty="0"/>
          </a:p>
          <a:p>
            <a:pPr marL="0" indent="0">
              <a:buNone/>
            </a:pPr>
            <a:r>
              <a:rPr lang="it-IT" sz="1600" b="1" dirty="0" err="1"/>
              <a:t>Softwares</a:t>
            </a:r>
            <a:r>
              <a:rPr lang="it-IT" sz="1600" b="1" dirty="0"/>
              <a:t>:</a:t>
            </a:r>
          </a:p>
          <a:p>
            <a:r>
              <a:rPr lang="it-IT" sz="1600" b="1" dirty="0" err="1"/>
              <a:t>SierraSoft</a:t>
            </a:r>
            <a:r>
              <a:rPr lang="it-IT" sz="1600" b="1" dirty="0"/>
              <a:t> </a:t>
            </a:r>
            <a:r>
              <a:rPr lang="it-IT" sz="1600" b="1" dirty="0" err="1"/>
              <a:t>Rails</a:t>
            </a:r>
            <a:r>
              <a:rPr lang="it-IT" sz="1600" dirty="0"/>
              <a:t>,</a:t>
            </a:r>
          </a:p>
          <a:p>
            <a:r>
              <a:rPr lang="it-IT" sz="1600" b="1" dirty="0" err="1"/>
              <a:t>SierraSoft</a:t>
            </a:r>
            <a:r>
              <a:rPr lang="it-IT" sz="1600" b="1" dirty="0"/>
              <a:t> </a:t>
            </a:r>
            <a:r>
              <a:rPr lang="it-IT" sz="1600" b="1" dirty="0" err="1"/>
              <a:t>Roads</a:t>
            </a:r>
            <a:r>
              <a:rPr lang="it-IT" sz="1600" dirty="0"/>
              <a:t>,</a:t>
            </a:r>
          </a:p>
          <a:p>
            <a:r>
              <a:rPr lang="it-IT" sz="1600" dirty="0" err="1"/>
              <a:t>Trimble</a:t>
            </a:r>
            <a:r>
              <a:rPr lang="it-IT" sz="1600" dirty="0"/>
              <a:t> </a:t>
            </a:r>
            <a:r>
              <a:rPr lang="it-IT" sz="1600" dirty="0" err="1"/>
              <a:t>Tekla</a:t>
            </a:r>
            <a:r>
              <a:rPr lang="it-IT" sz="1600" dirty="0"/>
              <a:t>, </a:t>
            </a:r>
          </a:p>
          <a:p>
            <a:r>
              <a:rPr lang="it-IT" sz="1600" dirty="0"/>
              <a:t>Autodesk </a:t>
            </a:r>
            <a:r>
              <a:rPr lang="it-IT" sz="1600" dirty="0" err="1"/>
              <a:t>Revit</a:t>
            </a:r>
            <a:r>
              <a:rPr lang="it-IT" sz="1600" dirty="0"/>
              <a:t>.</a:t>
            </a:r>
          </a:p>
        </p:txBody>
      </p:sp>
      <p:sp>
        <p:nvSpPr>
          <p:cNvPr id="7" name="Ovale 6"/>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6" name="Elemento grafico 5">
            <a:extLst>
              <a:ext uri="{FF2B5EF4-FFF2-40B4-BE49-F238E27FC236}">
                <a16:creationId xmlns:a16="http://schemas.microsoft.com/office/drawing/2014/main" xmlns="" id="{7D5288B6-EEB8-4EF0-8678-97310739BE6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80376" y="5779875"/>
            <a:ext cx="1876283" cy="385429"/>
          </a:xfrm>
          <a:prstGeom prst="rect">
            <a:avLst/>
          </a:prstGeom>
        </p:spPr>
      </p:pic>
      <p:pic>
        <p:nvPicPr>
          <p:cNvPr id="8" name="Immagine 7">
            <a:extLst>
              <a:ext uri="{FF2B5EF4-FFF2-40B4-BE49-F238E27FC236}">
                <a16:creationId xmlns:a16="http://schemas.microsoft.com/office/drawing/2014/main" xmlns="" id="{326A5F0D-8DD8-48D9-A15D-28ADC9435148}"/>
              </a:ext>
            </a:extLst>
          </p:cNvPr>
          <p:cNvPicPr>
            <a:picLocks noChangeAspect="1"/>
          </p:cNvPicPr>
          <p:nvPr/>
        </p:nvPicPr>
        <p:blipFill rotWithShape="1">
          <a:blip r:embed="rId5"/>
          <a:srcRect l="207" t="1594" r="18430" b="2955"/>
          <a:stretch/>
        </p:blipFill>
        <p:spPr>
          <a:xfrm>
            <a:off x="550863" y="845125"/>
            <a:ext cx="8513279" cy="5320724"/>
          </a:xfrm>
          <a:prstGeom prst="rect">
            <a:avLst/>
          </a:prstGeom>
          <a:effectLst>
            <a:outerShdw blurRad="50800" dist="38100" dir="2700000" algn="tl" rotWithShape="0">
              <a:prstClr val="black">
                <a:alpha val="40000"/>
              </a:prstClr>
            </a:outerShdw>
          </a:effectLst>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33188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500"/>
                                        <p:tgtEl>
                                          <p:spTgt spid="5">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fade">
                                      <p:cBhvr>
                                        <p:cTn id="16" dur="500"/>
                                        <p:tgtEl>
                                          <p:spTgt spid="5">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fade">
                                      <p:cBhvr>
                                        <p:cTn id="19" dur="500"/>
                                        <p:tgtEl>
                                          <p:spTgt spid="5">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animEffect transition="in" filter="fade">
                                      <p:cBhvr>
                                        <p:cTn id="25" dur="500"/>
                                        <p:tgtEl>
                                          <p:spTgt spid="5">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5">
                                            <p:txEl>
                                              <p:pRg st="8" end="8"/>
                                            </p:txEl>
                                          </p:spTgt>
                                        </p:tgtEl>
                                        <p:attrNameLst>
                                          <p:attrName>style.visibility</p:attrName>
                                        </p:attrNameLst>
                                      </p:cBhvr>
                                      <p:to>
                                        <p:strVal val="visible"/>
                                      </p:to>
                                    </p:set>
                                    <p:animEffect transition="in" filter="fade">
                                      <p:cBhvr>
                                        <p:cTn id="28" dur="500"/>
                                        <p:tgtEl>
                                          <p:spTgt spid="5">
                                            <p:txEl>
                                              <p:pRg st="8" end="8"/>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5">
                                            <p:txEl>
                                              <p:pRg st="9" end="9"/>
                                            </p:txEl>
                                          </p:spTgt>
                                        </p:tgtEl>
                                        <p:attrNameLst>
                                          <p:attrName>style.visibility</p:attrName>
                                        </p:attrNameLst>
                                      </p:cBhvr>
                                      <p:to>
                                        <p:strVal val="visible"/>
                                      </p:to>
                                    </p:set>
                                    <p:animEffect transition="in" filter="fade">
                                      <p:cBhvr>
                                        <p:cTn id="31" dur="500"/>
                                        <p:tgtEl>
                                          <p:spTgt spid="5">
                                            <p:txEl>
                                              <p:pRg st="9" end="9"/>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550863" y="116632"/>
            <a:ext cx="11090275" cy="453970"/>
          </a:xfrm>
        </p:spPr>
        <p:txBody>
          <a:bodyPr/>
          <a:lstStyle/>
          <a:p>
            <a:r>
              <a:rPr lang="en-US" sz="2350" dirty="0" err="1"/>
              <a:t>Bonifica</a:t>
            </a:r>
            <a:r>
              <a:rPr lang="en-US" sz="2350" dirty="0"/>
              <a:t> </a:t>
            </a:r>
            <a:r>
              <a:rPr lang="en-US" sz="2350" dirty="0" err="1"/>
              <a:t>SpA</a:t>
            </a:r>
            <a:r>
              <a:rPr lang="en-US" sz="2350" dirty="0"/>
              <a:t>: HS/HC </a:t>
            </a:r>
            <a:r>
              <a:rPr lang="en-US" sz="2350" dirty="0" err="1"/>
              <a:t>Bahnlinie</a:t>
            </a:r>
            <a:r>
              <a:rPr lang="en-US" sz="2350" dirty="0"/>
              <a:t> - </a:t>
            </a:r>
            <a:r>
              <a:rPr lang="en-US" sz="2350" dirty="0" err="1"/>
              <a:t>Planung</a:t>
            </a:r>
            <a:r>
              <a:rPr lang="en-US" sz="2350" dirty="0"/>
              <a:t> des </a:t>
            </a:r>
            <a:r>
              <a:rPr lang="en-US" sz="2350" dirty="0" err="1"/>
              <a:t>Straßennetzes</a:t>
            </a:r>
            <a:r>
              <a:rPr lang="en-US" sz="2350" dirty="0"/>
              <a:t> </a:t>
            </a:r>
            <a:r>
              <a:rPr lang="en-US" sz="2350" dirty="0" err="1"/>
              <a:t>für</a:t>
            </a:r>
            <a:r>
              <a:rPr lang="en-US" sz="2350" dirty="0"/>
              <a:t> “via </a:t>
            </a:r>
            <a:r>
              <a:rPr lang="en-US" sz="2350" dirty="0" err="1"/>
              <a:t>dell’Olmo</a:t>
            </a:r>
            <a:r>
              <a:rPr lang="en-US" sz="2350" dirty="0"/>
              <a:t>”</a:t>
            </a:r>
          </a:p>
        </p:txBody>
      </p:sp>
      <p:sp>
        <p:nvSpPr>
          <p:cNvPr id="7" name="Ovale 6"/>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a:extLst>
              <a:ext uri="{FF2B5EF4-FFF2-40B4-BE49-F238E27FC236}">
                <a16:creationId xmlns:a16="http://schemas.microsoft.com/office/drawing/2014/main" xmlns="" id="{326A5F0D-8DD8-48D9-A15D-28ADC9435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799" y="846000"/>
            <a:ext cx="8514000" cy="5152977"/>
          </a:xfrm>
          <a:prstGeom prst="rect">
            <a:avLst/>
          </a:prstGeom>
          <a:effectLst>
            <a:outerShdw blurRad="50800" dist="38100" dir="2700000" algn="tl" rotWithShape="0">
              <a:prstClr val="black">
                <a:alpha val="40000"/>
              </a:prstClr>
            </a:outerShdw>
          </a:effectLst>
        </p:spPr>
      </p:pic>
      <p:sp>
        <p:nvSpPr>
          <p:cNvPr id="9" name="Segnaposto contenuto 3">
            <a:extLst>
              <a:ext uri="{FF2B5EF4-FFF2-40B4-BE49-F238E27FC236}">
                <a16:creationId xmlns:a16="http://schemas.microsoft.com/office/drawing/2014/main" xmlns="" id="{55B2B06E-EE88-442C-B971-06003B522F3B}"/>
              </a:ext>
            </a:extLst>
          </p:cNvPr>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600" b="1" dirty="0" err="1"/>
              <a:t>Projektdaten</a:t>
            </a:r>
            <a:r>
              <a:rPr lang="it-IT" sz="1600" b="1" dirty="0"/>
              <a:t>:</a:t>
            </a:r>
          </a:p>
          <a:p>
            <a:r>
              <a:rPr lang="it-IT" sz="1600" dirty="0"/>
              <a:t>6 Km of HS/HC </a:t>
            </a:r>
            <a:r>
              <a:rPr lang="it-IT" sz="1600" dirty="0" err="1"/>
              <a:t>Bahnlinie</a:t>
            </a:r>
            <a:endParaRPr lang="it-IT" sz="1600" dirty="0"/>
          </a:p>
          <a:p>
            <a:r>
              <a:rPr lang="it-IT" sz="1600" dirty="0"/>
              <a:t>314 </a:t>
            </a:r>
            <a:r>
              <a:rPr lang="it-IT" sz="1600" dirty="0" err="1"/>
              <a:t>fach</a:t>
            </a:r>
            <a:r>
              <a:rPr lang="it-IT" sz="1600" dirty="0"/>
              <a:t>- </a:t>
            </a:r>
            <a:r>
              <a:rPr lang="it-IT" sz="1600" dirty="0" err="1"/>
              <a:t>übergreifende</a:t>
            </a:r>
            <a:r>
              <a:rPr lang="it-IT" sz="1600" dirty="0"/>
              <a:t> Modelle</a:t>
            </a:r>
          </a:p>
          <a:p>
            <a:r>
              <a:rPr lang="it-IT" sz="1600" dirty="0"/>
              <a:t>&gt;130 WBS</a:t>
            </a:r>
          </a:p>
          <a:p>
            <a:pPr marL="0" indent="0">
              <a:buNone/>
            </a:pPr>
            <a:endParaRPr lang="it-IT" sz="1600" dirty="0"/>
          </a:p>
          <a:p>
            <a:pPr marL="0" indent="0">
              <a:buNone/>
            </a:pPr>
            <a:r>
              <a:rPr lang="it-IT" sz="1600" b="1" dirty="0" err="1"/>
              <a:t>Softwares</a:t>
            </a:r>
            <a:r>
              <a:rPr lang="it-IT" sz="1600" b="1" dirty="0"/>
              <a:t>:</a:t>
            </a:r>
          </a:p>
          <a:p>
            <a:r>
              <a:rPr lang="it-IT" sz="1600" b="1" dirty="0" err="1"/>
              <a:t>SierraSoft</a:t>
            </a:r>
            <a:r>
              <a:rPr lang="it-IT" sz="1600" b="1" dirty="0"/>
              <a:t> </a:t>
            </a:r>
            <a:r>
              <a:rPr lang="it-IT" sz="1600" b="1" dirty="0" err="1"/>
              <a:t>Rails</a:t>
            </a:r>
            <a:r>
              <a:rPr lang="it-IT" sz="1600" dirty="0"/>
              <a:t>,</a:t>
            </a:r>
          </a:p>
          <a:p>
            <a:r>
              <a:rPr lang="it-IT" sz="1600" b="1" dirty="0" err="1"/>
              <a:t>SierraSoft</a:t>
            </a:r>
            <a:r>
              <a:rPr lang="it-IT" sz="1600" b="1" dirty="0"/>
              <a:t> </a:t>
            </a:r>
            <a:r>
              <a:rPr lang="it-IT" sz="1600" b="1" dirty="0" err="1"/>
              <a:t>Roads</a:t>
            </a:r>
            <a:r>
              <a:rPr lang="it-IT" sz="1600" dirty="0"/>
              <a:t>,</a:t>
            </a:r>
          </a:p>
          <a:p>
            <a:r>
              <a:rPr lang="it-IT" sz="1600" dirty="0" err="1"/>
              <a:t>Trimble</a:t>
            </a:r>
            <a:r>
              <a:rPr lang="it-IT" sz="1600" dirty="0"/>
              <a:t> </a:t>
            </a:r>
            <a:r>
              <a:rPr lang="it-IT" sz="1600" dirty="0" err="1"/>
              <a:t>Tekla</a:t>
            </a:r>
            <a:r>
              <a:rPr lang="it-IT" sz="1600" dirty="0"/>
              <a:t>, </a:t>
            </a:r>
          </a:p>
          <a:p>
            <a:r>
              <a:rPr lang="it-IT" sz="1600" dirty="0"/>
              <a:t>Autodesk </a:t>
            </a:r>
            <a:r>
              <a:rPr lang="it-IT" sz="1600" dirty="0" err="1"/>
              <a:t>Revit</a:t>
            </a:r>
            <a:r>
              <a:rPr lang="it-IT" sz="1600" dirty="0"/>
              <a:t>.</a:t>
            </a:r>
          </a:p>
        </p:txBody>
      </p:sp>
      <p:pic>
        <p:nvPicPr>
          <p:cNvPr id="12" name="Elemento grafico 5">
            <a:extLst>
              <a:ext uri="{FF2B5EF4-FFF2-40B4-BE49-F238E27FC236}">
                <a16:creationId xmlns:a16="http://schemas.microsoft.com/office/drawing/2014/main" xmlns="" id="{7D5288B6-EEB8-4EF0-8678-97310739BE6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480376" y="5779875"/>
            <a:ext cx="1876283" cy="385429"/>
          </a:xfrm>
          <a:prstGeom prst="rect">
            <a:avLst/>
          </a:prstGeom>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83013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550863" y="116632"/>
            <a:ext cx="11090275" cy="453970"/>
          </a:xfrm>
        </p:spPr>
        <p:txBody>
          <a:bodyPr/>
          <a:lstStyle/>
          <a:p>
            <a:r>
              <a:rPr lang="en-US" sz="2350" dirty="0" err="1"/>
              <a:t>Bonifica</a:t>
            </a:r>
            <a:r>
              <a:rPr lang="en-US" sz="2350" dirty="0"/>
              <a:t> </a:t>
            </a:r>
            <a:r>
              <a:rPr lang="en-US" sz="2350" dirty="0" err="1"/>
              <a:t>SpA</a:t>
            </a:r>
            <a:r>
              <a:rPr lang="en-US" sz="2350" dirty="0"/>
              <a:t>: HS/HC </a:t>
            </a:r>
            <a:r>
              <a:rPr lang="en-US" sz="2350" dirty="0" err="1"/>
              <a:t>Bahnlinie</a:t>
            </a:r>
            <a:r>
              <a:rPr lang="en-US" sz="2350" dirty="0"/>
              <a:t> - </a:t>
            </a:r>
            <a:r>
              <a:rPr lang="en-US" sz="2350" dirty="0" err="1"/>
              <a:t>Planung</a:t>
            </a:r>
            <a:r>
              <a:rPr lang="en-US" sz="2350" dirty="0"/>
              <a:t> des </a:t>
            </a:r>
            <a:r>
              <a:rPr lang="en-US" sz="2350" dirty="0" err="1"/>
              <a:t>Straßennetzes</a:t>
            </a:r>
            <a:r>
              <a:rPr lang="en-US" sz="2350" dirty="0"/>
              <a:t> </a:t>
            </a:r>
            <a:r>
              <a:rPr lang="en-US" sz="2350" dirty="0" err="1"/>
              <a:t>für</a:t>
            </a:r>
            <a:r>
              <a:rPr lang="en-US" sz="2350" dirty="0"/>
              <a:t> “via </a:t>
            </a:r>
            <a:r>
              <a:rPr lang="en-US" sz="2350" dirty="0" err="1"/>
              <a:t>dell’Olmo</a:t>
            </a:r>
            <a:r>
              <a:rPr lang="en-US" sz="2350" dirty="0"/>
              <a:t>”</a:t>
            </a:r>
          </a:p>
        </p:txBody>
      </p:sp>
      <p:sp>
        <p:nvSpPr>
          <p:cNvPr id="7" name="Ovale 6"/>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a:extLst>
              <a:ext uri="{FF2B5EF4-FFF2-40B4-BE49-F238E27FC236}">
                <a16:creationId xmlns:a16="http://schemas.microsoft.com/office/drawing/2014/main" xmlns="" id="{326A5F0D-8DD8-48D9-A15D-28ADC9435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63" y="846000"/>
            <a:ext cx="8513279" cy="5146420"/>
          </a:xfrm>
          <a:prstGeom prst="rect">
            <a:avLst/>
          </a:prstGeom>
          <a:effectLst>
            <a:outerShdw blurRad="50800" dist="38100" dir="2700000" algn="tl" rotWithShape="0">
              <a:prstClr val="black">
                <a:alpha val="40000"/>
              </a:prstClr>
            </a:outerShdw>
          </a:effectLst>
        </p:spPr>
      </p:pic>
      <p:sp>
        <p:nvSpPr>
          <p:cNvPr id="9" name="Segnaposto contenuto 3">
            <a:extLst>
              <a:ext uri="{FF2B5EF4-FFF2-40B4-BE49-F238E27FC236}">
                <a16:creationId xmlns:a16="http://schemas.microsoft.com/office/drawing/2014/main" xmlns="" id="{2D416890-E17F-46BC-BB60-6322D5CCE969}"/>
              </a:ext>
            </a:extLst>
          </p:cNvPr>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600" b="1" dirty="0" err="1"/>
              <a:t>Projektdaten</a:t>
            </a:r>
            <a:r>
              <a:rPr lang="it-IT" sz="1600" b="1" dirty="0"/>
              <a:t>:</a:t>
            </a:r>
          </a:p>
          <a:p>
            <a:r>
              <a:rPr lang="it-IT" sz="1600" dirty="0"/>
              <a:t>6 Km of HS/HC </a:t>
            </a:r>
            <a:r>
              <a:rPr lang="it-IT" sz="1600" dirty="0" err="1"/>
              <a:t>Bahnlinie</a:t>
            </a:r>
            <a:endParaRPr lang="it-IT" sz="1600" dirty="0"/>
          </a:p>
          <a:p>
            <a:r>
              <a:rPr lang="it-IT" sz="1600" dirty="0"/>
              <a:t>314 </a:t>
            </a:r>
            <a:r>
              <a:rPr lang="it-IT" sz="1600" dirty="0" err="1"/>
              <a:t>fach</a:t>
            </a:r>
            <a:r>
              <a:rPr lang="it-IT" sz="1600" dirty="0"/>
              <a:t>- </a:t>
            </a:r>
            <a:r>
              <a:rPr lang="it-IT" sz="1600" dirty="0" err="1"/>
              <a:t>übergreifende</a:t>
            </a:r>
            <a:r>
              <a:rPr lang="it-IT" sz="1600" dirty="0"/>
              <a:t> Modelle</a:t>
            </a:r>
          </a:p>
          <a:p>
            <a:r>
              <a:rPr lang="it-IT" sz="1600" dirty="0"/>
              <a:t>&gt;130 WBS</a:t>
            </a:r>
          </a:p>
          <a:p>
            <a:pPr marL="0" indent="0">
              <a:buNone/>
            </a:pPr>
            <a:endParaRPr lang="it-IT" sz="1600" dirty="0"/>
          </a:p>
          <a:p>
            <a:pPr marL="0" indent="0">
              <a:buNone/>
            </a:pPr>
            <a:r>
              <a:rPr lang="it-IT" sz="1600" b="1" dirty="0" err="1"/>
              <a:t>Softwares</a:t>
            </a:r>
            <a:r>
              <a:rPr lang="it-IT" sz="1600" b="1" dirty="0"/>
              <a:t>:</a:t>
            </a:r>
          </a:p>
          <a:p>
            <a:r>
              <a:rPr lang="it-IT" sz="1600" b="1" dirty="0" err="1"/>
              <a:t>SierraSoft</a:t>
            </a:r>
            <a:r>
              <a:rPr lang="it-IT" sz="1600" b="1" dirty="0"/>
              <a:t> </a:t>
            </a:r>
            <a:r>
              <a:rPr lang="it-IT" sz="1600" b="1" dirty="0" err="1"/>
              <a:t>Rails</a:t>
            </a:r>
            <a:r>
              <a:rPr lang="it-IT" sz="1600" dirty="0"/>
              <a:t>,</a:t>
            </a:r>
          </a:p>
          <a:p>
            <a:r>
              <a:rPr lang="it-IT" sz="1600" b="1" dirty="0" err="1"/>
              <a:t>SierraSoft</a:t>
            </a:r>
            <a:r>
              <a:rPr lang="it-IT" sz="1600" b="1" dirty="0"/>
              <a:t> </a:t>
            </a:r>
            <a:r>
              <a:rPr lang="it-IT" sz="1600" b="1" dirty="0" err="1"/>
              <a:t>Roads</a:t>
            </a:r>
            <a:r>
              <a:rPr lang="it-IT" sz="1600" dirty="0"/>
              <a:t>,</a:t>
            </a:r>
          </a:p>
          <a:p>
            <a:r>
              <a:rPr lang="it-IT" sz="1600" dirty="0" err="1"/>
              <a:t>Trimble</a:t>
            </a:r>
            <a:r>
              <a:rPr lang="it-IT" sz="1600" dirty="0"/>
              <a:t> </a:t>
            </a:r>
            <a:r>
              <a:rPr lang="it-IT" sz="1600" dirty="0" err="1"/>
              <a:t>Tekla</a:t>
            </a:r>
            <a:r>
              <a:rPr lang="it-IT" sz="1600" dirty="0"/>
              <a:t>, </a:t>
            </a:r>
          </a:p>
          <a:p>
            <a:r>
              <a:rPr lang="it-IT" sz="1600" dirty="0"/>
              <a:t>Autodesk </a:t>
            </a:r>
            <a:r>
              <a:rPr lang="it-IT" sz="1600" dirty="0" err="1"/>
              <a:t>Revit</a:t>
            </a:r>
            <a:r>
              <a:rPr lang="it-IT" sz="1600" dirty="0"/>
              <a:t>.</a:t>
            </a:r>
          </a:p>
        </p:txBody>
      </p:sp>
      <p:pic>
        <p:nvPicPr>
          <p:cNvPr id="12" name="Elemento grafico 5">
            <a:extLst>
              <a:ext uri="{FF2B5EF4-FFF2-40B4-BE49-F238E27FC236}">
                <a16:creationId xmlns:a16="http://schemas.microsoft.com/office/drawing/2014/main" xmlns="" id="{7D5288B6-EEB8-4EF0-8678-97310739BE6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480376" y="5779875"/>
            <a:ext cx="1876283" cy="385429"/>
          </a:xfrm>
          <a:prstGeom prst="rect">
            <a:avLst/>
          </a:prstGeom>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23352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550863" y="116632"/>
            <a:ext cx="11090275" cy="461665"/>
          </a:xfrm>
        </p:spPr>
        <p:txBody>
          <a:bodyPr/>
          <a:lstStyle/>
          <a:p>
            <a:r>
              <a:rPr lang="en-US" sz="2400" dirty="0" err="1"/>
              <a:t>Bonifica</a:t>
            </a:r>
            <a:r>
              <a:rPr lang="en-US" sz="2400" dirty="0"/>
              <a:t> </a:t>
            </a:r>
            <a:r>
              <a:rPr lang="en-US" sz="2400" dirty="0" err="1"/>
              <a:t>SpA</a:t>
            </a:r>
            <a:r>
              <a:rPr lang="en-US" sz="2400" dirty="0"/>
              <a:t>: </a:t>
            </a:r>
            <a:r>
              <a:rPr lang="en-US" sz="2400" dirty="0" err="1"/>
              <a:t>Planung</a:t>
            </a:r>
            <a:r>
              <a:rPr lang="en-US" sz="2400" dirty="0"/>
              <a:t> der </a:t>
            </a:r>
            <a:r>
              <a:rPr lang="en-US" sz="2400" dirty="0" err="1"/>
              <a:t>Staatsstraße</a:t>
            </a:r>
            <a:r>
              <a:rPr lang="en-US" sz="2400" dirty="0"/>
              <a:t> “</a:t>
            </a:r>
            <a:r>
              <a:rPr lang="en-US" sz="2400" dirty="0" err="1"/>
              <a:t>Salaria</a:t>
            </a:r>
            <a:r>
              <a:rPr lang="en-US" sz="2400" dirty="0"/>
              <a:t>”</a:t>
            </a:r>
          </a:p>
        </p:txBody>
      </p:sp>
      <p:sp>
        <p:nvSpPr>
          <p:cNvPr id="7" name="Ovale 6"/>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a:extLst>
              <a:ext uri="{FF2B5EF4-FFF2-40B4-BE49-F238E27FC236}">
                <a16:creationId xmlns:a16="http://schemas.microsoft.com/office/drawing/2014/main" xmlns="" id="{326A5F0D-8DD8-48D9-A15D-28ADC9435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4000" cy="5174031"/>
          </a:xfrm>
          <a:prstGeom prst="rect">
            <a:avLst/>
          </a:prstGeom>
          <a:effectLst>
            <a:outerShdw blurRad="50800" dist="38100" dir="2700000" algn="tl" rotWithShape="0">
              <a:prstClr val="black">
                <a:alpha val="40000"/>
              </a:prstClr>
            </a:outerShdw>
          </a:effectLst>
        </p:spPr>
      </p:pic>
      <p:sp>
        <p:nvSpPr>
          <p:cNvPr id="9" name="Segnaposto contenuto 3">
            <a:extLst>
              <a:ext uri="{FF2B5EF4-FFF2-40B4-BE49-F238E27FC236}">
                <a16:creationId xmlns:a16="http://schemas.microsoft.com/office/drawing/2014/main" xmlns="" id="{55B2B06E-EE88-442C-B971-06003B522F3B}"/>
              </a:ext>
            </a:extLst>
          </p:cNvPr>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Neugestaltung der bestehenden Knotenpunkte zwischen der Staatsstraße "</a:t>
            </a:r>
            <a:r>
              <a:rPr lang="de-DE" sz="1600" dirty="0" err="1"/>
              <a:t>Salaria</a:t>
            </a:r>
            <a:r>
              <a:rPr lang="de-DE" sz="1600" dirty="0"/>
              <a:t>" und den verschiedenen Verbindungsstraßen</a:t>
            </a:r>
            <a:r>
              <a:rPr lang="en-US" sz="1600" dirty="0"/>
              <a:t>.</a:t>
            </a:r>
            <a:endParaRPr lang="it-IT" sz="1600" dirty="0"/>
          </a:p>
          <a:p>
            <a:pPr marL="0" indent="0">
              <a:buNone/>
            </a:pPr>
            <a:endParaRPr lang="it-IT" sz="1600" dirty="0">
              <a:solidFill>
                <a:srgbClr val="E7305C"/>
              </a:solidFill>
            </a:endParaRPr>
          </a:p>
          <a:p>
            <a:pPr marL="0" indent="0">
              <a:buNone/>
            </a:pPr>
            <a:endParaRPr lang="it-IT" sz="1600" dirty="0">
              <a:solidFill>
                <a:srgbClr val="E7305C"/>
              </a:solidFill>
            </a:endParaRPr>
          </a:p>
          <a:p>
            <a:pPr marL="0" indent="0">
              <a:buNone/>
            </a:pPr>
            <a:endParaRPr lang="it-IT" sz="1600" dirty="0">
              <a:solidFill>
                <a:srgbClr val="E7305C"/>
              </a:solidFill>
            </a:endParaRPr>
          </a:p>
          <a:p>
            <a:pPr marL="0" indent="0">
              <a:buNone/>
            </a:pPr>
            <a:r>
              <a:rPr lang="it-IT" sz="1600" b="1" dirty="0"/>
              <a:t>Software:</a:t>
            </a:r>
          </a:p>
          <a:p>
            <a:r>
              <a:rPr lang="it-IT" sz="1600" b="1" dirty="0" err="1"/>
              <a:t>SierraSoft</a:t>
            </a:r>
            <a:r>
              <a:rPr lang="it-IT" sz="1600" b="1" dirty="0"/>
              <a:t> </a:t>
            </a:r>
            <a:r>
              <a:rPr lang="it-IT" sz="1600" b="1" dirty="0" err="1"/>
              <a:t>Roads</a:t>
            </a:r>
            <a:r>
              <a:rPr lang="it-IT" sz="1600" dirty="0"/>
              <a:t>,</a:t>
            </a:r>
          </a:p>
          <a:p>
            <a:r>
              <a:rPr lang="it-IT" sz="1600" dirty="0" err="1"/>
              <a:t>Trimble</a:t>
            </a:r>
            <a:r>
              <a:rPr lang="it-IT" sz="1600" dirty="0"/>
              <a:t> </a:t>
            </a:r>
            <a:r>
              <a:rPr lang="it-IT" sz="1600" dirty="0" err="1"/>
              <a:t>Tekla</a:t>
            </a:r>
            <a:r>
              <a:rPr lang="it-IT" sz="1600" dirty="0"/>
              <a:t>, </a:t>
            </a:r>
          </a:p>
          <a:p>
            <a:r>
              <a:rPr lang="it-IT" sz="1600" dirty="0"/>
              <a:t>Autodesk </a:t>
            </a:r>
            <a:r>
              <a:rPr lang="it-IT" sz="1600" dirty="0" err="1"/>
              <a:t>Infraworks</a:t>
            </a:r>
            <a:endParaRPr lang="it-IT" sz="1600" dirty="0">
              <a:solidFill>
                <a:srgbClr val="E7305C"/>
              </a:solidFill>
            </a:endParaRPr>
          </a:p>
        </p:txBody>
      </p:sp>
      <p:pic>
        <p:nvPicPr>
          <p:cNvPr id="12" name="Elemento grafico 5">
            <a:extLst>
              <a:ext uri="{FF2B5EF4-FFF2-40B4-BE49-F238E27FC236}">
                <a16:creationId xmlns:a16="http://schemas.microsoft.com/office/drawing/2014/main" xmlns="" id="{7D5288B6-EEB8-4EF0-8678-97310739BE6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480376" y="5779875"/>
            <a:ext cx="1876283" cy="385429"/>
          </a:xfrm>
          <a:prstGeom prst="rect">
            <a:avLst/>
          </a:prstGeom>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2400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
                                            <p:txEl>
                                              <p:pRg st="4" end="4"/>
                                            </p:txEl>
                                          </p:spTgt>
                                        </p:tgtEl>
                                        <p:attrNameLst>
                                          <p:attrName>style.visibility</p:attrName>
                                        </p:attrNameLst>
                                      </p:cBhvr>
                                      <p:to>
                                        <p:strVal val="visible"/>
                                      </p:to>
                                    </p:set>
                                    <p:animEffect transition="in" filter="fade">
                                      <p:cBhvr>
                                        <p:cTn id="10" dur="500"/>
                                        <p:tgtEl>
                                          <p:spTgt spid="9">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
                                            <p:txEl>
                                              <p:pRg st="5" end="5"/>
                                            </p:txEl>
                                          </p:spTgt>
                                        </p:tgtEl>
                                        <p:attrNameLst>
                                          <p:attrName>style.visibility</p:attrName>
                                        </p:attrNameLst>
                                      </p:cBhvr>
                                      <p:to>
                                        <p:strVal val="visible"/>
                                      </p:to>
                                    </p:set>
                                    <p:animEffect transition="in" filter="fade">
                                      <p:cBhvr>
                                        <p:cTn id="13" dur="500"/>
                                        <p:tgtEl>
                                          <p:spTgt spid="9">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9">
                                            <p:txEl>
                                              <p:pRg st="6" end="6"/>
                                            </p:txEl>
                                          </p:spTgt>
                                        </p:tgtEl>
                                        <p:attrNameLst>
                                          <p:attrName>style.visibility</p:attrName>
                                        </p:attrNameLst>
                                      </p:cBhvr>
                                      <p:to>
                                        <p:strVal val="visible"/>
                                      </p:to>
                                    </p:set>
                                    <p:animEffect transition="in" filter="fade">
                                      <p:cBhvr>
                                        <p:cTn id="16" dur="500"/>
                                        <p:tgtEl>
                                          <p:spTgt spid="9">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9">
                                            <p:txEl>
                                              <p:pRg st="7" end="7"/>
                                            </p:txEl>
                                          </p:spTgt>
                                        </p:tgtEl>
                                        <p:attrNameLst>
                                          <p:attrName>style.visibility</p:attrName>
                                        </p:attrNameLst>
                                      </p:cBhvr>
                                      <p:to>
                                        <p:strVal val="visible"/>
                                      </p:to>
                                    </p:set>
                                    <p:animEffect transition="in" filter="fade">
                                      <p:cBhvr>
                                        <p:cTn id="19" dur="500"/>
                                        <p:tgtEl>
                                          <p:spTgt spid="9">
                                            <p:txEl>
                                              <p:pRg st="7" end="7"/>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550863" y="116632"/>
            <a:ext cx="11090275" cy="461665"/>
          </a:xfrm>
        </p:spPr>
        <p:txBody>
          <a:bodyPr/>
          <a:lstStyle/>
          <a:p>
            <a:r>
              <a:rPr lang="en-US" sz="2400" dirty="0" err="1"/>
              <a:t>Bonifica</a:t>
            </a:r>
            <a:r>
              <a:rPr lang="en-US" sz="2400" dirty="0"/>
              <a:t> </a:t>
            </a:r>
            <a:r>
              <a:rPr lang="en-US" sz="2400" dirty="0" err="1"/>
              <a:t>SpA</a:t>
            </a:r>
            <a:r>
              <a:rPr lang="en-US" sz="2400" dirty="0"/>
              <a:t>: </a:t>
            </a:r>
            <a:r>
              <a:rPr lang="en-US" sz="2400" dirty="0" err="1"/>
              <a:t>Planung</a:t>
            </a:r>
            <a:r>
              <a:rPr lang="en-US" sz="2400" dirty="0"/>
              <a:t> der </a:t>
            </a:r>
            <a:r>
              <a:rPr lang="en-US" sz="2400" dirty="0" err="1"/>
              <a:t>Staatsstraße</a:t>
            </a:r>
            <a:r>
              <a:rPr lang="en-US" sz="2400" dirty="0"/>
              <a:t> “</a:t>
            </a:r>
            <a:r>
              <a:rPr lang="en-US" sz="2400" dirty="0" err="1"/>
              <a:t>Salaria</a:t>
            </a:r>
            <a:r>
              <a:rPr lang="en-US" sz="2400" dirty="0"/>
              <a:t>”</a:t>
            </a:r>
          </a:p>
        </p:txBody>
      </p:sp>
      <p:sp>
        <p:nvSpPr>
          <p:cNvPr id="7" name="Ovale 6"/>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a:extLst>
              <a:ext uri="{FF2B5EF4-FFF2-40B4-BE49-F238E27FC236}">
                <a16:creationId xmlns:a16="http://schemas.microsoft.com/office/drawing/2014/main" xmlns="" id="{326A5F0D-8DD8-48D9-A15D-28ADC9435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4000" cy="5213478"/>
          </a:xfrm>
          <a:prstGeom prst="rect">
            <a:avLst/>
          </a:prstGeom>
          <a:effectLst>
            <a:outerShdw blurRad="50800" dist="38100" dir="2700000" algn="tl" rotWithShape="0">
              <a:prstClr val="black">
                <a:alpha val="40000"/>
              </a:prstClr>
            </a:outerShdw>
          </a:effectLst>
        </p:spPr>
      </p:pic>
      <p:sp>
        <p:nvSpPr>
          <p:cNvPr id="9" name="Segnaposto contenuto 3">
            <a:extLst>
              <a:ext uri="{FF2B5EF4-FFF2-40B4-BE49-F238E27FC236}">
                <a16:creationId xmlns:a16="http://schemas.microsoft.com/office/drawing/2014/main" xmlns="" id="{55B2B06E-EE88-442C-B971-06003B522F3B}"/>
              </a:ext>
            </a:extLst>
          </p:cNvPr>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Neugestaltung der bestehenden Knotenpunkte zwischen der Staatsstraße "</a:t>
            </a:r>
            <a:r>
              <a:rPr lang="de-DE" sz="1600" dirty="0" err="1"/>
              <a:t>Salaria</a:t>
            </a:r>
            <a:r>
              <a:rPr lang="de-DE" sz="1600" dirty="0"/>
              <a:t>" und den verschiedenen Verbindungsstraßen</a:t>
            </a:r>
            <a:r>
              <a:rPr lang="en-US" sz="1600" dirty="0"/>
              <a:t>.</a:t>
            </a:r>
            <a:endParaRPr lang="it-IT" sz="1600" dirty="0"/>
          </a:p>
          <a:p>
            <a:pPr marL="0" indent="0">
              <a:buNone/>
            </a:pPr>
            <a:endParaRPr lang="it-IT" sz="1600" dirty="0">
              <a:solidFill>
                <a:srgbClr val="E7305C"/>
              </a:solidFill>
            </a:endParaRPr>
          </a:p>
          <a:p>
            <a:pPr marL="0" indent="0">
              <a:buNone/>
            </a:pPr>
            <a:endParaRPr lang="it-IT" sz="1600" dirty="0">
              <a:solidFill>
                <a:srgbClr val="E7305C"/>
              </a:solidFill>
            </a:endParaRPr>
          </a:p>
          <a:p>
            <a:pPr marL="0" indent="0">
              <a:buNone/>
            </a:pPr>
            <a:endParaRPr lang="it-IT" sz="1600" dirty="0">
              <a:solidFill>
                <a:srgbClr val="E7305C"/>
              </a:solidFill>
            </a:endParaRPr>
          </a:p>
          <a:p>
            <a:pPr marL="0" indent="0">
              <a:buNone/>
            </a:pPr>
            <a:r>
              <a:rPr lang="it-IT" sz="1600" b="1" dirty="0"/>
              <a:t>Software:</a:t>
            </a:r>
          </a:p>
          <a:p>
            <a:r>
              <a:rPr lang="it-IT" sz="1600" b="1" dirty="0" err="1"/>
              <a:t>SierraSoft</a:t>
            </a:r>
            <a:r>
              <a:rPr lang="it-IT" sz="1600" b="1" dirty="0"/>
              <a:t> </a:t>
            </a:r>
            <a:r>
              <a:rPr lang="it-IT" sz="1600" b="1" dirty="0" err="1"/>
              <a:t>Roads</a:t>
            </a:r>
            <a:r>
              <a:rPr lang="it-IT" sz="1600" dirty="0"/>
              <a:t>,</a:t>
            </a:r>
          </a:p>
          <a:p>
            <a:r>
              <a:rPr lang="it-IT" sz="1600" dirty="0" err="1"/>
              <a:t>Trimble</a:t>
            </a:r>
            <a:r>
              <a:rPr lang="it-IT" sz="1600" dirty="0"/>
              <a:t> </a:t>
            </a:r>
            <a:r>
              <a:rPr lang="it-IT" sz="1600" dirty="0" err="1"/>
              <a:t>Tekla</a:t>
            </a:r>
            <a:r>
              <a:rPr lang="it-IT" sz="1600" dirty="0"/>
              <a:t>, </a:t>
            </a:r>
          </a:p>
          <a:p>
            <a:r>
              <a:rPr lang="it-IT" sz="1600" dirty="0"/>
              <a:t>Autodesk </a:t>
            </a:r>
            <a:r>
              <a:rPr lang="it-IT" sz="1600" dirty="0" err="1"/>
              <a:t>Infraworks</a:t>
            </a:r>
            <a:endParaRPr lang="it-IT" sz="1600" dirty="0">
              <a:solidFill>
                <a:srgbClr val="E7305C"/>
              </a:solidFill>
            </a:endParaRPr>
          </a:p>
        </p:txBody>
      </p:sp>
      <p:pic>
        <p:nvPicPr>
          <p:cNvPr id="12" name="Elemento grafico 5">
            <a:extLst>
              <a:ext uri="{FF2B5EF4-FFF2-40B4-BE49-F238E27FC236}">
                <a16:creationId xmlns:a16="http://schemas.microsoft.com/office/drawing/2014/main" xmlns="" id="{7D5288B6-EEB8-4EF0-8678-97310739BE6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480376" y="5779875"/>
            <a:ext cx="1876283" cy="385429"/>
          </a:xfrm>
          <a:prstGeom prst="rect">
            <a:avLst/>
          </a:prstGeom>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42814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1"/>
          </p:nvPr>
        </p:nvSpPr>
        <p:spPr>
          <a:xfrm>
            <a:off x="555355" y="3290200"/>
            <a:ext cx="10293619" cy="2456057"/>
          </a:xfrm>
          <a:prstGeom prst="rect">
            <a:avLst/>
          </a:prstGeom>
        </p:spPr>
        <p:txBody>
          <a:bodyPr/>
          <a:lstStyle/>
          <a:p>
            <a:pPr marL="514350" indent="-514350">
              <a:buFont typeface="+mj-lt"/>
              <a:buAutoNum type="arabicPeriod"/>
            </a:pPr>
            <a:r>
              <a:rPr lang="en-US" dirty="0" err="1"/>
              <a:t>Straßenplanung</a:t>
            </a:r>
            <a:r>
              <a:rPr lang="en-US" dirty="0"/>
              <a:t> </a:t>
            </a:r>
            <a:r>
              <a:rPr lang="en-US" dirty="0" err="1"/>
              <a:t>mit</a:t>
            </a:r>
            <a:r>
              <a:rPr lang="en-US" dirty="0"/>
              <a:t> </a:t>
            </a:r>
            <a:r>
              <a:rPr lang="en-US" dirty="0" err="1"/>
              <a:t>Kreisverkehr</a:t>
            </a:r>
            <a:endParaRPr lang="en-US" noProof="0" dirty="0"/>
          </a:p>
          <a:p>
            <a:pPr marL="514350" indent="-514350">
              <a:buFont typeface="+mj-lt"/>
              <a:buAutoNum type="arabicPeriod"/>
            </a:pPr>
            <a:r>
              <a:rPr lang="en-US" dirty="0" err="1"/>
              <a:t>Eisenbahnplanung</a:t>
            </a:r>
            <a:endParaRPr lang="en-US" noProof="0" dirty="0"/>
          </a:p>
          <a:p>
            <a:pPr marL="514350" indent="-514350">
              <a:buFont typeface="+mj-lt"/>
              <a:buAutoNum type="arabicPeriod"/>
              <a:tabLst>
                <a:tab pos="3405188" algn="l"/>
              </a:tabLst>
            </a:pPr>
            <a:r>
              <a:rPr lang="de-DE" dirty="0"/>
              <a:t>Planung von Parkplätzen für einen Bahnhof</a:t>
            </a:r>
            <a:endParaRPr lang="en-US" noProof="0" dirty="0"/>
          </a:p>
          <a:p>
            <a:endParaRPr lang="en-US" noProof="0" dirty="0"/>
          </a:p>
        </p:txBody>
      </p:sp>
      <p:sp>
        <p:nvSpPr>
          <p:cNvPr id="5" name="Segnaposto testo 4"/>
          <p:cNvSpPr>
            <a:spLocks noGrp="1"/>
          </p:cNvSpPr>
          <p:nvPr>
            <p:ph type="body" sz="quarter" idx="12"/>
          </p:nvPr>
        </p:nvSpPr>
        <p:spPr>
          <a:xfrm>
            <a:off x="555355" y="1556792"/>
            <a:ext cx="10293619" cy="840230"/>
          </a:xfrm>
          <a:prstGeom prst="rect">
            <a:avLst/>
          </a:prstGeom>
        </p:spPr>
        <p:txBody>
          <a:bodyPr/>
          <a:lstStyle/>
          <a:p>
            <a:r>
              <a:rPr lang="en-US" noProof="0" dirty="0"/>
              <a:t>NET Engineering</a:t>
            </a:r>
          </a:p>
        </p:txBody>
      </p:sp>
      <p:sp>
        <p:nvSpPr>
          <p:cNvPr id="2" name="Segnaposto testo 1"/>
          <p:cNvSpPr>
            <a:spLocks noGrp="1"/>
          </p:cNvSpPr>
          <p:nvPr>
            <p:ph type="body" sz="quarter" idx="13"/>
          </p:nvPr>
        </p:nvSpPr>
        <p:spPr>
          <a:xfrm>
            <a:off x="555355" y="5300607"/>
            <a:ext cx="10293619" cy="460895"/>
          </a:xfrm>
        </p:spPr>
        <p:txBody>
          <a:bodyPr/>
          <a:lstStyle/>
          <a:p>
            <a:r>
              <a:rPr lang="en-US" noProof="0" dirty="0"/>
              <a:t>https://www.net-italia.com/</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Immagin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8731" y="4913747"/>
            <a:ext cx="2041138" cy="798489"/>
          </a:xfrm>
          <a:prstGeom prst="rect">
            <a:avLst/>
          </a:prstGeom>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9" name="Rettangolo 8"/>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4914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00" y="846000"/>
            <a:ext cx="8498952" cy="4656093"/>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noProof="0" dirty="0"/>
              <a:t>NET Engineering: </a:t>
            </a:r>
            <a:r>
              <a:rPr lang="en-US" dirty="0" err="1"/>
              <a:t>Straßenplanung</a:t>
            </a:r>
            <a:r>
              <a:rPr lang="en-US" dirty="0"/>
              <a:t> </a:t>
            </a:r>
            <a:r>
              <a:rPr lang="en-US" dirty="0" err="1"/>
              <a:t>mit</a:t>
            </a:r>
            <a:r>
              <a:rPr lang="en-US" dirty="0"/>
              <a:t> </a:t>
            </a:r>
            <a:r>
              <a:rPr lang="en-US" dirty="0" err="1"/>
              <a:t>Kreisverkehr</a:t>
            </a:r>
            <a:endParaRPr lang="en-US" noProof="0"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600" dirty="0" err="1"/>
              <a:t>Kreisverkehr</a:t>
            </a:r>
            <a:r>
              <a:rPr lang="en-GB" sz="1600" dirty="0"/>
              <a:t/>
            </a:r>
            <a:br>
              <a:rPr lang="en-GB" sz="1600" dirty="0"/>
            </a:br>
            <a:r>
              <a:rPr lang="en-GB" sz="1600" dirty="0"/>
              <a:t>D= 44 m</a:t>
            </a:r>
            <a:endParaRPr lang="en-US" sz="1600" dirty="0"/>
          </a:p>
          <a:p>
            <a:pPr marL="0" indent="0">
              <a:buNone/>
            </a:pPr>
            <a:endParaRPr lang="en-US" sz="1600" dirty="0"/>
          </a:p>
          <a:p>
            <a:pPr marL="0" indent="0">
              <a:buNone/>
            </a:pPr>
            <a:r>
              <a:rPr lang="de-DE" sz="1600" dirty="0"/>
              <a:t>Spezifische Datensatz-eigenschaften, die in </a:t>
            </a:r>
            <a:r>
              <a:rPr lang="de-DE" sz="1600" b="1" dirty="0" err="1"/>
              <a:t>SierraSoft</a:t>
            </a:r>
            <a:r>
              <a:rPr lang="de-DE" sz="1600" b="1" dirty="0"/>
              <a:t> </a:t>
            </a:r>
            <a:r>
              <a:rPr lang="de-DE" sz="1600" b="1" dirty="0" err="1"/>
              <a:t>Roads</a:t>
            </a:r>
            <a:r>
              <a:rPr lang="de-DE" sz="1600" dirty="0"/>
              <a:t> definiert sind</a:t>
            </a:r>
            <a:endParaRPr lang="en-US" sz="1600" dirty="0"/>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p>
          <a:p>
            <a:pPr marL="0" indent="0">
              <a:buNone/>
            </a:pPr>
            <a:r>
              <a:rPr lang="it-IT" sz="1600" b="1" dirty="0"/>
              <a:t>Software:</a:t>
            </a:r>
          </a:p>
          <a:p>
            <a:r>
              <a:rPr lang="it-IT" sz="1600" b="1" dirty="0" err="1"/>
              <a:t>SierraSoft</a:t>
            </a:r>
            <a:r>
              <a:rPr lang="it-IT" sz="1600" b="1" dirty="0"/>
              <a:t> </a:t>
            </a:r>
            <a:r>
              <a:rPr lang="it-IT" sz="1600" b="1" dirty="0" err="1"/>
              <a:t>Roads</a:t>
            </a:r>
            <a:endParaRPr lang="it-IT" sz="1600" b="1" dirty="0"/>
          </a:p>
          <a:p>
            <a:r>
              <a:rPr lang="it-IT" sz="1600" dirty="0"/>
              <a:t>Autodesk </a:t>
            </a:r>
            <a:r>
              <a:rPr lang="it-IT" sz="1600" dirty="0" err="1"/>
              <a:t>Revit</a:t>
            </a: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9" name="Immagin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08368" y="5366815"/>
            <a:ext cx="2041138" cy="798489"/>
          </a:xfrm>
          <a:prstGeom prst="rect">
            <a:avLst/>
          </a:prstGeom>
        </p:spPr>
      </p:pic>
      <p:sp>
        <p:nvSpPr>
          <p:cNvPr id="8" name="Rettangolo 7"/>
          <p:cNvSpPr/>
          <p:nvPr/>
        </p:nvSpPr>
        <p:spPr>
          <a:xfrm>
            <a:off x="550862" y="3727766"/>
            <a:ext cx="1656706" cy="1389807"/>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Freccia a sinistra 9"/>
          <p:cNvSpPr/>
          <p:nvPr/>
        </p:nvSpPr>
        <p:spPr>
          <a:xfrm>
            <a:off x="2315768" y="3736250"/>
            <a:ext cx="1692000" cy="603041"/>
          </a:xfrm>
          <a:prstGeom prst="leftArrow">
            <a:avLst/>
          </a:prstGeom>
          <a:solidFill>
            <a:srgbClr val="E730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dirty="0" err="1"/>
              <a:t>Eigenschaften</a:t>
            </a:r>
            <a:endParaRPr lang="it-IT" sz="1600" dirty="0"/>
          </a:p>
        </p:txBody>
      </p:sp>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56112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fade">
                                      <p:cBhvr>
                                        <p:cTn id="10" dur="500"/>
                                        <p:tgtEl>
                                          <p:spTgt spid="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7" end="7"/>
                                            </p:txEl>
                                          </p:spTgt>
                                        </p:tgtEl>
                                        <p:attrNameLst>
                                          <p:attrName>style.visibility</p:attrName>
                                        </p:attrNameLst>
                                      </p:cBhvr>
                                      <p:to>
                                        <p:strVal val="visible"/>
                                      </p:to>
                                    </p:set>
                                    <p:animEffect transition="in" filter="fade">
                                      <p:cBhvr>
                                        <p:cTn id="13" dur="500"/>
                                        <p:tgtEl>
                                          <p:spTgt spid="4">
                                            <p:txEl>
                                              <p:pRg st="7" end="7"/>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8" end="8"/>
                                            </p:txEl>
                                          </p:spTgt>
                                        </p:tgtEl>
                                        <p:attrNameLst>
                                          <p:attrName>style.visibility</p:attrName>
                                        </p:attrNameLst>
                                      </p:cBhvr>
                                      <p:to>
                                        <p:strVal val="visible"/>
                                      </p:to>
                                    </p:set>
                                    <p:animEffect transition="in" filter="fade">
                                      <p:cBhvr>
                                        <p:cTn id="16" dur="500"/>
                                        <p:tgtEl>
                                          <p:spTgt spid="4">
                                            <p:txEl>
                                              <p:pRg st="8" end="8"/>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animEffect transition="in" filter="fade">
                                      <p:cBhvr>
                                        <p:cTn id="19" dur="500"/>
                                        <p:tgtEl>
                                          <p:spTgt spid="4">
                                            <p:txEl>
                                              <p:pRg st="9" end="9"/>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00" y="846000"/>
            <a:ext cx="8514000" cy="4657973"/>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noProof="0" dirty="0"/>
              <a:t>NET Engineering: Railway design</a:t>
            </a:r>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600" dirty="0"/>
              <a:t>20 km </a:t>
            </a:r>
            <a:r>
              <a:rPr lang="it-IT" sz="1600" dirty="0" err="1"/>
              <a:t>Bahnlinie</a:t>
            </a:r>
            <a:endParaRPr lang="en-US" sz="1600" dirty="0"/>
          </a:p>
          <a:p>
            <a:pPr marL="0" indent="0">
              <a:buNone/>
            </a:pPr>
            <a:endParaRPr lang="en-US" sz="1600" dirty="0"/>
          </a:p>
          <a:p>
            <a:pPr marL="0" indent="0">
              <a:buNone/>
            </a:pPr>
            <a:r>
              <a:rPr lang="de-DE" sz="1600" dirty="0"/>
              <a:t>Qualitativ hochwertige Modellierung und spezifische Datensatz-eigenschaften, die in </a:t>
            </a:r>
            <a:r>
              <a:rPr lang="de-DE" sz="1600" b="1" dirty="0" err="1"/>
              <a:t>SierraSoft</a:t>
            </a:r>
            <a:r>
              <a:rPr lang="de-DE" sz="1600" b="1" dirty="0"/>
              <a:t> </a:t>
            </a:r>
            <a:r>
              <a:rPr lang="de-DE" sz="1600" b="1" dirty="0" err="1"/>
              <a:t>Rails</a:t>
            </a:r>
            <a:r>
              <a:rPr lang="de-DE" sz="1600" dirty="0"/>
              <a:t> definiert sind.</a:t>
            </a:r>
            <a:endParaRPr lang="en-US" sz="1600" b="1" dirty="0"/>
          </a:p>
          <a:p>
            <a:pPr marL="0" indent="0">
              <a:buNone/>
            </a:pPr>
            <a:endParaRPr lang="en-US" sz="1600" b="1" dirty="0"/>
          </a:p>
          <a:p>
            <a:pPr marL="0" indent="0">
              <a:buNone/>
            </a:pPr>
            <a:endParaRPr lang="en-US" sz="1600" b="1" dirty="0"/>
          </a:p>
          <a:p>
            <a:pPr marL="0" indent="0">
              <a:buNone/>
            </a:pPr>
            <a:endParaRPr lang="en-US" sz="1600" b="1" dirty="0"/>
          </a:p>
          <a:p>
            <a:pPr marL="0" indent="0">
              <a:buNone/>
            </a:pPr>
            <a:r>
              <a:rPr lang="it-IT" sz="1600" b="1" dirty="0"/>
              <a:t>Software:</a:t>
            </a:r>
          </a:p>
          <a:p>
            <a:r>
              <a:rPr lang="it-IT" sz="1600" b="1" dirty="0" err="1"/>
              <a:t>SierraSoft</a:t>
            </a:r>
            <a:r>
              <a:rPr lang="it-IT" sz="1600" b="1" dirty="0"/>
              <a:t> </a:t>
            </a:r>
            <a:r>
              <a:rPr lang="it-IT" sz="1600" b="1" dirty="0" err="1"/>
              <a:t>Rails</a:t>
            </a:r>
            <a:endParaRPr lang="en-US" sz="1600" b="1"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7" name="Immagin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08368" y="5366815"/>
            <a:ext cx="2041138" cy="798489"/>
          </a:xfrm>
          <a:prstGeom prst="rect">
            <a:avLst/>
          </a:prstGeom>
        </p:spPr>
      </p:pic>
      <p:sp>
        <p:nvSpPr>
          <p:cNvPr id="11" name="Rettangolo 10"/>
          <p:cNvSpPr/>
          <p:nvPr/>
        </p:nvSpPr>
        <p:spPr>
          <a:xfrm>
            <a:off x="550862" y="3812166"/>
            <a:ext cx="1866753" cy="1322196"/>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2" name="Freccia a sinistra 11"/>
          <p:cNvSpPr/>
          <p:nvPr/>
        </p:nvSpPr>
        <p:spPr>
          <a:xfrm>
            <a:off x="2495600" y="3789040"/>
            <a:ext cx="1692000" cy="574325"/>
          </a:xfrm>
          <a:prstGeom prst="leftArrow">
            <a:avLst/>
          </a:prstGeom>
          <a:solidFill>
            <a:srgbClr val="E730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dirty="0" err="1"/>
              <a:t>Eigenschaften</a:t>
            </a:r>
            <a:endParaRPr lang="it-IT" sz="1600" dirty="0"/>
          </a:p>
        </p:txBody>
      </p:sp>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20675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fade">
                                      <p:cBhvr>
                                        <p:cTn id="10" dur="500"/>
                                        <p:tgtEl>
                                          <p:spTgt spid="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animEffect transition="in" filter="fade">
                                      <p:cBhvr>
                                        <p:cTn id="13" dur="500"/>
                                        <p:tgtEl>
                                          <p:spTgt spid="4">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7" end="7"/>
                                            </p:txEl>
                                          </p:spTgt>
                                        </p:tgtEl>
                                        <p:attrNameLst>
                                          <p:attrName>style.visibility</p:attrName>
                                        </p:attrNameLst>
                                      </p:cBhvr>
                                      <p:to>
                                        <p:strVal val="visible"/>
                                      </p:to>
                                    </p:set>
                                    <p:animEffect transition="in" filter="fade">
                                      <p:cBhvr>
                                        <p:cTn id="16" dur="500"/>
                                        <p:tgtEl>
                                          <p:spTgt spid="4">
                                            <p:txEl>
                                              <p:pRg st="7" end="7"/>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00" y="845999"/>
            <a:ext cx="8514000" cy="4659552"/>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noProof="0" dirty="0"/>
              <a:t>NET Engineering: Parking design of a railway station</a:t>
            </a:r>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Planung eines Bahnhofsparkplatzes mit seinen Zufahrtsstraßen</a:t>
            </a:r>
          </a:p>
          <a:p>
            <a:pPr marL="0" indent="0">
              <a:buNone/>
            </a:pPr>
            <a:endParaRPr lang="de-DE" sz="1600" dirty="0"/>
          </a:p>
          <a:p>
            <a:pPr marL="0" indent="0">
              <a:buNone/>
            </a:pPr>
            <a:r>
              <a:rPr lang="de-DE" sz="1600" dirty="0"/>
              <a:t>Spezifische Datensatz-eigenschaften, die in </a:t>
            </a:r>
            <a:r>
              <a:rPr lang="de-DE" sz="1600" b="1" dirty="0" err="1"/>
              <a:t>SierraSoft</a:t>
            </a:r>
            <a:r>
              <a:rPr lang="de-DE" sz="1600" b="1" dirty="0"/>
              <a:t> </a:t>
            </a:r>
            <a:r>
              <a:rPr lang="de-DE" sz="1600" b="1" dirty="0" err="1"/>
              <a:t>Roads</a:t>
            </a:r>
            <a:r>
              <a:rPr lang="de-DE" sz="1600" dirty="0"/>
              <a:t> definiert sind</a:t>
            </a:r>
            <a:endParaRPr lang="en-US" sz="1600" dirty="0"/>
          </a:p>
          <a:p>
            <a:pPr marL="0" indent="0">
              <a:buNone/>
            </a:pPr>
            <a:endParaRPr lang="en-US" sz="1600" dirty="0"/>
          </a:p>
          <a:p>
            <a:pPr marL="0" indent="0">
              <a:buNone/>
            </a:pPr>
            <a:endParaRPr lang="en-US" sz="1600" dirty="0"/>
          </a:p>
          <a:p>
            <a:pPr marL="0" indent="0">
              <a:buNone/>
            </a:pPr>
            <a:endParaRPr lang="en-US" sz="1600" dirty="0"/>
          </a:p>
          <a:p>
            <a:pPr marL="0" indent="0">
              <a:buNone/>
            </a:pPr>
            <a:r>
              <a:rPr lang="it-IT" sz="1600" b="1" dirty="0"/>
              <a:t>Software:</a:t>
            </a:r>
          </a:p>
          <a:p>
            <a:r>
              <a:rPr lang="it-IT" sz="1600" b="1" dirty="0" err="1"/>
              <a:t>SierraSoft</a:t>
            </a:r>
            <a:r>
              <a:rPr lang="it-IT" sz="1600" b="1" dirty="0"/>
              <a:t> </a:t>
            </a:r>
            <a:r>
              <a:rPr lang="it-IT" sz="1600" b="1" dirty="0" err="1"/>
              <a:t>Roads</a:t>
            </a:r>
            <a:endParaRPr lang="it-IT" sz="1600" b="1" dirty="0"/>
          </a:p>
          <a:p>
            <a:r>
              <a:rPr lang="it-IT" sz="1600" dirty="0"/>
              <a:t>Autodesk </a:t>
            </a:r>
            <a:r>
              <a:rPr lang="it-IT" sz="1600" dirty="0" err="1"/>
              <a:t>Revit</a:t>
            </a:r>
            <a:endParaRPr lang="en-US" sz="1600" dirty="0"/>
          </a:p>
          <a:p>
            <a:pPr marL="0" indent="0">
              <a:buNone/>
            </a:pP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7" name="Immagin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08368" y="5366815"/>
            <a:ext cx="2041138" cy="798489"/>
          </a:xfrm>
          <a:prstGeom prst="rect">
            <a:avLst/>
          </a:prstGeom>
        </p:spPr>
      </p:pic>
      <p:sp>
        <p:nvSpPr>
          <p:cNvPr id="9" name="Rettangolo 8"/>
          <p:cNvSpPr/>
          <p:nvPr/>
        </p:nvSpPr>
        <p:spPr>
          <a:xfrm>
            <a:off x="532934" y="3738210"/>
            <a:ext cx="1890658" cy="1397805"/>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Freccia a sinistra 9"/>
          <p:cNvSpPr/>
          <p:nvPr/>
        </p:nvSpPr>
        <p:spPr>
          <a:xfrm>
            <a:off x="2531792" y="3717032"/>
            <a:ext cx="1692000" cy="574325"/>
          </a:xfrm>
          <a:prstGeom prst="leftArrow">
            <a:avLst/>
          </a:prstGeom>
          <a:solidFill>
            <a:srgbClr val="E730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dirty="0" err="1"/>
              <a:t>Eigenschaften</a:t>
            </a:r>
            <a:endParaRPr lang="it-IT" sz="1600" dirty="0"/>
          </a:p>
        </p:txBody>
      </p:sp>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765387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fade">
                                      <p:cBhvr>
                                        <p:cTn id="10" dur="500"/>
                                        <p:tgtEl>
                                          <p:spTgt spid="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animEffect transition="in" filter="fade">
                                      <p:cBhvr>
                                        <p:cTn id="13" dur="500"/>
                                        <p:tgtEl>
                                          <p:spTgt spid="4">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7" end="7"/>
                                            </p:txEl>
                                          </p:spTgt>
                                        </p:tgtEl>
                                        <p:attrNameLst>
                                          <p:attrName>style.visibility</p:attrName>
                                        </p:attrNameLst>
                                      </p:cBhvr>
                                      <p:to>
                                        <p:strVal val="visible"/>
                                      </p:to>
                                    </p:set>
                                    <p:animEffect transition="in" filter="fade">
                                      <p:cBhvr>
                                        <p:cTn id="16" dur="500"/>
                                        <p:tgtEl>
                                          <p:spTgt spid="4">
                                            <p:txEl>
                                              <p:pRg st="7" end="7"/>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animEffect transition="in" filter="fade">
                                      <p:cBhvr>
                                        <p:cTn id="19" dur="500"/>
                                        <p:tgtEl>
                                          <p:spTgt spid="4">
                                            <p:txEl>
                                              <p:pRg st="8" end="8"/>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quarter" idx="11"/>
          </p:nvPr>
        </p:nvSpPr>
        <p:spPr>
          <a:xfrm>
            <a:off x="555355" y="3290200"/>
            <a:ext cx="10293619" cy="1865126"/>
          </a:xfrm>
          <a:prstGeom prst="rect">
            <a:avLst/>
          </a:prstGeom>
        </p:spPr>
        <p:txBody>
          <a:bodyPr/>
          <a:lstStyle/>
          <a:p>
            <a:pPr marL="514350" indent="-514350">
              <a:buFont typeface="+mj-lt"/>
              <a:buAutoNum type="arabicPeriod"/>
            </a:pPr>
            <a:r>
              <a:rPr lang="en-US" dirty="0" err="1"/>
              <a:t>Bahnprojekt</a:t>
            </a:r>
            <a:r>
              <a:rPr lang="en-US" dirty="0"/>
              <a:t> in </a:t>
            </a:r>
            <a:r>
              <a:rPr lang="en-US" dirty="0" err="1"/>
              <a:t>Norwegen</a:t>
            </a:r>
            <a:endParaRPr lang="en-US" noProof="0" dirty="0"/>
          </a:p>
          <a:p>
            <a:pPr marL="514350" indent="-514350">
              <a:buFont typeface="+mj-lt"/>
              <a:buAutoNum type="arabicPeriod"/>
            </a:pPr>
            <a:r>
              <a:rPr lang="en-US" dirty="0" err="1"/>
              <a:t>Straßenbahprojekt</a:t>
            </a:r>
            <a:r>
              <a:rPr lang="en-US" dirty="0"/>
              <a:t> in </a:t>
            </a:r>
            <a:r>
              <a:rPr lang="en-US" dirty="0" err="1"/>
              <a:t>Italien</a:t>
            </a:r>
            <a:endParaRPr lang="en-US" noProof="0" dirty="0"/>
          </a:p>
          <a:p>
            <a:endParaRPr lang="en-US" noProof="0" dirty="0"/>
          </a:p>
        </p:txBody>
      </p:sp>
      <p:sp>
        <p:nvSpPr>
          <p:cNvPr id="5" name="Segnaposto testo 4"/>
          <p:cNvSpPr>
            <a:spLocks noGrp="1"/>
          </p:cNvSpPr>
          <p:nvPr>
            <p:ph type="body" sz="quarter" idx="12"/>
          </p:nvPr>
        </p:nvSpPr>
        <p:spPr>
          <a:xfrm>
            <a:off x="555355" y="1556792"/>
            <a:ext cx="10293619" cy="840230"/>
          </a:xfrm>
          <a:prstGeom prst="rect">
            <a:avLst/>
          </a:prstGeom>
        </p:spPr>
        <p:txBody>
          <a:bodyPr/>
          <a:lstStyle/>
          <a:p>
            <a:r>
              <a:rPr lang="en-US" noProof="0" dirty="0" err="1"/>
              <a:t>Systra</a:t>
            </a:r>
            <a:r>
              <a:rPr lang="en-US" noProof="0" dirty="0"/>
              <a:t> SWS</a:t>
            </a:r>
          </a:p>
        </p:txBody>
      </p:sp>
      <p:sp>
        <p:nvSpPr>
          <p:cNvPr id="2" name="Segnaposto testo 1"/>
          <p:cNvSpPr>
            <a:spLocks noGrp="1"/>
          </p:cNvSpPr>
          <p:nvPr>
            <p:ph type="body" sz="quarter" idx="13"/>
          </p:nvPr>
        </p:nvSpPr>
        <p:spPr>
          <a:xfrm>
            <a:off x="555355" y="5300607"/>
            <a:ext cx="10293619" cy="460895"/>
          </a:xfrm>
        </p:spPr>
        <p:txBody>
          <a:bodyPr/>
          <a:lstStyle/>
          <a:p>
            <a:r>
              <a:rPr lang="en-US" noProof="0" dirty="0"/>
              <a:t>https://www.swsglobal.com/</a:t>
            </a:r>
          </a:p>
        </p:txBody>
      </p:sp>
      <p:sp>
        <p:nvSpPr>
          <p:cNvPr id="6" name="Ovale 5"/>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5175" y="4989173"/>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3" name="Segnaposto piè di pagina 2"/>
          <p:cNvSpPr>
            <a:spLocks noGrp="1"/>
          </p:cNvSpPr>
          <p:nvPr>
            <p:ph type="ftr" sz="quarter" idx="3"/>
          </p:nvPr>
        </p:nvSpPr>
        <p:spPr/>
        <p:txBody>
          <a:bodyPr/>
          <a:lstStyle/>
          <a:p>
            <a:r>
              <a:rPr lang="de-DE"/>
              <a:t>Alle Vorteile von BIM bei der Planung von Infrastrukturprojekten</a:t>
            </a:r>
            <a:endParaRPr lang="en-US" dirty="0"/>
          </a:p>
        </p:txBody>
      </p:sp>
      <p:sp>
        <p:nvSpPr>
          <p:cNvPr id="9" name="Rettangolo 8"/>
          <p:cNvSpPr/>
          <p:nvPr/>
        </p:nvSpPr>
        <p:spPr>
          <a:xfrm>
            <a:off x="0" y="0"/>
            <a:ext cx="262922" cy="260350"/>
          </a:xfrm>
          <a:prstGeom prst="rect">
            <a:avLst/>
          </a:prstGeom>
          <a:solidFill>
            <a:srgbClr val="F5CA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23704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3278" cy="4327241"/>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en-US" dirty="0" err="1"/>
              <a:t>Bahnprojekt</a:t>
            </a:r>
            <a:r>
              <a:rPr lang="en-US" dirty="0"/>
              <a:t> in </a:t>
            </a:r>
            <a:r>
              <a:rPr lang="en-US" dirty="0" err="1"/>
              <a:t>Norwegen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600" b="1" dirty="0" err="1"/>
              <a:t>Wesentliche</a:t>
            </a:r>
            <a:r>
              <a:rPr lang="en-GB" sz="1600" b="1" dirty="0"/>
              <a:t> </a:t>
            </a:r>
            <a:r>
              <a:rPr lang="en-GB" sz="1600" b="1" dirty="0" err="1"/>
              <a:t>Struktur</a:t>
            </a:r>
            <a:r>
              <a:rPr lang="en-GB" sz="1600" b="1" dirty="0"/>
              <a:t>:</a:t>
            </a:r>
          </a:p>
          <a:p>
            <a:r>
              <a:rPr lang="en-GB" sz="1600" dirty="0"/>
              <a:t>2 </a:t>
            </a:r>
            <a:r>
              <a:rPr lang="en-GB" sz="1600" dirty="0" err="1"/>
              <a:t>Gebirgstunnel</a:t>
            </a:r>
            <a:endParaRPr lang="en-GB" sz="1600" dirty="0"/>
          </a:p>
          <a:p>
            <a:r>
              <a:rPr lang="en-GB" sz="1600" dirty="0"/>
              <a:t>2 </a:t>
            </a:r>
            <a:r>
              <a:rPr lang="en-GB" sz="1600" dirty="0" err="1"/>
              <a:t>Stollen</a:t>
            </a:r>
            <a:r>
              <a:rPr lang="en-GB" sz="1600" dirty="0"/>
              <a:t> in </a:t>
            </a:r>
            <a:r>
              <a:rPr lang="en-GB" sz="1600" dirty="0" err="1"/>
              <a:t>offener</a:t>
            </a:r>
            <a:r>
              <a:rPr lang="en-GB" sz="1600" dirty="0"/>
              <a:t> </a:t>
            </a:r>
            <a:r>
              <a:rPr lang="en-GB" sz="1600" dirty="0" err="1"/>
              <a:t>Bauweise</a:t>
            </a:r>
            <a:endParaRPr lang="en-GB" sz="1600" dirty="0"/>
          </a:p>
          <a:p>
            <a:r>
              <a:rPr lang="en-GB" sz="1600" dirty="0"/>
              <a:t>1 </a:t>
            </a:r>
            <a:r>
              <a:rPr lang="en-GB" sz="1600" dirty="0" err="1"/>
              <a:t>Bahnhof</a:t>
            </a:r>
            <a:endParaRPr lang="en-GB" sz="1600" dirty="0"/>
          </a:p>
          <a:p>
            <a:r>
              <a:rPr lang="en-GB" sz="1600" dirty="0"/>
              <a:t>2 </a:t>
            </a:r>
            <a:r>
              <a:rPr lang="en-GB" sz="1600" dirty="0" err="1"/>
              <a:t>Eisenbahbrücken</a:t>
            </a:r>
            <a:endParaRPr lang="en-GB" sz="1600" dirty="0"/>
          </a:p>
          <a:p>
            <a:r>
              <a:rPr lang="en-GB" sz="1600" dirty="0"/>
              <a:t>1 </a:t>
            </a:r>
            <a:r>
              <a:rPr lang="en-GB" sz="1600" dirty="0" err="1"/>
              <a:t>Fußgängerbrücke</a:t>
            </a:r>
            <a:endParaRPr lang="en-GB" sz="1600" dirty="0"/>
          </a:p>
          <a:p>
            <a:endParaRPr lang="en-GB" sz="1600" dirty="0"/>
          </a:p>
          <a:p>
            <a:pPr marL="0" indent="0">
              <a:buNone/>
            </a:pPr>
            <a:r>
              <a:rPr lang="en-GB" sz="1600" b="1" dirty="0" err="1"/>
              <a:t>Eisenbahn</a:t>
            </a:r>
            <a:r>
              <a:rPr lang="en-GB" sz="1600" b="1" dirty="0"/>
              <a:t>:</a:t>
            </a:r>
          </a:p>
          <a:p>
            <a:r>
              <a:rPr lang="en-GB" sz="1600" dirty="0"/>
              <a:t>13.6 km 2-gleisige </a:t>
            </a:r>
            <a:r>
              <a:rPr lang="en-GB" sz="1600" dirty="0" err="1"/>
              <a:t>Strecke</a:t>
            </a:r>
            <a:endParaRPr lang="en-GB" sz="1600" dirty="0"/>
          </a:p>
          <a:p>
            <a:r>
              <a:rPr lang="en-GB" sz="1600" dirty="0"/>
              <a:t>40 </a:t>
            </a:r>
            <a:r>
              <a:rPr lang="en-GB" sz="1600" dirty="0" err="1"/>
              <a:t>kreuzende</a:t>
            </a:r>
            <a:r>
              <a:rPr lang="en-GB" sz="1600" dirty="0"/>
              <a:t> </a:t>
            </a:r>
            <a:r>
              <a:rPr lang="en-GB" sz="1600" dirty="0" err="1"/>
              <a:t>Straßen</a:t>
            </a:r>
            <a:endParaRPr lang="en-GB" sz="1600" dirty="0"/>
          </a:p>
          <a:p>
            <a:r>
              <a:rPr lang="en-GB" sz="1600" dirty="0"/>
              <a:t>30 </a:t>
            </a:r>
            <a:r>
              <a:rPr lang="en-GB" sz="1600" dirty="0" err="1"/>
              <a:t>provisorische</a:t>
            </a:r>
            <a:r>
              <a:rPr lang="en-GB" sz="1600" dirty="0"/>
              <a:t> </a:t>
            </a:r>
            <a:r>
              <a:rPr lang="en-GB" sz="1600" dirty="0" err="1"/>
              <a:t>Straßen</a:t>
            </a:r>
            <a:endParaRPr lang="en-GB"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6"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8" name="Segnaposto piè di pagina 7"/>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57265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fade">
                                      <p:cBhvr>
                                        <p:cTn id="16" dur="500"/>
                                        <p:tgtEl>
                                          <p:spTgt spid="4">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500"/>
                                        <p:tgtEl>
                                          <p:spTgt spid="4">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500"/>
                                        <p:tgtEl>
                                          <p:spTgt spid="4">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animEffect transition="in" filter="fade">
                                      <p:cBhvr>
                                        <p:cTn id="25" dur="500"/>
                                        <p:tgtEl>
                                          <p:spTgt spid="4">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4">
                                            <p:txEl>
                                              <p:pRg st="8" end="8"/>
                                            </p:txEl>
                                          </p:spTgt>
                                        </p:tgtEl>
                                        <p:attrNameLst>
                                          <p:attrName>style.visibility</p:attrName>
                                        </p:attrNameLst>
                                      </p:cBhvr>
                                      <p:to>
                                        <p:strVal val="visible"/>
                                      </p:to>
                                    </p:set>
                                    <p:animEffect transition="in" filter="fade">
                                      <p:cBhvr>
                                        <p:cTn id="28" dur="500"/>
                                        <p:tgtEl>
                                          <p:spTgt spid="4">
                                            <p:txEl>
                                              <p:pRg st="8" end="8"/>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4">
                                            <p:txEl>
                                              <p:pRg st="9" end="9"/>
                                            </p:txEl>
                                          </p:spTgt>
                                        </p:tgtEl>
                                        <p:attrNameLst>
                                          <p:attrName>style.visibility</p:attrName>
                                        </p:attrNameLst>
                                      </p:cBhvr>
                                      <p:to>
                                        <p:strVal val="visible"/>
                                      </p:to>
                                    </p:set>
                                    <p:animEffect transition="in" filter="fade">
                                      <p:cBhvr>
                                        <p:cTn id="31" dur="500"/>
                                        <p:tgtEl>
                                          <p:spTgt spid="4">
                                            <p:txEl>
                                              <p:pRg st="9" end="9"/>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4">
                                            <p:txEl>
                                              <p:pRg st="10" end="10"/>
                                            </p:txEl>
                                          </p:spTgt>
                                        </p:tgtEl>
                                        <p:attrNameLst>
                                          <p:attrName>style.visibility</p:attrName>
                                        </p:attrNameLst>
                                      </p:cBhvr>
                                      <p:to>
                                        <p:strVal val="visible"/>
                                      </p:to>
                                    </p:set>
                                    <p:animEffect transition="in" filter="fade">
                                      <p:cBhvr>
                                        <p:cTn id="34" dur="500"/>
                                        <p:tgtEl>
                                          <p:spTgt spid="4">
                                            <p:txEl>
                                              <p:pRg st="10" end="10"/>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5897834" cy="5103280"/>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en-US" dirty="0" err="1"/>
              <a:t>Bahnprojekt</a:t>
            </a:r>
            <a:r>
              <a:rPr lang="en-US" dirty="0"/>
              <a:t> in </a:t>
            </a:r>
            <a:r>
              <a:rPr lang="en-US" dirty="0" err="1"/>
              <a:t>Norwegen</a:t>
            </a:r>
            <a:endParaRPr lang="en-US" dirty="0"/>
          </a:p>
        </p:txBody>
      </p:sp>
      <p:sp>
        <p:nvSpPr>
          <p:cNvPr id="4" name="Segnaposto contenuto 3"/>
          <p:cNvSpPr txBox="1">
            <a:spLocks/>
          </p:cNvSpPr>
          <p:nvPr/>
        </p:nvSpPr>
        <p:spPr>
          <a:xfrm>
            <a:off x="6639646" y="845125"/>
            <a:ext cx="5001491"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endParaRPr lang="en-GB" sz="1800" b="1" dirty="0"/>
          </a:p>
          <a:p>
            <a:pPr marL="0" indent="0">
              <a:buNone/>
            </a:pPr>
            <a:r>
              <a:rPr lang="it-IT" sz="1800" b="1" dirty="0"/>
              <a:t>Software:</a:t>
            </a:r>
          </a:p>
          <a:p>
            <a:r>
              <a:rPr lang="it-IT" sz="1800" b="1" dirty="0" err="1"/>
              <a:t>SierraSoft</a:t>
            </a:r>
            <a:r>
              <a:rPr lang="it-IT" sz="1800" b="1" dirty="0"/>
              <a:t> </a:t>
            </a:r>
            <a:r>
              <a:rPr lang="it-IT" sz="1800" b="1" dirty="0" err="1"/>
              <a:t>Roads</a:t>
            </a:r>
            <a:endParaRPr lang="it-IT" sz="1800" dirty="0"/>
          </a:p>
          <a:p>
            <a:r>
              <a:rPr lang="it-IT" sz="1800" dirty="0"/>
              <a:t>Autodesk </a:t>
            </a:r>
            <a:r>
              <a:rPr lang="it-IT" sz="1800" dirty="0" err="1"/>
              <a:t>Civil</a:t>
            </a:r>
            <a:r>
              <a:rPr lang="it-IT" sz="1800" dirty="0"/>
              <a:t> 3D, </a:t>
            </a:r>
            <a:r>
              <a:rPr lang="it-IT" sz="1800" dirty="0" err="1"/>
              <a:t>Revit</a:t>
            </a:r>
            <a:endParaRPr lang="it-IT" sz="1800" dirty="0"/>
          </a:p>
          <a:p>
            <a:r>
              <a:rPr lang="it-IT" sz="1800" dirty="0" err="1"/>
              <a:t>Trimble</a:t>
            </a:r>
            <a:r>
              <a:rPr lang="it-IT" sz="1800" dirty="0"/>
              <a:t> </a:t>
            </a:r>
            <a:r>
              <a:rPr lang="it-IT" sz="1800" dirty="0" err="1"/>
              <a:t>Tekla</a:t>
            </a:r>
            <a:r>
              <a:rPr lang="it-IT" sz="1800" dirty="0"/>
              <a:t>, </a:t>
            </a:r>
            <a:r>
              <a:rPr lang="it-IT" sz="1800" dirty="0" err="1"/>
              <a:t>Novapoint</a:t>
            </a:r>
            <a:endParaRPr lang="it-IT" sz="1800" dirty="0"/>
          </a:p>
          <a:p>
            <a:r>
              <a:rPr lang="it-IT" sz="1800" dirty="0" err="1"/>
              <a:t>BIMCollab</a:t>
            </a:r>
            <a:endParaRPr lang="it-IT" sz="18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6"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39646" y="845125"/>
            <a:ext cx="5000970" cy="2592295"/>
          </a:xfrm>
          <a:prstGeom prst="rect">
            <a:avLst/>
          </a:prstGeom>
          <a:effectLst>
            <a:outerShdw blurRad="50800" dist="38100" dir="2700000" algn="tl" rotWithShape="0">
              <a:prstClr val="black">
                <a:alpha val="40000"/>
              </a:prstClr>
            </a:outerShdw>
          </a:effectLst>
        </p:spPr>
      </p:pic>
      <p:sp>
        <p:nvSpPr>
          <p:cNvPr id="9" name="Segnaposto piè di pagina 8"/>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477984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9" end="9"/>
                                            </p:txEl>
                                          </p:spTgt>
                                        </p:tgtEl>
                                        <p:attrNameLst>
                                          <p:attrName>style.visibility</p:attrName>
                                        </p:attrNameLst>
                                      </p:cBhvr>
                                      <p:to>
                                        <p:strVal val="visible"/>
                                      </p:to>
                                    </p:set>
                                    <p:animEffect transition="in" filter="fade">
                                      <p:cBhvr>
                                        <p:cTn id="7" dur="500"/>
                                        <p:tgtEl>
                                          <p:spTgt spid="4">
                                            <p:txEl>
                                              <p:pRg st="9" end="9"/>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10" end="10"/>
                                            </p:txEl>
                                          </p:spTgt>
                                        </p:tgtEl>
                                        <p:attrNameLst>
                                          <p:attrName>style.visibility</p:attrName>
                                        </p:attrNameLst>
                                      </p:cBhvr>
                                      <p:to>
                                        <p:strVal val="visible"/>
                                      </p:to>
                                    </p:set>
                                    <p:animEffect transition="in" filter="fade">
                                      <p:cBhvr>
                                        <p:cTn id="10" dur="500"/>
                                        <p:tgtEl>
                                          <p:spTgt spid="4">
                                            <p:txEl>
                                              <p:pRg st="10" end="1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11" end="11"/>
                                            </p:txEl>
                                          </p:spTgt>
                                        </p:tgtEl>
                                        <p:attrNameLst>
                                          <p:attrName>style.visibility</p:attrName>
                                        </p:attrNameLst>
                                      </p:cBhvr>
                                      <p:to>
                                        <p:strVal val="visible"/>
                                      </p:to>
                                    </p:set>
                                    <p:animEffect transition="in" filter="fade">
                                      <p:cBhvr>
                                        <p:cTn id="13" dur="500"/>
                                        <p:tgtEl>
                                          <p:spTgt spid="4">
                                            <p:txEl>
                                              <p:pRg st="11" end="11"/>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12" end="12"/>
                                            </p:txEl>
                                          </p:spTgt>
                                        </p:tgtEl>
                                        <p:attrNameLst>
                                          <p:attrName>style.visibility</p:attrName>
                                        </p:attrNameLst>
                                      </p:cBhvr>
                                      <p:to>
                                        <p:strVal val="visible"/>
                                      </p:to>
                                    </p:set>
                                    <p:animEffect transition="in" filter="fade">
                                      <p:cBhvr>
                                        <p:cTn id="16" dur="500"/>
                                        <p:tgtEl>
                                          <p:spTgt spid="4">
                                            <p:txEl>
                                              <p:pRg st="12" end="12"/>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13" end="13"/>
                                            </p:txEl>
                                          </p:spTgt>
                                        </p:tgtEl>
                                        <p:attrNameLst>
                                          <p:attrName>style.visibility</p:attrName>
                                        </p:attrNameLst>
                                      </p:cBhvr>
                                      <p:to>
                                        <p:strVal val="visible"/>
                                      </p:to>
                                    </p:set>
                                    <p:animEffect transition="in" filter="fade">
                                      <p:cBhvr>
                                        <p:cTn id="19" dur="500"/>
                                        <p:tgtEl>
                                          <p:spTgt spid="4">
                                            <p:txEl>
                                              <p:pRg st="13" end="13"/>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00" y="846000"/>
            <a:ext cx="8513278" cy="4669646"/>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en-US" dirty="0" err="1"/>
              <a:t>Bahnprojekt</a:t>
            </a:r>
            <a:r>
              <a:rPr lang="en-US" dirty="0"/>
              <a:t> in </a:t>
            </a:r>
            <a:r>
              <a:rPr lang="en-US" dirty="0" err="1"/>
              <a:t>Norwegen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Überprüfung und Koordinierung zwischen verschiedenen Disziplinen unter Verwendung des </a:t>
            </a:r>
            <a:r>
              <a:rPr lang="de-DE" sz="1600" b="1" dirty="0"/>
              <a:t>IFC-Formats</a:t>
            </a:r>
            <a:r>
              <a:rPr lang="de-DE" sz="1600" dirty="0"/>
              <a:t> in </a:t>
            </a:r>
            <a:r>
              <a:rPr lang="de-DE" sz="1600" b="1" dirty="0" err="1"/>
              <a:t>SierraSoft</a:t>
            </a:r>
            <a:r>
              <a:rPr lang="de-DE" sz="1600" b="1" dirty="0"/>
              <a:t> </a:t>
            </a:r>
            <a:r>
              <a:rPr lang="de-DE" sz="1600" b="1" dirty="0" err="1"/>
              <a:t>Roads</a:t>
            </a:r>
            <a:r>
              <a:rPr lang="it-IT" sz="1600" dirty="0"/>
              <a:t>.</a:t>
            </a:r>
            <a:endParaRPr lang="it-IT" sz="1600" b="1" dirty="0">
              <a:solidFill>
                <a:srgbClr val="E7305C"/>
              </a:solidFill>
            </a:endParaRPr>
          </a:p>
          <a:p>
            <a:pPr marL="0" indent="0">
              <a:buNone/>
            </a:pP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10494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8513278" cy="4658458"/>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en-US" dirty="0" err="1"/>
              <a:t>Bahnprojekt</a:t>
            </a:r>
            <a:r>
              <a:rPr lang="en-US" dirty="0"/>
              <a:t> in </a:t>
            </a:r>
            <a:r>
              <a:rPr lang="en-US" dirty="0" err="1"/>
              <a:t>Norwegen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Überprüfung und Koordinierung zwischen verschiedenen Disziplinen unter Verwendung des </a:t>
            </a:r>
            <a:r>
              <a:rPr lang="de-DE" sz="1600" b="1" dirty="0"/>
              <a:t>IFC-Formats</a:t>
            </a:r>
            <a:r>
              <a:rPr lang="de-DE" sz="1600" dirty="0"/>
              <a:t> in </a:t>
            </a:r>
            <a:r>
              <a:rPr lang="de-DE" sz="1600" b="1" dirty="0" err="1"/>
              <a:t>SierraSoft</a:t>
            </a:r>
            <a:r>
              <a:rPr lang="de-DE" sz="1600" b="1" dirty="0"/>
              <a:t> </a:t>
            </a:r>
            <a:r>
              <a:rPr lang="de-DE" sz="1600" b="1" dirty="0" err="1"/>
              <a:t>Roads</a:t>
            </a:r>
            <a:r>
              <a:rPr lang="de-DE" sz="1600" dirty="0"/>
              <a:t>.</a:t>
            </a:r>
            <a:endParaRPr lang="it-IT" sz="1600" b="1" dirty="0">
              <a:solidFill>
                <a:srgbClr val="E7305C"/>
              </a:solidFill>
            </a:endParaRPr>
          </a:p>
          <a:p>
            <a:pPr marL="0" indent="0">
              <a:buNone/>
            </a:pP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056876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00" y="846000"/>
            <a:ext cx="8513278" cy="4652722"/>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en-US" dirty="0" err="1"/>
              <a:t>Bahnprojekt</a:t>
            </a:r>
            <a:r>
              <a:rPr lang="en-US" dirty="0"/>
              <a:t> in </a:t>
            </a:r>
            <a:r>
              <a:rPr lang="en-US" dirty="0" err="1"/>
              <a:t>Norwegen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Mit </a:t>
            </a:r>
            <a:r>
              <a:rPr lang="de-DE" sz="1600" b="1" dirty="0" err="1"/>
              <a:t>SierraSoft</a:t>
            </a:r>
            <a:r>
              <a:rPr lang="de-DE" sz="1600" b="1" dirty="0"/>
              <a:t> </a:t>
            </a:r>
            <a:r>
              <a:rPr lang="de-DE" sz="1600" b="1" dirty="0" err="1"/>
              <a:t>Roads</a:t>
            </a:r>
            <a:r>
              <a:rPr lang="de-DE" sz="1600" b="1" dirty="0"/>
              <a:t> </a:t>
            </a:r>
            <a:r>
              <a:rPr lang="de-DE" sz="1600" dirty="0"/>
              <a:t>können Sie auf alle Eigenschaften der importierten Modelle zugreifen</a:t>
            </a:r>
            <a:r>
              <a:rPr lang="en-US" sz="1600" dirty="0"/>
              <a:t>.</a:t>
            </a: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9" name="Rettangolo 8"/>
          <p:cNvSpPr/>
          <p:nvPr/>
        </p:nvSpPr>
        <p:spPr>
          <a:xfrm>
            <a:off x="543226" y="2323876"/>
            <a:ext cx="2567139" cy="2805125"/>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1" name="Freccia a sinistra 10"/>
          <p:cNvSpPr/>
          <p:nvPr/>
        </p:nvSpPr>
        <p:spPr>
          <a:xfrm>
            <a:off x="3215680" y="2312041"/>
            <a:ext cx="1692000" cy="574325"/>
          </a:xfrm>
          <a:prstGeom prst="leftArrow">
            <a:avLst/>
          </a:prstGeom>
          <a:solidFill>
            <a:srgbClr val="E730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dirty="0" err="1"/>
              <a:t>Eigenschaften</a:t>
            </a:r>
            <a:endParaRPr lang="it-IT" sz="1600" dirty="0"/>
          </a:p>
        </p:txBody>
      </p:sp>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53723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00" y="846000"/>
            <a:ext cx="7351874" cy="5319850"/>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de-DE" dirty="0" err="1"/>
              <a:t>Straßenbahprojekt</a:t>
            </a:r>
            <a:r>
              <a:rPr lang="en-US" dirty="0"/>
              <a:t> in </a:t>
            </a:r>
            <a:r>
              <a:rPr lang="en-US" dirty="0" err="1"/>
              <a:t>Italien</a:t>
            </a:r>
            <a:endParaRPr lang="en-US" dirty="0"/>
          </a:p>
        </p:txBody>
      </p:sp>
      <p:sp>
        <p:nvSpPr>
          <p:cNvPr id="4" name="Segnaposto contenuto 3"/>
          <p:cNvSpPr txBox="1">
            <a:spLocks/>
          </p:cNvSpPr>
          <p:nvPr/>
        </p:nvSpPr>
        <p:spPr>
          <a:xfrm>
            <a:off x="8472488" y="845125"/>
            <a:ext cx="3168649"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t-IT" sz="1600" b="1" dirty="0" err="1"/>
              <a:t>Projektdaten</a:t>
            </a:r>
            <a:r>
              <a:rPr lang="it-IT" sz="1600" b="1" dirty="0"/>
              <a:t>:</a:t>
            </a:r>
            <a:endParaRPr lang="en-US" sz="1600" dirty="0">
              <a:solidFill>
                <a:srgbClr val="FF0000"/>
              </a:solidFill>
            </a:endParaRPr>
          </a:p>
          <a:p>
            <a:r>
              <a:rPr lang="en-US" sz="1600" dirty="0"/>
              <a:t>11.65 km 2-gleisige </a:t>
            </a:r>
            <a:r>
              <a:rPr lang="en-US" sz="1600" dirty="0" err="1"/>
              <a:t>Strecke</a:t>
            </a:r>
            <a:endParaRPr lang="en-US" sz="1600" dirty="0"/>
          </a:p>
          <a:p>
            <a:r>
              <a:rPr lang="en-US" sz="1600" dirty="0"/>
              <a:t>2 </a:t>
            </a:r>
            <a:r>
              <a:rPr lang="de-DE" sz="1600" dirty="0"/>
              <a:t>neue Endhaltestellen und 19 Haltestellen</a:t>
            </a:r>
            <a:endParaRPr lang="en-US" sz="1600" dirty="0"/>
          </a:p>
          <a:p>
            <a:r>
              <a:rPr lang="en-US" sz="1600" dirty="0" err="1"/>
              <a:t>Neue</a:t>
            </a:r>
            <a:r>
              <a:rPr lang="en-US" sz="1600" dirty="0"/>
              <a:t> </a:t>
            </a:r>
            <a:r>
              <a:rPr lang="en-US" sz="1600" dirty="0" err="1"/>
              <a:t>Linie</a:t>
            </a:r>
            <a:r>
              <a:rPr lang="en-US" sz="1600" dirty="0"/>
              <a:t> in </a:t>
            </a:r>
            <a:r>
              <a:rPr lang="en-US" sz="1600" dirty="0" err="1"/>
              <a:t>einem</a:t>
            </a:r>
            <a:r>
              <a:rPr lang="en-US" sz="1600" dirty="0"/>
              <a:t> </a:t>
            </a:r>
            <a:r>
              <a:rPr lang="en-US" sz="1600" dirty="0" err="1"/>
              <a:t>dicht</a:t>
            </a:r>
            <a:r>
              <a:rPr lang="en-US" sz="1600" dirty="0"/>
              <a:t> </a:t>
            </a:r>
            <a:r>
              <a:rPr lang="en-US" sz="1600" dirty="0" err="1"/>
              <a:t>bebautem</a:t>
            </a:r>
            <a:r>
              <a:rPr lang="en-US" sz="1600" dirty="0"/>
              <a:t> </a:t>
            </a:r>
            <a:r>
              <a:rPr lang="en-US" sz="1600" dirty="0" err="1"/>
              <a:t>Gebiet</a:t>
            </a:r>
            <a:endParaRPr lang="en-US" sz="1600" dirty="0"/>
          </a:p>
          <a:p>
            <a:pPr marL="0" indent="0">
              <a:buNone/>
            </a:pPr>
            <a:endParaRPr lang="en-US" sz="1600" dirty="0">
              <a:solidFill>
                <a:srgbClr val="FF0000"/>
              </a:solidFill>
            </a:endParaRPr>
          </a:p>
          <a:p>
            <a:pPr marL="0" indent="0">
              <a:buNone/>
            </a:pPr>
            <a:r>
              <a:rPr lang="it-IT" sz="1600" b="1" dirty="0"/>
              <a:t>Software:</a:t>
            </a:r>
          </a:p>
          <a:p>
            <a:r>
              <a:rPr lang="it-IT" sz="1600" b="1" dirty="0" err="1"/>
              <a:t>SierraSoft</a:t>
            </a:r>
            <a:r>
              <a:rPr lang="it-IT" sz="1600" b="1" dirty="0"/>
              <a:t> </a:t>
            </a:r>
            <a:r>
              <a:rPr lang="it-IT" sz="1600" b="1" dirty="0" err="1"/>
              <a:t>Hydro</a:t>
            </a:r>
            <a:endParaRPr lang="it-IT" sz="1600" dirty="0"/>
          </a:p>
          <a:p>
            <a:r>
              <a:rPr lang="it-IT" sz="1600" dirty="0"/>
              <a:t>Autodesk </a:t>
            </a:r>
            <a:r>
              <a:rPr lang="it-IT" sz="1600" dirty="0" err="1"/>
              <a:t>Civil</a:t>
            </a:r>
            <a:r>
              <a:rPr lang="it-IT" sz="1600" dirty="0"/>
              <a:t> 3D, </a:t>
            </a:r>
            <a:r>
              <a:rPr lang="it-IT" sz="1600" dirty="0" err="1"/>
              <a:t>Revit</a:t>
            </a:r>
            <a:endParaRPr lang="it-IT" sz="1600" dirty="0"/>
          </a:p>
          <a:p>
            <a:r>
              <a:rPr lang="it-IT" sz="1600" dirty="0" err="1"/>
              <a:t>Trimble</a:t>
            </a:r>
            <a:r>
              <a:rPr lang="it-IT" sz="1600" dirty="0"/>
              <a:t> </a:t>
            </a:r>
            <a:r>
              <a:rPr lang="it-IT" sz="1600" dirty="0" err="1"/>
              <a:t>Tekla</a:t>
            </a:r>
            <a:r>
              <a:rPr lang="it-IT" sz="1600" dirty="0"/>
              <a:t>, </a:t>
            </a:r>
            <a:r>
              <a:rPr lang="it-IT" sz="1600" dirty="0" err="1"/>
              <a:t>Novapoint</a:t>
            </a:r>
            <a:endParaRPr lang="it-IT" sz="1600" dirty="0"/>
          </a:p>
          <a:p>
            <a:r>
              <a:rPr lang="it-IT" sz="1600" dirty="0" err="1"/>
              <a:t>BIMCollab</a:t>
            </a: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14849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830" y="846000"/>
            <a:ext cx="8507940" cy="4669397"/>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de-DE" dirty="0" err="1"/>
              <a:t>Straßenbahprojekt</a:t>
            </a:r>
            <a:r>
              <a:rPr lang="en-US" dirty="0"/>
              <a:t> in </a:t>
            </a:r>
            <a:r>
              <a:rPr lang="en-US" dirty="0" err="1"/>
              <a:t>Italien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Erstellung von Rohrnetzen zur gemeinsamen Nutzung von Schächten mit </a:t>
            </a:r>
            <a:r>
              <a:rPr lang="en-GB" sz="1600" b="1" dirty="0" err="1"/>
              <a:t>SierraSoft</a:t>
            </a:r>
            <a:r>
              <a:rPr lang="en-GB" sz="1600" b="1" dirty="0"/>
              <a:t> Hydro.</a:t>
            </a:r>
            <a:endParaRPr lang="it-IT" sz="1600" b="1" dirty="0"/>
          </a:p>
          <a:p>
            <a:pPr marL="0" indent="0">
              <a:buNone/>
            </a:pP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306193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00" y="846000"/>
            <a:ext cx="8514000" cy="4669397"/>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de-DE" dirty="0" err="1"/>
              <a:t>Straßenbahprojekt</a:t>
            </a:r>
            <a:r>
              <a:rPr lang="en-US" dirty="0"/>
              <a:t> in </a:t>
            </a:r>
            <a:r>
              <a:rPr lang="en-US" dirty="0" err="1"/>
              <a:t>Italien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Überprüfung und Koordinierung zwischen verschiedenen Disziplinen unter Verwendung des </a:t>
            </a:r>
            <a:r>
              <a:rPr lang="en-GB" sz="1600" b="1" dirty="0"/>
              <a:t>IFC formats </a:t>
            </a:r>
            <a:r>
              <a:rPr lang="en-GB" sz="1600" dirty="0" err="1"/>
              <a:t>mit</a:t>
            </a:r>
            <a:r>
              <a:rPr lang="en-GB" sz="1600" dirty="0"/>
              <a:t> </a:t>
            </a:r>
            <a:r>
              <a:rPr lang="en-GB" sz="1600" b="1" dirty="0" err="1"/>
              <a:t>SierraSoft</a:t>
            </a:r>
            <a:r>
              <a:rPr lang="en-GB" sz="1600" b="1" dirty="0"/>
              <a:t> Hydro.</a:t>
            </a:r>
            <a:endParaRPr lang="it-IT" sz="1600" b="1" dirty="0">
              <a:solidFill>
                <a:srgbClr val="E7305C"/>
              </a:solidFill>
            </a:endParaRPr>
          </a:p>
          <a:p>
            <a:pPr marL="0" indent="0">
              <a:buNone/>
            </a:pP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48312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00" y="846000"/>
            <a:ext cx="8514000" cy="4656093"/>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de-DE" dirty="0" err="1"/>
              <a:t>Straßenbahprojekt</a:t>
            </a:r>
            <a:r>
              <a:rPr lang="en-US" dirty="0"/>
              <a:t> in </a:t>
            </a:r>
            <a:r>
              <a:rPr lang="en-US" dirty="0" err="1"/>
              <a:t>Italien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Mit </a:t>
            </a:r>
            <a:r>
              <a:rPr lang="de-DE" sz="1600" b="1" dirty="0" err="1"/>
              <a:t>SierraSoft</a:t>
            </a:r>
            <a:r>
              <a:rPr lang="de-DE" sz="1600" b="1" dirty="0"/>
              <a:t> </a:t>
            </a:r>
            <a:r>
              <a:rPr lang="de-DE" sz="1600" b="1" dirty="0" err="1"/>
              <a:t>Hydro</a:t>
            </a:r>
            <a:r>
              <a:rPr lang="de-DE" sz="1600" b="1" dirty="0"/>
              <a:t> </a:t>
            </a:r>
            <a:r>
              <a:rPr lang="de-DE" sz="1600" dirty="0"/>
              <a:t>können Sie auf alle Eigenschaften der importierten Modelle zugreifen</a:t>
            </a:r>
            <a:r>
              <a:rPr lang="en-US" sz="1600" dirty="0"/>
              <a:t>.</a:t>
            </a:r>
            <a:endParaRPr lang="it-IT"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7" name="Rettangolo 6"/>
          <p:cNvSpPr/>
          <p:nvPr/>
        </p:nvSpPr>
        <p:spPr>
          <a:xfrm>
            <a:off x="543426" y="2638651"/>
            <a:ext cx="2240206" cy="2446534"/>
          </a:xfrm>
          <a:prstGeom prst="rect">
            <a:avLst/>
          </a:prstGeom>
          <a:noFill/>
          <a:ln w="38100">
            <a:solidFill>
              <a:srgbClr val="E730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Freccia a sinistra 9"/>
          <p:cNvSpPr/>
          <p:nvPr/>
        </p:nvSpPr>
        <p:spPr>
          <a:xfrm>
            <a:off x="2855640" y="2638651"/>
            <a:ext cx="1692000" cy="574325"/>
          </a:xfrm>
          <a:prstGeom prst="leftArrow">
            <a:avLst/>
          </a:prstGeom>
          <a:solidFill>
            <a:srgbClr val="E730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dirty="0" err="1"/>
              <a:t>Eigenschaften</a:t>
            </a:r>
            <a:endParaRPr lang="it-IT" sz="1600" dirty="0"/>
          </a:p>
        </p:txBody>
      </p:sp>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53994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0"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877" y="855956"/>
            <a:ext cx="8495846" cy="4649484"/>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de-DE" dirty="0" err="1"/>
              <a:t>Straßenbahprojekt</a:t>
            </a:r>
            <a:r>
              <a:rPr lang="en-US" dirty="0"/>
              <a:t> in </a:t>
            </a:r>
            <a:r>
              <a:rPr lang="en-US" dirty="0" err="1"/>
              <a:t>Italien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Definition der Leitungsführung in Echtzeit und Überprüfung der Leitungsarten und Schächte mit </a:t>
            </a:r>
            <a:r>
              <a:rPr lang="en-US" sz="1600" b="1" dirty="0" err="1"/>
              <a:t>SierraSoft</a:t>
            </a:r>
            <a:r>
              <a:rPr lang="en-US" sz="1600" b="1" dirty="0"/>
              <a:t> Hydro</a:t>
            </a:r>
            <a:r>
              <a:rPr lang="it-IT" sz="1600" dirty="0"/>
              <a:t>.</a:t>
            </a:r>
            <a:endParaRPr lang="en-US" sz="1600" dirty="0"/>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26350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877" y="846000"/>
            <a:ext cx="8495846" cy="4669397"/>
          </a:xfrm>
          <a:prstGeom prst="rect">
            <a:avLst/>
          </a:prstGeom>
          <a:effectLst>
            <a:outerShdw blurRad="50800" dist="38100" dir="2700000" algn="tl" rotWithShape="0">
              <a:prstClr val="black">
                <a:alpha val="40000"/>
              </a:prstClr>
            </a:outerShdw>
          </a:effectLst>
        </p:spPr>
      </p:pic>
      <p:sp>
        <p:nvSpPr>
          <p:cNvPr id="3" name="Segnaposto testo 2"/>
          <p:cNvSpPr>
            <a:spLocks noGrp="1"/>
          </p:cNvSpPr>
          <p:nvPr>
            <p:ph type="body" sz="quarter" idx="10"/>
          </p:nvPr>
        </p:nvSpPr>
        <p:spPr>
          <a:xfrm>
            <a:off x="550863" y="116632"/>
            <a:ext cx="11090275" cy="584775"/>
          </a:xfrm>
        </p:spPr>
        <p:txBody>
          <a:bodyPr/>
          <a:lstStyle/>
          <a:p>
            <a:r>
              <a:rPr lang="en-US" dirty="0"/>
              <a:t>SYSTRA SWS: </a:t>
            </a:r>
            <a:r>
              <a:rPr lang="de-DE" dirty="0" err="1"/>
              <a:t>Straßenbahprojekt</a:t>
            </a:r>
            <a:r>
              <a:rPr lang="en-US" dirty="0"/>
              <a:t> in </a:t>
            </a:r>
            <a:r>
              <a:rPr lang="en-US" dirty="0" err="1"/>
              <a:t>Italien</a:t>
            </a:r>
            <a:endParaRPr lang="en-US" dirty="0"/>
          </a:p>
        </p:txBody>
      </p:sp>
      <p:sp>
        <p:nvSpPr>
          <p:cNvPr id="4" name="Segnaposto contenuto 3"/>
          <p:cNvSpPr txBox="1">
            <a:spLocks/>
          </p:cNvSpPr>
          <p:nvPr/>
        </p:nvSpPr>
        <p:spPr>
          <a:xfrm>
            <a:off x="9192344" y="845125"/>
            <a:ext cx="2448793" cy="53207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de-DE" sz="1600" dirty="0"/>
              <a:t>Überprüfung und Koordinierung zwischen verschiedenen Disziplinen unter Verwendung des </a:t>
            </a:r>
            <a:r>
              <a:rPr lang="en-GB" sz="1600" b="1" dirty="0"/>
              <a:t>IFC formats </a:t>
            </a:r>
            <a:r>
              <a:rPr lang="en-GB" sz="1600" dirty="0" err="1"/>
              <a:t>durch</a:t>
            </a:r>
            <a:r>
              <a:rPr lang="en-GB" sz="1600" dirty="0"/>
              <a:t> </a:t>
            </a:r>
            <a:r>
              <a:rPr lang="en-GB" sz="1600" b="1" dirty="0" err="1"/>
              <a:t>SierraSoft</a:t>
            </a:r>
            <a:r>
              <a:rPr lang="en-GB" sz="1600" b="1" dirty="0"/>
              <a:t> Hydro</a:t>
            </a:r>
            <a:r>
              <a:rPr lang="it-IT" sz="1600" dirty="0"/>
              <a:t>.</a:t>
            </a:r>
          </a:p>
        </p:txBody>
      </p:sp>
      <p:sp>
        <p:nvSpPr>
          <p:cNvPr id="5" name="Ovale 4"/>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pic>
        <p:nvPicPr>
          <p:cNvPr id="8" name="Picture 4" descr="SYSTRA- SWS@DRYear - Digital Recruiting Week">
            <a:extLst>
              <a:ext uri="{FF2B5EF4-FFF2-40B4-BE49-F238E27FC236}">
                <a16:creationId xmlns:a16="http://schemas.microsoft.com/office/drawing/2014/main" xmlns="" id="{D76D2DA4-5E88-787C-8852-4B51EA96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3454" y="5373216"/>
            <a:ext cx="2041138" cy="1062741"/>
          </a:xfrm>
          <a:prstGeom prst="rect">
            <a:avLst/>
          </a:prstGeom>
          <a:noFill/>
          <a:extLst>
            <a:ext uri="{909E8E84-426E-40DD-AFC4-6F175D3DCCD1}">
              <a14:hiddenFill xmlns:a14="http://schemas.microsoft.com/office/drawing/2010/main">
                <a:solidFill>
                  <a:srgbClr val="FFFFFF"/>
                </a:solidFill>
              </a14:hiddenFill>
            </a:ext>
          </a:extLst>
        </p:spPr>
      </p:pic>
      <p:sp>
        <p:nvSpPr>
          <p:cNvPr id="6" name="Segnaposto piè di pagina 5"/>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2438038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2"/>
          </p:nvPr>
        </p:nvSpPr>
        <p:spPr>
          <a:xfrm>
            <a:off x="555355" y="2967335"/>
            <a:ext cx="11085783" cy="923330"/>
          </a:xfrm>
        </p:spPr>
        <p:txBody>
          <a:bodyPr/>
          <a:lstStyle/>
          <a:p>
            <a:r>
              <a:rPr lang="en-US" dirty="0" err="1"/>
              <a:t>Schlussfolgerungen</a:t>
            </a:r>
            <a:endParaRPr lang="en-US" noProof="0" dirty="0"/>
          </a:p>
        </p:txBody>
      </p:sp>
      <p:sp>
        <p:nvSpPr>
          <p:cNvPr id="3" name="Ovale 2"/>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745894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a:xfrm>
            <a:off x="550862" y="907200"/>
            <a:ext cx="11090275" cy="4806748"/>
          </a:xfrm>
        </p:spPr>
        <p:txBody>
          <a:bodyPr/>
          <a:lstStyle/>
          <a:p>
            <a:r>
              <a:rPr lang="de-DE" sz="1900" dirty="0"/>
              <a:t>Die "</a:t>
            </a:r>
            <a:r>
              <a:rPr lang="de-DE" sz="1900" dirty="0" err="1"/>
              <a:t>SierraSoft</a:t>
            </a:r>
            <a:r>
              <a:rPr lang="de-DE" sz="1900" dirty="0"/>
              <a:t> Work in BIM"-Methode stellt sicher, dass Sie alle Vorteile von BIM bereits in der Planungsphase nutzen können</a:t>
            </a:r>
            <a:r>
              <a:rPr lang="en-US" sz="1900" noProof="0" dirty="0"/>
              <a:t>:</a:t>
            </a:r>
          </a:p>
          <a:p>
            <a:endParaRPr lang="en-US" sz="1100" noProof="0" dirty="0"/>
          </a:p>
          <a:p>
            <a:pPr marL="457200" indent="-457200">
              <a:buFont typeface="Segoe UI Symbol" panose="020B0502040204020203" pitchFamily="34" charset="0"/>
              <a:buChar char="□"/>
            </a:pPr>
            <a:r>
              <a:rPr lang="en-US" sz="1900" b="1" dirty="0" err="1">
                <a:solidFill>
                  <a:schemeClr val="accent1"/>
                </a:solidFill>
              </a:rPr>
              <a:t>Hohe</a:t>
            </a:r>
            <a:r>
              <a:rPr lang="en-US" sz="1900" b="1" dirty="0">
                <a:solidFill>
                  <a:schemeClr val="accent1"/>
                </a:solidFill>
              </a:rPr>
              <a:t> </a:t>
            </a:r>
            <a:r>
              <a:rPr lang="en-US" sz="1900" b="1" dirty="0" err="1">
                <a:solidFill>
                  <a:schemeClr val="accent1"/>
                </a:solidFill>
              </a:rPr>
              <a:t>Qualität</a:t>
            </a:r>
            <a:r>
              <a:rPr lang="en-US" sz="1900" b="1" dirty="0">
                <a:solidFill>
                  <a:schemeClr val="accent1"/>
                </a:solidFill>
              </a:rPr>
              <a:t> der </a:t>
            </a:r>
            <a:r>
              <a:rPr lang="en-US" sz="1900" b="1" dirty="0" err="1">
                <a:solidFill>
                  <a:schemeClr val="accent1"/>
                </a:solidFill>
              </a:rPr>
              <a:t>Informationsmodelle</a:t>
            </a:r>
            <a:r>
              <a:rPr lang="en-US" sz="1900" b="1" noProof="0" dirty="0">
                <a:solidFill>
                  <a:srgbClr val="FF0000"/>
                </a:solidFill>
              </a:rPr>
              <a:t/>
            </a:r>
            <a:br>
              <a:rPr lang="en-US" sz="1900" b="1" noProof="0" dirty="0">
                <a:solidFill>
                  <a:srgbClr val="FF0000"/>
                </a:solidFill>
              </a:rPr>
            </a:br>
            <a:r>
              <a:rPr lang="de-DE" sz="1900" dirty="0"/>
              <a:t>Übereinstimmung mit dem Planungsansatz und der Norm, den Detailzeichnungen und den Anforderungen des Kunden</a:t>
            </a:r>
            <a:r>
              <a:rPr lang="en-US" sz="1900" noProof="0" dirty="0"/>
              <a:t>.</a:t>
            </a:r>
          </a:p>
          <a:p>
            <a:pPr marL="457200" indent="-457200">
              <a:buFont typeface="Segoe UI Symbol" panose="020B0502040204020203" pitchFamily="34" charset="0"/>
              <a:buChar char="□"/>
            </a:pPr>
            <a:r>
              <a:rPr lang="en-US" sz="1900" b="1" dirty="0" err="1">
                <a:solidFill>
                  <a:schemeClr val="accent1"/>
                </a:solidFill>
              </a:rPr>
              <a:t>Bessere</a:t>
            </a:r>
            <a:r>
              <a:rPr lang="en-US" sz="1900" b="1" dirty="0">
                <a:solidFill>
                  <a:schemeClr val="accent1"/>
                </a:solidFill>
              </a:rPr>
              <a:t> und </a:t>
            </a:r>
            <a:r>
              <a:rPr lang="en-US" sz="1900" b="1" dirty="0" err="1">
                <a:solidFill>
                  <a:schemeClr val="accent1"/>
                </a:solidFill>
              </a:rPr>
              <a:t>direkte</a:t>
            </a:r>
            <a:r>
              <a:rPr lang="en-US" sz="1900" b="1" dirty="0">
                <a:solidFill>
                  <a:schemeClr val="accent1"/>
                </a:solidFill>
              </a:rPr>
              <a:t> </a:t>
            </a:r>
            <a:r>
              <a:rPr lang="en-US" sz="1900" b="1" dirty="0" err="1">
                <a:solidFill>
                  <a:schemeClr val="accent1"/>
                </a:solidFill>
              </a:rPr>
              <a:t>Zusammenarbeit</a:t>
            </a:r>
            <a:r>
              <a:rPr lang="en-US" sz="1900" b="1" noProof="0" dirty="0">
                <a:solidFill>
                  <a:srgbClr val="FF0000"/>
                </a:solidFill>
              </a:rPr>
              <a:t/>
            </a:r>
            <a:br>
              <a:rPr lang="en-US" sz="1900" b="1" noProof="0" dirty="0">
                <a:solidFill>
                  <a:srgbClr val="FF0000"/>
                </a:solidFill>
              </a:rPr>
            </a:br>
            <a:r>
              <a:rPr lang="de-DE" sz="1900" dirty="0"/>
              <a:t>Austausch von Informationen, für die gemeinsame Planung, Analyse und Konstruktion</a:t>
            </a:r>
            <a:r>
              <a:rPr lang="en-US" sz="1900" noProof="0" dirty="0"/>
              <a:t>.</a:t>
            </a:r>
          </a:p>
          <a:p>
            <a:pPr marL="457200" indent="-457200">
              <a:buFont typeface="Segoe UI Symbol" panose="020B0502040204020203" pitchFamily="34" charset="0"/>
              <a:buChar char="□"/>
            </a:pPr>
            <a:r>
              <a:rPr lang="de-DE" sz="1900" b="1" dirty="0">
                <a:solidFill>
                  <a:schemeClr val="accent1"/>
                </a:solidFill>
              </a:rPr>
              <a:t>Optimierung von Kosten und Ressourcen</a:t>
            </a:r>
            <a:r>
              <a:rPr lang="en-US" sz="1900" b="1" noProof="0" dirty="0">
                <a:solidFill>
                  <a:srgbClr val="FF0000"/>
                </a:solidFill>
              </a:rPr>
              <a:t/>
            </a:r>
            <a:br>
              <a:rPr lang="en-US" sz="1900" b="1" noProof="0" dirty="0">
                <a:solidFill>
                  <a:srgbClr val="FF0000"/>
                </a:solidFill>
              </a:rPr>
            </a:br>
            <a:r>
              <a:rPr lang="de-DE" sz="1900" dirty="0"/>
              <a:t>Kontrolle der Kosten und der für Planung und Modellierung benötigten Zeit</a:t>
            </a:r>
            <a:r>
              <a:rPr lang="en-US" sz="1900" noProof="0" dirty="0"/>
              <a:t>.</a:t>
            </a:r>
          </a:p>
          <a:p>
            <a:pPr marL="457200" indent="-457200">
              <a:buFont typeface="Segoe UI Symbol" panose="020B0502040204020203" pitchFamily="34" charset="0"/>
              <a:buChar char="□"/>
            </a:pPr>
            <a:r>
              <a:rPr lang="de-DE" sz="1900" b="1" dirty="0">
                <a:solidFill>
                  <a:schemeClr val="accent1"/>
                </a:solidFill>
              </a:rPr>
              <a:t>Verbesserte Qualität der Planung (in Bezug auf Geometrie und Daten</a:t>
            </a:r>
            <a:r>
              <a:rPr lang="en-US" sz="1900" b="1" dirty="0">
                <a:solidFill>
                  <a:schemeClr val="accent1"/>
                </a:solidFill>
              </a:rPr>
              <a:t>)</a:t>
            </a:r>
            <a:r>
              <a:rPr lang="en-US" sz="1900" b="1" noProof="0" dirty="0">
                <a:solidFill>
                  <a:srgbClr val="FF0000"/>
                </a:solidFill>
              </a:rPr>
              <a:t/>
            </a:r>
            <a:br>
              <a:rPr lang="en-US" sz="1900" b="1" noProof="0" dirty="0">
                <a:solidFill>
                  <a:srgbClr val="FF0000"/>
                </a:solidFill>
              </a:rPr>
            </a:br>
            <a:r>
              <a:rPr lang="de-DE" sz="1900" dirty="0"/>
              <a:t>Erzielen einer qualitativ höherwertigen Planung im Vergleich zur herkömmlichen Planung</a:t>
            </a:r>
            <a:r>
              <a:rPr lang="en-US" sz="1900" noProof="0" dirty="0"/>
              <a:t>.</a:t>
            </a:r>
          </a:p>
          <a:p>
            <a:pPr marL="457200" indent="-457200">
              <a:buFont typeface="Segoe UI Symbol" panose="020B0502040204020203" pitchFamily="34" charset="0"/>
              <a:buChar char="□"/>
            </a:pPr>
            <a:r>
              <a:rPr lang="en-US" sz="1900" b="1" dirty="0" err="1">
                <a:solidFill>
                  <a:schemeClr val="accent1"/>
                </a:solidFill>
              </a:rPr>
              <a:t>Kontinuierlicher</a:t>
            </a:r>
            <a:r>
              <a:rPr lang="en-US" sz="1900" b="1" dirty="0">
                <a:solidFill>
                  <a:schemeClr val="accent1"/>
                </a:solidFill>
              </a:rPr>
              <a:t> </a:t>
            </a:r>
            <a:r>
              <a:rPr lang="en-US" sz="1900" b="1" dirty="0" err="1">
                <a:solidFill>
                  <a:schemeClr val="accent1"/>
                </a:solidFill>
              </a:rPr>
              <a:t>Ablauf</a:t>
            </a:r>
            <a:r>
              <a:rPr lang="en-US" sz="1900" b="1" dirty="0">
                <a:solidFill>
                  <a:schemeClr val="accent1"/>
                </a:solidFill>
              </a:rPr>
              <a:t> des BIM-</a:t>
            </a:r>
            <a:r>
              <a:rPr lang="en-US" sz="1900" b="1" dirty="0" err="1">
                <a:solidFill>
                  <a:schemeClr val="accent1"/>
                </a:solidFill>
              </a:rPr>
              <a:t>Prozesses</a:t>
            </a:r>
            <a:r>
              <a:rPr lang="en-US" sz="1900" b="1" noProof="0" dirty="0">
                <a:solidFill>
                  <a:srgbClr val="FF0000"/>
                </a:solidFill>
              </a:rPr>
              <a:t/>
            </a:r>
            <a:br>
              <a:rPr lang="en-US" sz="1900" b="1" noProof="0" dirty="0">
                <a:solidFill>
                  <a:srgbClr val="FF0000"/>
                </a:solidFill>
              </a:rPr>
            </a:br>
            <a:r>
              <a:rPr lang="de-DE" sz="1900" dirty="0"/>
              <a:t>Vermeiden von Informationsverlusten zwischen den einzelnen Phasen der Planung</a:t>
            </a:r>
            <a:r>
              <a:rPr lang="en-US" sz="1900" noProof="0" dirty="0"/>
              <a:t>.</a:t>
            </a:r>
          </a:p>
          <a:p>
            <a:pPr marL="457200" indent="-457200">
              <a:buFont typeface="Segoe UI Symbol" panose="020B0502040204020203" pitchFamily="34" charset="0"/>
              <a:buChar char="□"/>
            </a:pPr>
            <a:endParaRPr lang="en-US" sz="800" noProof="0" dirty="0">
              <a:solidFill>
                <a:srgbClr val="FF0000"/>
              </a:solidFill>
            </a:endParaRPr>
          </a:p>
          <a:p>
            <a:pPr algn="ctr"/>
            <a:r>
              <a:rPr lang="de-DE" sz="2800" b="1" dirty="0">
                <a:solidFill>
                  <a:schemeClr val="accent1"/>
                </a:solidFill>
              </a:rPr>
              <a:t>Die Vorteile von BIM sind alle in der Planungsphase</a:t>
            </a:r>
            <a:endParaRPr lang="en-US" sz="1400" dirty="0"/>
          </a:p>
          <a:p>
            <a:pPr marL="457200" indent="-457200">
              <a:buFont typeface="Segoe UI Symbol" panose="020B0502040204020203" pitchFamily="34" charset="0"/>
              <a:buChar char="□"/>
            </a:pPr>
            <a:endParaRPr lang="en-US" sz="1400" noProof="0" dirty="0"/>
          </a:p>
        </p:txBody>
      </p:sp>
      <p:sp>
        <p:nvSpPr>
          <p:cNvPr id="3" name="Segnaposto testo 2"/>
          <p:cNvSpPr>
            <a:spLocks noGrp="1"/>
          </p:cNvSpPr>
          <p:nvPr>
            <p:ph type="body" sz="quarter" idx="10"/>
          </p:nvPr>
        </p:nvSpPr>
        <p:spPr>
          <a:xfrm>
            <a:off x="550863" y="116632"/>
            <a:ext cx="11090275" cy="584775"/>
          </a:xfrm>
        </p:spPr>
        <p:txBody>
          <a:bodyPr/>
          <a:lstStyle/>
          <a:p>
            <a:r>
              <a:rPr lang="en-US" dirty="0" err="1"/>
              <a:t>Schlussfolgerungen</a:t>
            </a:r>
            <a:endParaRPr lang="en-US" noProof="0" dirty="0"/>
          </a:p>
        </p:txBody>
      </p:sp>
      <p:sp>
        <p:nvSpPr>
          <p:cNvPr id="4" name="CasellaDiTesto 3"/>
          <p:cNvSpPr txBox="1"/>
          <p:nvPr/>
        </p:nvSpPr>
        <p:spPr>
          <a:xfrm>
            <a:off x="544909" y="1628800"/>
            <a:ext cx="379271" cy="561436"/>
          </a:xfrm>
          <a:prstGeom prst="rect">
            <a:avLst/>
          </a:prstGeom>
          <a:noFill/>
        </p:spPr>
        <p:txBody>
          <a:bodyPr wrap="none" lIns="0" rtlCol="0">
            <a:spAutoFit/>
          </a:bodyPr>
          <a:lstStyle/>
          <a:p>
            <a:pPr>
              <a:lnSpc>
                <a:spcPct val="120000"/>
              </a:lnSpc>
            </a:pPr>
            <a:r>
              <a:rPr lang="it-IT" sz="2800" dirty="0">
                <a:solidFill>
                  <a:schemeClr val="accent1"/>
                </a:solidFill>
              </a:rPr>
              <a:t>✔</a:t>
            </a:r>
            <a:endParaRPr lang="it-IT" sz="2800" dirty="0">
              <a:solidFill>
                <a:schemeClr val="accent1"/>
              </a:solidFill>
              <a:latin typeface="Segoe UI Light" panose="020B0502040204020203" pitchFamily="34" charset="0"/>
              <a:cs typeface="Segoe UI Light" panose="020B0502040204020203" pitchFamily="34" charset="0"/>
            </a:endParaRPr>
          </a:p>
        </p:txBody>
      </p:sp>
      <p:sp>
        <p:nvSpPr>
          <p:cNvPr id="6" name="CasellaDiTesto 5"/>
          <p:cNvSpPr txBox="1"/>
          <p:nvPr/>
        </p:nvSpPr>
        <p:spPr>
          <a:xfrm>
            <a:off x="550863" y="2569489"/>
            <a:ext cx="379271" cy="561436"/>
          </a:xfrm>
          <a:prstGeom prst="rect">
            <a:avLst/>
          </a:prstGeom>
          <a:noFill/>
        </p:spPr>
        <p:txBody>
          <a:bodyPr wrap="none" lIns="0" rtlCol="0">
            <a:spAutoFit/>
          </a:bodyPr>
          <a:lstStyle/>
          <a:p>
            <a:pPr>
              <a:lnSpc>
                <a:spcPct val="120000"/>
              </a:lnSpc>
            </a:pPr>
            <a:r>
              <a:rPr lang="it-IT" sz="2800" dirty="0">
                <a:solidFill>
                  <a:schemeClr val="accent1"/>
                </a:solidFill>
              </a:rPr>
              <a:t>✔</a:t>
            </a:r>
            <a:endParaRPr lang="it-IT" sz="2800" dirty="0">
              <a:solidFill>
                <a:schemeClr val="accent1"/>
              </a:solidFill>
              <a:latin typeface="Segoe UI Light" panose="020B0502040204020203" pitchFamily="34" charset="0"/>
              <a:cs typeface="Segoe UI Light" panose="020B0502040204020203" pitchFamily="34" charset="0"/>
            </a:endParaRPr>
          </a:p>
        </p:txBody>
      </p:sp>
      <p:sp>
        <p:nvSpPr>
          <p:cNvPr id="8" name="CasellaDiTesto 7"/>
          <p:cNvSpPr txBox="1"/>
          <p:nvPr/>
        </p:nvSpPr>
        <p:spPr>
          <a:xfrm>
            <a:off x="552212" y="3222146"/>
            <a:ext cx="379271" cy="561436"/>
          </a:xfrm>
          <a:prstGeom prst="rect">
            <a:avLst/>
          </a:prstGeom>
          <a:noFill/>
        </p:spPr>
        <p:txBody>
          <a:bodyPr wrap="none" lIns="0" rtlCol="0">
            <a:spAutoFit/>
          </a:bodyPr>
          <a:lstStyle/>
          <a:p>
            <a:pPr>
              <a:lnSpc>
                <a:spcPct val="120000"/>
              </a:lnSpc>
            </a:pPr>
            <a:r>
              <a:rPr lang="it-IT" sz="2800" dirty="0">
                <a:solidFill>
                  <a:schemeClr val="accent1"/>
                </a:solidFill>
              </a:rPr>
              <a:t>✔</a:t>
            </a:r>
            <a:endParaRPr lang="it-IT" sz="2800" dirty="0">
              <a:solidFill>
                <a:schemeClr val="accent1"/>
              </a:solidFill>
              <a:latin typeface="Segoe UI Light" panose="020B0502040204020203" pitchFamily="34" charset="0"/>
              <a:cs typeface="Segoe UI Light" panose="020B0502040204020203" pitchFamily="34" charset="0"/>
            </a:endParaRPr>
          </a:p>
        </p:txBody>
      </p:sp>
      <p:sp>
        <p:nvSpPr>
          <p:cNvPr id="10" name="CasellaDiTesto 9"/>
          <p:cNvSpPr txBox="1"/>
          <p:nvPr/>
        </p:nvSpPr>
        <p:spPr>
          <a:xfrm>
            <a:off x="544908" y="4535930"/>
            <a:ext cx="379271" cy="561436"/>
          </a:xfrm>
          <a:prstGeom prst="rect">
            <a:avLst/>
          </a:prstGeom>
          <a:noFill/>
        </p:spPr>
        <p:txBody>
          <a:bodyPr wrap="none" lIns="0" rtlCol="0">
            <a:spAutoFit/>
          </a:bodyPr>
          <a:lstStyle/>
          <a:p>
            <a:pPr>
              <a:lnSpc>
                <a:spcPct val="120000"/>
              </a:lnSpc>
            </a:pPr>
            <a:r>
              <a:rPr lang="it-IT" sz="2800" dirty="0">
                <a:solidFill>
                  <a:schemeClr val="accent1"/>
                </a:solidFill>
              </a:rPr>
              <a:t>✔</a:t>
            </a:r>
            <a:endParaRPr lang="it-IT" sz="2800" dirty="0">
              <a:solidFill>
                <a:schemeClr val="accent1"/>
              </a:solidFill>
              <a:latin typeface="Segoe UI Light" panose="020B0502040204020203" pitchFamily="34" charset="0"/>
              <a:cs typeface="Segoe UI Light" panose="020B0502040204020203" pitchFamily="34" charset="0"/>
            </a:endParaRPr>
          </a:p>
        </p:txBody>
      </p:sp>
      <p:sp>
        <p:nvSpPr>
          <p:cNvPr id="12" name="Ovale 11"/>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9" name="CasellaDiTesto 8"/>
          <p:cNvSpPr txBox="1"/>
          <p:nvPr/>
        </p:nvSpPr>
        <p:spPr>
          <a:xfrm>
            <a:off x="552212" y="3894118"/>
            <a:ext cx="379271" cy="561436"/>
          </a:xfrm>
          <a:prstGeom prst="rect">
            <a:avLst/>
          </a:prstGeom>
          <a:noFill/>
        </p:spPr>
        <p:txBody>
          <a:bodyPr wrap="none" lIns="0" rtlCol="0">
            <a:spAutoFit/>
          </a:bodyPr>
          <a:lstStyle/>
          <a:p>
            <a:pPr>
              <a:lnSpc>
                <a:spcPct val="120000"/>
              </a:lnSpc>
            </a:pPr>
            <a:r>
              <a:rPr lang="it-IT" sz="2800" dirty="0">
                <a:solidFill>
                  <a:schemeClr val="accent1"/>
                </a:solidFill>
              </a:rPr>
              <a:t>✔</a:t>
            </a:r>
            <a:endParaRPr lang="it-IT" sz="2800" dirty="0">
              <a:solidFill>
                <a:schemeClr val="accent1"/>
              </a:solidFill>
              <a:latin typeface="Segoe UI Light" panose="020B0502040204020203" pitchFamily="34" charset="0"/>
              <a:cs typeface="Segoe UI Light" panose="020B0502040204020203" pitchFamily="34" charset="0"/>
            </a:endParaRPr>
          </a:p>
        </p:txBody>
      </p:sp>
      <p:sp>
        <p:nvSpPr>
          <p:cNvPr id="13" name="CasellaDiTesto 12"/>
          <p:cNvSpPr txBox="1"/>
          <p:nvPr/>
        </p:nvSpPr>
        <p:spPr>
          <a:xfrm>
            <a:off x="1271464" y="5334307"/>
            <a:ext cx="502702" cy="762516"/>
          </a:xfrm>
          <a:prstGeom prst="rect">
            <a:avLst/>
          </a:prstGeom>
          <a:noFill/>
        </p:spPr>
        <p:txBody>
          <a:bodyPr wrap="none" lIns="0" rtlCol="0">
            <a:spAutoFit/>
          </a:bodyPr>
          <a:lstStyle/>
          <a:p>
            <a:pPr>
              <a:lnSpc>
                <a:spcPct val="120000"/>
              </a:lnSpc>
            </a:pPr>
            <a:r>
              <a:rPr lang="it-IT" sz="4000" dirty="0">
                <a:solidFill>
                  <a:schemeClr val="accent1"/>
                </a:solidFill>
              </a:rPr>
              <a:t>✔</a:t>
            </a:r>
            <a:endParaRPr lang="it-IT" sz="4000" dirty="0">
              <a:solidFill>
                <a:schemeClr val="accent1"/>
              </a:solidFill>
              <a:latin typeface="Segoe UI Light" panose="020B0502040204020203" pitchFamily="34" charset="0"/>
              <a:cs typeface="Segoe UI Light" panose="020B0502040204020203" pitchFamily="34" charset="0"/>
            </a:endParaRPr>
          </a:p>
        </p:txBody>
      </p:sp>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3936155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fade">
                                      <p:cBhvr>
                                        <p:cTn id="20" dur="500"/>
                                        <p:tgtEl>
                                          <p:spTgt spid="2">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500"/>
                                        <p:tgtEl>
                                          <p:spTgt spid="2">
                                            <p:txEl>
                                              <p:pRg st="4" end="4"/>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500"/>
                                        <p:tgtEl>
                                          <p:spTgt spid="2">
                                            <p:txEl>
                                              <p:pRg st="5" end="5"/>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
                                            <p:txEl>
                                              <p:pRg st="6" end="6"/>
                                            </p:txEl>
                                          </p:spTgt>
                                        </p:tgtEl>
                                        <p:attrNameLst>
                                          <p:attrName>style.visibility</p:attrName>
                                        </p:attrNameLst>
                                      </p:cBhvr>
                                      <p:to>
                                        <p:strVal val="visible"/>
                                      </p:to>
                                    </p:set>
                                    <p:animEffect transition="in" filter="fade">
                                      <p:cBhvr>
                                        <p:cTn id="44" dur="500"/>
                                        <p:tgtEl>
                                          <p:spTgt spid="2">
                                            <p:txEl>
                                              <p:pRg st="6" end="6"/>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
                                            <p:txEl>
                                              <p:pRg st="8" end="8"/>
                                            </p:txEl>
                                          </p:spTgt>
                                        </p:tgtEl>
                                        <p:attrNameLst>
                                          <p:attrName>style.visibility</p:attrName>
                                        </p:attrNameLst>
                                      </p:cBhvr>
                                      <p:to>
                                        <p:strVal val="visible"/>
                                      </p:to>
                                    </p:set>
                                    <p:animEffect transition="in" filter="fade">
                                      <p:cBhvr>
                                        <p:cTn id="52" dur="500"/>
                                        <p:tgtEl>
                                          <p:spTgt spid="2">
                                            <p:txEl>
                                              <p:pRg st="8" end="8"/>
                                            </p:tx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P spid="12" grpId="0" animBg="1"/>
      <p:bldP spid="9" grpId="0"/>
      <p:bldP spid="1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a:xfrm>
            <a:off x="6249600" y="3887598"/>
            <a:ext cx="5329114" cy="2205698"/>
          </a:xfrm>
        </p:spPr>
        <p:txBody>
          <a:bodyPr/>
          <a:lstStyle/>
          <a:p>
            <a:pPr marL="2060575"/>
            <a:r>
              <a:rPr lang="en-US" b="1" noProof="0" dirty="0" err="1">
                <a:solidFill>
                  <a:schemeClr val="accent1"/>
                </a:solidFill>
              </a:rPr>
              <a:t>SierraSoft</a:t>
            </a:r>
            <a:endParaRPr lang="en-US" b="1" noProof="0" dirty="0">
              <a:solidFill>
                <a:schemeClr val="accent1"/>
              </a:solidFill>
            </a:endParaRPr>
          </a:p>
          <a:p>
            <a:pPr marL="2060575"/>
            <a:r>
              <a:rPr lang="de-DE" sz="1600" dirty="0"/>
              <a:t>BIM-Softwarelösungen für Vermessung und Infrastruktur</a:t>
            </a:r>
            <a:r>
              <a:rPr lang="en-US" sz="1600" noProof="0" dirty="0"/>
              <a:t> </a:t>
            </a:r>
          </a:p>
          <a:p>
            <a:pPr marL="2060575"/>
            <a:r>
              <a:rPr lang="en-US" sz="1600" noProof="0" dirty="0"/>
              <a:t/>
            </a:r>
            <a:br>
              <a:rPr lang="en-US" sz="1600" noProof="0" dirty="0"/>
            </a:br>
            <a:r>
              <a:rPr lang="en-US" sz="1600" b="1" noProof="0" dirty="0"/>
              <a:t>info@sierrasoft.com</a:t>
            </a:r>
          </a:p>
          <a:p>
            <a:pPr marL="2060575"/>
            <a:r>
              <a:rPr lang="en-US" sz="1600" b="1" noProof="0" dirty="0"/>
              <a:t>www.sierrasoft.com</a:t>
            </a:r>
            <a:endParaRPr lang="en-US" sz="1600" noProof="0" dirty="0"/>
          </a:p>
          <a:p>
            <a:pPr marL="2060575"/>
            <a:endParaRPr lang="en-US" sz="1600" noProof="0" dirty="0"/>
          </a:p>
          <a:p>
            <a:pPr marL="2060575"/>
            <a:endParaRPr lang="en-US" sz="1600" noProof="0" dirty="0"/>
          </a:p>
          <a:p>
            <a:pPr marL="2060575"/>
            <a:endParaRPr lang="en-US" sz="1600" noProof="0" dirty="0"/>
          </a:p>
          <a:p>
            <a:pPr marL="2060575"/>
            <a:r>
              <a:rPr lang="en-US" sz="1400" noProof="0" dirty="0"/>
              <a:t>.</a:t>
            </a:r>
            <a:endParaRPr lang="en-US" sz="1600" strike="sngStrike" noProof="0" dirty="0"/>
          </a:p>
        </p:txBody>
      </p:sp>
      <p:sp>
        <p:nvSpPr>
          <p:cNvPr id="3" name="Segnaposto testo 2"/>
          <p:cNvSpPr>
            <a:spLocks noGrp="1"/>
          </p:cNvSpPr>
          <p:nvPr>
            <p:ph type="body" sz="quarter" idx="10"/>
          </p:nvPr>
        </p:nvSpPr>
        <p:spPr>
          <a:xfrm>
            <a:off x="550863" y="115200"/>
            <a:ext cx="11090275" cy="523220"/>
          </a:xfrm>
        </p:spPr>
        <p:txBody>
          <a:bodyPr/>
          <a:lstStyle/>
          <a:p>
            <a:r>
              <a:rPr lang="de-DE" sz="2800" dirty="0"/>
              <a:t>Alle Vorteile von BIM bei der Planung von Infrastrukturprojekten</a:t>
            </a:r>
          </a:p>
        </p:txBody>
      </p:sp>
      <p:sp>
        <p:nvSpPr>
          <p:cNvPr id="4" name="Segnaposto contenuto 3"/>
          <p:cNvSpPr>
            <a:spLocks noGrp="1"/>
          </p:cNvSpPr>
          <p:nvPr>
            <p:ph idx="11"/>
          </p:nvPr>
        </p:nvSpPr>
        <p:spPr>
          <a:xfrm>
            <a:off x="550800" y="3887598"/>
            <a:ext cx="5386388" cy="2205698"/>
          </a:xfrm>
        </p:spPr>
        <p:txBody>
          <a:bodyPr/>
          <a:lstStyle/>
          <a:p>
            <a:pPr marL="2060575"/>
            <a:r>
              <a:rPr lang="en-US" b="1" dirty="0">
                <a:solidFill>
                  <a:schemeClr val="accent1"/>
                </a:solidFill>
              </a:rPr>
              <a:t>Roland Schneider</a:t>
            </a:r>
            <a:endParaRPr lang="en-US" b="1" noProof="0" dirty="0">
              <a:solidFill>
                <a:schemeClr val="accent1"/>
              </a:solidFill>
            </a:endParaRPr>
          </a:p>
          <a:p>
            <a:pPr marL="2060575"/>
            <a:r>
              <a:rPr lang="en-US" sz="1600" noProof="0" dirty="0"/>
              <a:t>JWS GmbH</a:t>
            </a:r>
            <a:r>
              <a:rPr lang="en-US" sz="1600" dirty="0"/>
              <a:t/>
            </a:r>
            <a:br>
              <a:rPr lang="en-US" sz="1600" dirty="0"/>
            </a:br>
            <a:endParaRPr lang="en-US" sz="1600" dirty="0"/>
          </a:p>
          <a:p>
            <a:pPr marL="2060575"/>
            <a:r>
              <a:rPr lang="en-US" sz="1600" noProof="0" dirty="0"/>
              <a:t/>
            </a:r>
            <a:br>
              <a:rPr lang="en-US" sz="1600" noProof="0" dirty="0"/>
            </a:br>
            <a:r>
              <a:rPr lang="en-US" sz="1600" b="1" dirty="0"/>
              <a:t>roland.schneider@jws-gmbh.de</a:t>
            </a:r>
            <a:r>
              <a:rPr lang="en-US" sz="1600" noProof="0" dirty="0"/>
              <a:t/>
            </a:r>
            <a:br>
              <a:rPr lang="en-US" sz="1600" noProof="0" dirty="0"/>
            </a:br>
            <a:endParaRPr lang="en-US" sz="1600" noProof="0" dirty="0"/>
          </a:p>
          <a:p>
            <a:pPr marL="2060575"/>
            <a:endParaRPr lang="en-US" sz="1600" noProof="0" dirty="0"/>
          </a:p>
          <a:p>
            <a:pPr marL="2060575"/>
            <a:endParaRPr lang="en-US" sz="1600" noProof="0" dirty="0"/>
          </a:p>
        </p:txBody>
      </p:sp>
      <p:pic>
        <p:nvPicPr>
          <p:cNvPr id="9" name="Immagin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9456" y="3887801"/>
            <a:ext cx="1269950" cy="1269950"/>
          </a:xfrm>
          <a:prstGeom prst="rect">
            <a:avLst/>
          </a:prstGeom>
        </p:spPr>
      </p:pic>
      <p:sp>
        <p:nvSpPr>
          <p:cNvPr id="10" name="Ovale 9"/>
          <p:cNvSpPr/>
          <p:nvPr/>
        </p:nvSpPr>
        <p:spPr>
          <a:xfrm>
            <a:off x="6062344" y="6237312"/>
            <a:ext cx="72000" cy="720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Segoe UI" panose="020B0502040204020203" pitchFamily="34" charset="0"/>
              <a:cs typeface="Segoe UI" panose="020B0502040204020203" pitchFamily="34" charset="0"/>
            </a:endParaRPr>
          </a:p>
        </p:txBody>
      </p:sp>
      <p:sp>
        <p:nvSpPr>
          <p:cNvPr id="12" name="Segnaposto testo 2"/>
          <p:cNvSpPr txBox="1">
            <a:spLocks/>
          </p:cNvSpPr>
          <p:nvPr/>
        </p:nvSpPr>
        <p:spPr>
          <a:xfrm>
            <a:off x="550863" y="1988840"/>
            <a:ext cx="11090275" cy="1115690"/>
          </a:xfrm>
          <a:prstGeom prst="rect">
            <a:avLst/>
          </a:prstGeom>
        </p:spPr>
        <p:txBody>
          <a:bodyPr wrap="square" lIns="0">
            <a:spAutoFit/>
          </a:bodyPr>
          <a:lstStyle>
            <a:lvl1pPr marL="0" indent="0" algn="ctr" defTabSz="914400" rtl="0" eaLnBrk="1" latinLnBrk="0" hangingPunct="1">
              <a:spcBef>
                <a:spcPts val="0"/>
              </a:spcBef>
              <a:buFont typeface="Arial" pitchFamily="34" charset="0"/>
              <a:buNone/>
              <a:defRPr sz="3200" b="1" kern="1200">
                <a:solidFill>
                  <a:schemeClr val="tx1"/>
                </a:solidFill>
                <a:latin typeface="Segoe UI Semibold" panose="020B0702040204020203" pitchFamily="34" charset="0"/>
                <a:ea typeface="+mn-ea"/>
                <a:cs typeface="Segoe UI Semibold" panose="020B0702040204020203"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de-DE" sz="4250" dirty="0"/>
              <a:t>Vielen Dank, für Ihre Aufmerksamkeit!</a:t>
            </a:r>
          </a:p>
          <a:p>
            <a:r>
              <a:rPr lang="de-DE" sz="2400" dirty="0"/>
              <a:t>Wir freuen uns auch auf Ihren Besuch auf unserem Stand 239</a:t>
            </a:r>
            <a:endParaRPr lang="en-US" sz="2400" dirty="0"/>
          </a:p>
        </p:txBody>
      </p:sp>
      <p:pic>
        <p:nvPicPr>
          <p:cNvPr id="15" name="Immagin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49600" y="3887598"/>
            <a:ext cx="1638407" cy="388044"/>
          </a:xfrm>
          <a:prstGeom prst="rect">
            <a:avLst/>
          </a:prstGeom>
        </p:spPr>
      </p:pic>
      <p:sp>
        <p:nvSpPr>
          <p:cNvPr id="5" name="Segnaposto piè di pagina 4"/>
          <p:cNvSpPr>
            <a:spLocks noGrp="1"/>
          </p:cNvSpPr>
          <p:nvPr>
            <p:ph type="ftr" sz="quarter" idx="3"/>
          </p:nvPr>
        </p:nvSpPr>
        <p:spPr/>
        <p:txBody>
          <a:bodyPr/>
          <a:lstStyle/>
          <a:p>
            <a:r>
              <a:rPr lang="de-DE"/>
              <a:t>Alle Vorteile von BIM bei der Planung von Infrastrukturprojekten</a:t>
            </a:r>
            <a:endParaRPr lang="en-US" dirty="0"/>
          </a:p>
        </p:txBody>
      </p:sp>
    </p:spTree>
    <p:extLst>
      <p:ext uri="{BB962C8B-B14F-4D97-AF65-F5344CB8AC3E}">
        <p14:creationId xmlns:p14="http://schemas.microsoft.com/office/powerpoint/2010/main" val="1340955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heme/theme1.xml><?xml version="1.0" encoding="utf-8"?>
<a:theme xmlns:a="http://schemas.openxmlformats.org/drawingml/2006/main" name="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e">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lIns="0" rtlCol="0">
        <a:spAutoFit/>
      </a:bodyPr>
      <a:lstStyle>
        <a:defPPr>
          <a:lnSpc>
            <a:spcPct val="120000"/>
          </a:lnSpc>
          <a:defRPr sz="2800" dirty="0" err="1" smtClean="0">
            <a:latin typeface="Segoe UI Light" panose="020B0502040204020203" pitchFamily="34" charset="0"/>
            <a:cs typeface="Segoe UI Light" panose="020B0502040204020203" pitchFamily="34" charset="0"/>
          </a:defRPr>
        </a:defPPr>
      </a:lstStyle>
    </a:tx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3416</Words>
  <Application>Microsoft Office PowerPoint</Application>
  <PresentationFormat>Widescreen</PresentationFormat>
  <Paragraphs>695</Paragraphs>
  <Slides>82</Slides>
  <Notes>82</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82</vt:i4>
      </vt:variant>
    </vt:vector>
  </HeadingPairs>
  <TitlesOfParts>
    <vt:vector size="89" baseType="lpstr">
      <vt:lpstr>Arial</vt:lpstr>
      <vt:lpstr>Calibri</vt:lpstr>
      <vt:lpstr>Segoe UI</vt:lpstr>
      <vt:lpstr>Segoe UI Light</vt:lpstr>
      <vt:lpstr>Segoe UI Semibold</vt:lpstr>
      <vt:lpstr>Segoe UI Symbol</vt:lpstr>
      <vt:lpstr>Background</vt:lpstr>
      <vt:lpstr>Presentazione standard di PowerPoint</vt:lpstr>
      <vt:lpstr>Roland Schneider</vt:lpstr>
      <vt:lpstr>SierraSoft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wadmin</dc:creator>
  <cp:lastModifiedBy>Mauro Coletto</cp:lastModifiedBy>
  <cp:revision>1978</cp:revision>
  <cp:lastPrinted>2023-03-15T11:16:05Z</cp:lastPrinted>
  <dcterms:created xsi:type="dcterms:W3CDTF">2010-07-14T09:48:31Z</dcterms:created>
  <dcterms:modified xsi:type="dcterms:W3CDTF">2023-11-06T09:40:47Z</dcterms:modified>
</cp:coreProperties>
</file>