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9" r:id="rId1"/>
  </p:sldMasterIdLst>
  <p:notesMasterIdLst>
    <p:notesMasterId r:id="rId82"/>
  </p:notesMasterIdLst>
  <p:handoutMasterIdLst>
    <p:handoutMasterId r:id="rId83"/>
  </p:handoutMasterIdLst>
  <p:sldIdLst>
    <p:sldId id="1198" r:id="rId2"/>
    <p:sldId id="1197" r:id="rId3"/>
    <p:sldId id="1195" r:id="rId4"/>
    <p:sldId id="1186" r:id="rId5"/>
    <p:sldId id="1180" r:id="rId6"/>
    <p:sldId id="1187" r:id="rId7"/>
    <p:sldId id="1189" r:id="rId8"/>
    <p:sldId id="1190" r:id="rId9"/>
    <p:sldId id="1191" r:id="rId10"/>
    <p:sldId id="1193" r:id="rId11"/>
    <p:sldId id="1179" r:id="rId12"/>
    <p:sldId id="1276" r:id="rId13"/>
    <p:sldId id="1200" r:id="rId14"/>
    <p:sldId id="1277" r:id="rId15"/>
    <p:sldId id="1278" r:id="rId16"/>
    <p:sldId id="1279" r:id="rId17"/>
    <p:sldId id="1280" r:id="rId18"/>
    <p:sldId id="1281" r:id="rId19"/>
    <p:sldId id="1282" r:id="rId20"/>
    <p:sldId id="1283" r:id="rId21"/>
    <p:sldId id="1284" r:id="rId22"/>
    <p:sldId id="1285" r:id="rId23"/>
    <p:sldId id="1286" r:id="rId24"/>
    <p:sldId id="1287" r:id="rId25"/>
    <p:sldId id="1288" r:id="rId26"/>
    <p:sldId id="1290" r:id="rId27"/>
    <p:sldId id="1291" r:id="rId28"/>
    <p:sldId id="1217" r:id="rId29"/>
    <p:sldId id="1292" r:id="rId30"/>
    <p:sldId id="1293" r:id="rId31"/>
    <p:sldId id="1294" r:id="rId32"/>
    <p:sldId id="1295" r:id="rId33"/>
    <p:sldId id="1296" r:id="rId34"/>
    <p:sldId id="1297" r:id="rId35"/>
    <p:sldId id="1298" r:id="rId36"/>
    <p:sldId id="1300" r:id="rId37"/>
    <p:sldId id="1301" r:id="rId38"/>
    <p:sldId id="1229" r:id="rId39"/>
    <p:sldId id="1302" r:id="rId40"/>
    <p:sldId id="1303" r:id="rId41"/>
    <p:sldId id="1304" r:id="rId42"/>
    <p:sldId id="1305" r:id="rId43"/>
    <p:sldId id="1306" r:id="rId44"/>
    <p:sldId id="1307" r:id="rId45"/>
    <p:sldId id="1308" r:id="rId46"/>
    <p:sldId id="1309" r:id="rId47"/>
    <p:sldId id="1311" r:id="rId48"/>
    <p:sldId id="1312" r:id="rId49"/>
    <p:sldId id="1242" r:id="rId50"/>
    <p:sldId id="1313" r:id="rId51"/>
    <p:sldId id="1314" r:id="rId52"/>
    <p:sldId id="1315" r:id="rId53"/>
    <p:sldId id="1316" r:id="rId54"/>
    <p:sldId id="1317" r:id="rId55"/>
    <p:sldId id="1318" r:id="rId56"/>
    <p:sldId id="1319" r:id="rId57"/>
    <p:sldId id="1320" r:id="rId58"/>
    <p:sldId id="1321" r:id="rId59"/>
    <p:sldId id="1322" r:id="rId60"/>
    <p:sldId id="1323" r:id="rId61"/>
    <p:sldId id="1255" r:id="rId62"/>
    <p:sldId id="1324" r:id="rId63"/>
    <p:sldId id="1325" r:id="rId64"/>
    <p:sldId id="1326" r:id="rId65"/>
    <p:sldId id="1327" r:id="rId66"/>
    <p:sldId id="1328" r:id="rId67"/>
    <p:sldId id="1329" r:id="rId68"/>
    <p:sldId id="1330" r:id="rId69"/>
    <p:sldId id="1331" r:id="rId70"/>
    <p:sldId id="1332" r:id="rId71"/>
    <p:sldId id="1333" r:id="rId72"/>
    <p:sldId id="1334" r:id="rId73"/>
    <p:sldId id="1335" r:id="rId74"/>
    <p:sldId id="1336" r:id="rId75"/>
    <p:sldId id="1337" r:id="rId76"/>
    <p:sldId id="1338" r:id="rId77"/>
    <p:sldId id="1340" r:id="rId78"/>
    <p:sldId id="1341" r:id="rId79"/>
    <p:sldId id="1275" r:id="rId80"/>
    <p:sldId id="1199" r:id="rId81"/>
  </p:sldIdLst>
  <p:sldSz cx="12192000" cy="6858000"/>
  <p:notesSz cx="6797675" cy="9926638"/>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1752" userDrawn="1">
          <p15:clr>
            <a:srgbClr val="A4A3A4"/>
          </p15:clr>
        </p15:guide>
        <p15:guide id="4" orient="horz" pos="2160" userDrawn="1">
          <p15:clr>
            <a:srgbClr val="A4A3A4"/>
          </p15:clr>
        </p15:guide>
        <p15:guide id="5" orient="horz" pos="1706" userDrawn="1">
          <p15:clr>
            <a:srgbClr val="A4A3A4"/>
          </p15:clr>
        </p15:guide>
        <p15:guide id="6" pos="3749" userDrawn="1">
          <p15:clr>
            <a:srgbClr val="A4A3A4"/>
          </p15:clr>
        </p15:guide>
        <p15:guide id="7" pos="334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CA01"/>
    <a:srgbClr val="447EBC"/>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AF606853-7671-496A-8E4F-DF71F8EC918B}" styleName="Stile scuro 1 - Colore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Stile scuro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Stile scuro 2 - Colore 5/Colore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Stile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Stile chi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Stile con tema 2 - Colore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437" autoAdjust="0"/>
    <p:restoredTop sz="87517" autoAdjust="0"/>
  </p:normalViewPr>
  <p:slideViewPr>
    <p:cSldViewPr>
      <p:cViewPr varScale="1">
        <p:scale>
          <a:sx n="126" d="100"/>
          <a:sy n="126" d="100"/>
        </p:scale>
        <p:origin x="2316" y="120"/>
      </p:cViewPr>
      <p:guideLst>
        <p:guide orient="horz" pos="1752"/>
        <p:guide orient="horz" pos="2160"/>
        <p:guide orient="horz" pos="1706"/>
        <p:guide pos="3749"/>
        <p:guide pos="3341"/>
      </p:guideLst>
    </p:cSldViewPr>
  </p:slideViewPr>
  <p:outlineViewPr>
    <p:cViewPr>
      <p:scale>
        <a:sx n="33" d="100"/>
        <a:sy n="33" d="100"/>
      </p:scale>
      <p:origin x="0" y="0"/>
    </p:cViewPr>
  </p:outlineViewPr>
  <p:notesTextViewPr>
    <p:cViewPr>
      <p:scale>
        <a:sx n="3" d="2"/>
        <a:sy n="3" d="2"/>
      </p:scale>
      <p:origin x="0" y="0"/>
    </p:cViewPr>
  </p:notesTextViewPr>
  <p:sorterViewPr>
    <p:cViewPr>
      <p:scale>
        <a:sx n="128" d="100"/>
        <a:sy n="128" d="100"/>
      </p:scale>
      <p:origin x="0" y="0"/>
    </p:cViewPr>
  </p:sorterViewPr>
  <p:notesViewPr>
    <p:cSldViewPr showGuides="1">
      <p:cViewPr varScale="1">
        <p:scale>
          <a:sx n="79" d="100"/>
          <a:sy n="79" d="100"/>
        </p:scale>
        <p:origin x="301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4" y="0"/>
            <a:ext cx="2945659" cy="496332"/>
          </a:xfrm>
          <a:prstGeom prst="rect">
            <a:avLst/>
          </a:prstGeom>
        </p:spPr>
        <p:txBody>
          <a:bodyPr vert="horz" lIns="91712" tIns="45855" rIns="91712" bIns="45855" rtlCol="0"/>
          <a:lstStyle>
            <a:lvl1pPr algn="l">
              <a:defRPr sz="1200"/>
            </a:lvl1pPr>
          </a:lstStyle>
          <a:p>
            <a:endParaRPr lang="it-IT"/>
          </a:p>
        </p:txBody>
      </p:sp>
      <p:sp>
        <p:nvSpPr>
          <p:cNvPr id="3" name="Segnaposto data 2"/>
          <p:cNvSpPr>
            <a:spLocks noGrp="1"/>
          </p:cNvSpPr>
          <p:nvPr>
            <p:ph type="dt" sz="quarter" idx="1"/>
          </p:nvPr>
        </p:nvSpPr>
        <p:spPr>
          <a:xfrm>
            <a:off x="3850447" y="0"/>
            <a:ext cx="2945659" cy="496332"/>
          </a:xfrm>
          <a:prstGeom prst="rect">
            <a:avLst/>
          </a:prstGeom>
        </p:spPr>
        <p:txBody>
          <a:bodyPr vert="horz" lIns="91712" tIns="45855" rIns="91712" bIns="45855" rtlCol="0"/>
          <a:lstStyle>
            <a:lvl1pPr algn="r">
              <a:defRPr sz="1200"/>
            </a:lvl1pPr>
          </a:lstStyle>
          <a:p>
            <a:fld id="{0D9B862E-F906-4D5E-B00F-10E9494DAA9D}" type="datetimeFigureOut">
              <a:rPr lang="it-IT" smtClean="0"/>
              <a:pPr/>
              <a:t>15/11/2021</a:t>
            </a:fld>
            <a:endParaRPr lang="it-IT"/>
          </a:p>
        </p:txBody>
      </p:sp>
      <p:sp>
        <p:nvSpPr>
          <p:cNvPr id="4" name="Segnaposto piè di pagina 3"/>
          <p:cNvSpPr>
            <a:spLocks noGrp="1"/>
          </p:cNvSpPr>
          <p:nvPr>
            <p:ph type="ftr" sz="quarter" idx="2"/>
          </p:nvPr>
        </p:nvSpPr>
        <p:spPr>
          <a:xfrm>
            <a:off x="4" y="9428583"/>
            <a:ext cx="2945659" cy="496332"/>
          </a:xfrm>
          <a:prstGeom prst="rect">
            <a:avLst/>
          </a:prstGeom>
        </p:spPr>
        <p:txBody>
          <a:bodyPr vert="horz" lIns="91712" tIns="45855" rIns="91712" bIns="45855" rtlCol="0" anchor="b"/>
          <a:lstStyle>
            <a:lvl1pPr algn="l">
              <a:defRPr sz="1200"/>
            </a:lvl1pPr>
          </a:lstStyle>
          <a:p>
            <a:endParaRPr lang="it-IT"/>
          </a:p>
        </p:txBody>
      </p:sp>
      <p:sp>
        <p:nvSpPr>
          <p:cNvPr id="5" name="Segnaposto numero diapositiva 4"/>
          <p:cNvSpPr>
            <a:spLocks noGrp="1"/>
          </p:cNvSpPr>
          <p:nvPr>
            <p:ph type="sldNum" sz="quarter" idx="3"/>
          </p:nvPr>
        </p:nvSpPr>
        <p:spPr>
          <a:xfrm>
            <a:off x="3850447" y="9428583"/>
            <a:ext cx="2945659" cy="496332"/>
          </a:xfrm>
          <a:prstGeom prst="rect">
            <a:avLst/>
          </a:prstGeom>
        </p:spPr>
        <p:txBody>
          <a:bodyPr vert="horz" lIns="91712" tIns="45855" rIns="91712" bIns="45855" rtlCol="0" anchor="b"/>
          <a:lstStyle>
            <a:lvl1pPr algn="r">
              <a:defRPr sz="1200"/>
            </a:lvl1pPr>
          </a:lstStyle>
          <a:p>
            <a:fld id="{E3B505A6-764A-47C1-859F-F12D60353387}" type="slidenum">
              <a:rPr lang="it-IT" smtClean="0"/>
              <a:pPr/>
              <a:t>‹Nr.›</a:t>
            </a:fld>
            <a:endParaRPr lang="it-IT"/>
          </a:p>
        </p:txBody>
      </p:sp>
    </p:spTree>
    <p:extLst>
      <p:ext uri="{BB962C8B-B14F-4D97-AF65-F5344CB8AC3E}">
        <p14:creationId xmlns:p14="http://schemas.microsoft.com/office/powerpoint/2010/main" val="35024298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4" y="0"/>
            <a:ext cx="2945659" cy="496332"/>
          </a:xfrm>
          <a:prstGeom prst="rect">
            <a:avLst/>
          </a:prstGeom>
        </p:spPr>
        <p:txBody>
          <a:bodyPr vert="horz" lIns="91712" tIns="45855" rIns="91712" bIns="45855" rtlCol="0"/>
          <a:lstStyle>
            <a:lvl1pPr algn="l">
              <a:defRPr sz="1200"/>
            </a:lvl1pPr>
          </a:lstStyle>
          <a:p>
            <a:endParaRPr lang="it-IT"/>
          </a:p>
        </p:txBody>
      </p:sp>
      <p:sp>
        <p:nvSpPr>
          <p:cNvPr id="3" name="Segnaposto data 2"/>
          <p:cNvSpPr>
            <a:spLocks noGrp="1"/>
          </p:cNvSpPr>
          <p:nvPr>
            <p:ph type="dt" idx="1"/>
          </p:nvPr>
        </p:nvSpPr>
        <p:spPr>
          <a:xfrm>
            <a:off x="3850447" y="0"/>
            <a:ext cx="2945659" cy="496332"/>
          </a:xfrm>
          <a:prstGeom prst="rect">
            <a:avLst/>
          </a:prstGeom>
        </p:spPr>
        <p:txBody>
          <a:bodyPr vert="horz" lIns="91712" tIns="45855" rIns="91712" bIns="45855" rtlCol="0"/>
          <a:lstStyle>
            <a:lvl1pPr algn="r">
              <a:defRPr sz="1200"/>
            </a:lvl1pPr>
          </a:lstStyle>
          <a:p>
            <a:fld id="{B31DC755-6935-4748-A6F6-04C0F84DCB1D}" type="datetimeFigureOut">
              <a:rPr lang="it-IT" smtClean="0"/>
              <a:pPr/>
              <a:t>15/11/2021</a:t>
            </a:fld>
            <a:endParaRPr lang="it-IT"/>
          </a:p>
        </p:txBody>
      </p:sp>
      <p:sp>
        <p:nvSpPr>
          <p:cNvPr id="4" name="Segnaposto immagine diapositiva 3"/>
          <p:cNvSpPr>
            <a:spLocks noGrp="1" noRot="1" noChangeAspect="1"/>
          </p:cNvSpPr>
          <p:nvPr>
            <p:ph type="sldImg" idx="2"/>
          </p:nvPr>
        </p:nvSpPr>
        <p:spPr>
          <a:xfrm>
            <a:off x="90488" y="746125"/>
            <a:ext cx="6616700" cy="3721100"/>
          </a:xfrm>
          <a:prstGeom prst="rect">
            <a:avLst/>
          </a:prstGeom>
          <a:noFill/>
          <a:ln w="12700">
            <a:solidFill>
              <a:prstClr val="black"/>
            </a:solidFill>
          </a:ln>
        </p:spPr>
        <p:txBody>
          <a:bodyPr vert="horz" lIns="91712" tIns="45855" rIns="91712" bIns="45855" rtlCol="0" anchor="ctr"/>
          <a:lstStyle/>
          <a:p>
            <a:endParaRPr lang="it-IT"/>
          </a:p>
        </p:txBody>
      </p:sp>
      <p:sp>
        <p:nvSpPr>
          <p:cNvPr id="5" name="Segnaposto note 4"/>
          <p:cNvSpPr>
            <a:spLocks noGrp="1"/>
          </p:cNvSpPr>
          <p:nvPr>
            <p:ph type="body" sz="quarter" idx="3"/>
          </p:nvPr>
        </p:nvSpPr>
        <p:spPr>
          <a:xfrm>
            <a:off x="679768" y="4715153"/>
            <a:ext cx="5438140" cy="4466987"/>
          </a:xfrm>
          <a:prstGeom prst="rect">
            <a:avLst/>
          </a:prstGeom>
        </p:spPr>
        <p:txBody>
          <a:bodyPr vert="horz" lIns="91712" tIns="45855" rIns="91712" bIns="45855"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4" y="9428583"/>
            <a:ext cx="2945659" cy="496332"/>
          </a:xfrm>
          <a:prstGeom prst="rect">
            <a:avLst/>
          </a:prstGeom>
        </p:spPr>
        <p:txBody>
          <a:bodyPr vert="horz" lIns="91712" tIns="45855" rIns="91712" bIns="45855" rtlCol="0" anchor="b"/>
          <a:lstStyle>
            <a:lvl1pPr algn="l">
              <a:defRPr sz="1200"/>
            </a:lvl1pPr>
          </a:lstStyle>
          <a:p>
            <a:endParaRPr lang="it-IT"/>
          </a:p>
        </p:txBody>
      </p:sp>
      <p:sp>
        <p:nvSpPr>
          <p:cNvPr id="7" name="Segnaposto numero diapositiva 6"/>
          <p:cNvSpPr>
            <a:spLocks noGrp="1"/>
          </p:cNvSpPr>
          <p:nvPr>
            <p:ph type="sldNum" sz="quarter" idx="5"/>
          </p:nvPr>
        </p:nvSpPr>
        <p:spPr>
          <a:xfrm>
            <a:off x="3850447" y="9428583"/>
            <a:ext cx="2945659" cy="496332"/>
          </a:xfrm>
          <a:prstGeom prst="rect">
            <a:avLst/>
          </a:prstGeom>
        </p:spPr>
        <p:txBody>
          <a:bodyPr vert="horz" lIns="91712" tIns="45855" rIns="91712" bIns="45855" rtlCol="0" anchor="b"/>
          <a:lstStyle>
            <a:lvl1pPr algn="r">
              <a:defRPr sz="1200"/>
            </a:lvl1pPr>
          </a:lstStyle>
          <a:p>
            <a:fld id="{BD019213-7776-492B-8F37-AAD6E415342E}" type="slidenum">
              <a:rPr lang="it-IT" smtClean="0"/>
              <a:pPr/>
              <a:t>‹Nr.›</a:t>
            </a:fld>
            <a:endParaRPr lang="it-IT"/>
          </a:p>
        </p:txBody>
      </p:sp>
    </p:spTree>
    <p:extLst>
      <p:ext uri="{BB962C8B-B14F-4D97-AF65-F5344CB8AC3E}">
        <p14:creationId xmlns:p14="http://schemas.microsoft.com/office/powerpoint/2010/main" val="2113482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i="0" dirty="0">
              <a:solidFill>
                <a:srgbClr val="FF0000"/>
              </a:solidFill>
            </a:endParaRPr>
          </a:p>
        </p:txBody>
      </p:sp>
      <p:sp>
        <p:nvSpPr>
          <p:cNvPr id="4" name="Segnaposto numero diapositiva 3"/>
          <p:cNvSpPr>
            <a:spLocks noGrp="1"/>
          </p:cNvSpPr>
          <p:nvPr>
            <p:ph type="sldNum" sz="quarter" idx="10"/>
          </p:nvPr>
        </p:nvSpPr>
        <p:spPr/>
        <p:txBody>
          <a:bodyPr/>
          <a:lstStyle/>
          <a:p>
            <a:fld id="{BD019213-7776-492B-8F37-AAD6E415342E}" type="slidenum">
              <a:rPr lang="it-IT" smtClean="0"/>
              <a:pPr/>
              <a:t>1</a:t>
            </a:fld>
            <a:endParaRPr lang="it-IT"/>
          </a:p>
        </p:txBody>
      </p:sp>
    </p:spTree>
    <p:extLst>
      <p:ext uri="{BB962C8B-B14F-4D97-AF65-F5344CB8AC3E}">
        <p14:creationId xmlns:p14="http://schemas.microsoft.com/office/powerpoint/2010/main" val="3754038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8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a:solidFill>
                  <a:prstClr val="white"/>
                </a:solidFill>
                <a:cs typeface="Arial" pitchFamily="34" charset="0"/>
              </a:rPr>
              <a:t>Wie sollte eine BIM konforme Software aussehen?</a:t>
            </a:r>
            <a:endParaRPr lang="it-IT" sz="1200" dirty="0">
              <a:solidFill>
                <a:prstClr val="white"/>
              </a:solidFill>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a:solidFill>
                  <a:prstClr val="white"/>
                </a:solidFill>
                <a:cs typeface="Arial" pitchFamily="34" charset="0"/>
              </a:rPr>
              <a:t>...</a:t>
            </a:r>
            <a:endParaRPr lang="it-IT" sz="1200" dirty="0">
              <a:solidFill>
                <a:prstClr val="white"/>
              </a:solidFill>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a:solidFill>
                  <a:prstClr val="white"/>
                </a:solidFill>
                <a:cs typeface="Arial" pitchFamily="34" charset="0"/>
              </a:rPr>
              <a:t>Sie muss Folgendes beinhalten:</a:t>
            </a:r>
            <a:endParaRPr lang="it-IT" sz="1200" dirty="0">
              <a:solidFill>
                <a:prstClr val="white"/>
              </a:solidFill>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a:solidFill>
                  <a:prstClr val="white"/>
                </a:solidFill>
                <a:cs typeface="Arial" pitchFamily="34" charset="0"/>
              </a:rPr>
              <a:t>...</a:t>
            </a:r>
            <a:endParaRPr lang="it-IT" sz="1200" dirty="0">
              <a:solidFill>
                <a:prstClr val="white"/>
              </a:solidFill>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a:solidFill>
                  <a:prstClr val="white"/>
                </a:solidFill>
                <a:cs typeface="Arial" pitchFamily="34" charset="0"/>
              </a:rPr>
              <a:t>Herkömmliche Funktionen</a:t>
            </a:r>
            <a:endParaRPr lang="it-IT" sz="1200" dirty="0">
              <a:solidFill>
                <a:prstClr val="white"/>
              </a:solidFill>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a:solidFill>
                  <a:prstClr val="white"/>
                </a:solidFill>
                <a:cs typeface="Arial" pitchFamily="34" charset="0"/>
              </a:rPr>
              <a:t>...</a:t>
            </a:r>
            <a:endParaRPr lang="it-IT" sz="1200" dirty="0">
              <a:solidFill>
                <a:prstClr val="white"/>
              </a:solidFill>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a:solidFill>
                  <a:prstClr val="white"/>
                </a:solidFill>
                <a:cs typeface="Arial" pitchFamily="34" charset="0"/>
              </a:rPr>
              <a:t>+ BIM-Autorenfunktionen, welche wie folgt definiert sind:</a:t>
            </a:r>
            <a:endParaRPr lang="it-IT" sz="1200" dirty="0">
              <a:solidFill>
                <a:prstClr val="white"/>
              </a:solidFill>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a:solidFill>
                  <a:prstClr val="white"/>
                </a:solidFill>
                <a:cs typeface="Arial" pitchFamily="34" charset="0"/>
              </a:rPr>
              <a:t>...</a:t>
            </a:r>
            <a:endParaRPr lang="it-IT" sz="1200" dirty="0">
              <a:solidFill>
                <a:prstClr val="white"/>
              </a:solidFill>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a:solidFill>
                  <a:prstClr val="white"/>
                </a:solidFill>
                <a:cs typeface="Arial" pitchFamily="34" charset="0"/>
              </a:rPr>
              <a:t>Informationsmodellierung: die Definition der Modellstruktur, der Elemente mit ihren Geometrien und ihren Daten.</a:t>
            </a:r>
            <a:endParaRPr lang="it-IT" sz="1200" dirty="0">
              <a:solidFill>
                <a:prstClr val="white"/>
              </a:solidFill>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a:solidFill>
                  <a:prstClr val="white"/>
                </a:solidFill>
                <a:cs typeface="Arial" pitchFamily="34" charset="0"/>
              </a:rPr>
              <a:t>...</a:t>
            </a:r>
            <a:endParaRPr lang="it-IT" sz="1200" dirty="0">
              <a:solidFill>
                <a:prstClr val="white"/>
              </a:solidFill>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a:solidFill>
                  <a:prstClr val="white"/>
                </a:solidFill>
                <a:cs typeface="Arial" pitchFamily="34" charset="0"/>
              </a:rPr>
              <a:t>+ IFC-Modellierung: die Anpassung der Struktur, der Elemente, der Geometrien und der Daten der zu erstellenden IFC-Datei, die den angegebenen Informationsspezifikationen entsprechen muss.</a:t>
            </a:r>
            <a:endParaRPr lang="it-IT" sz="1200" dirty="0">
              <a:solidFill>
                <a:prstClr val="white"/>
              </a:solidFill>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a:solidFill>
                  <a:prstClr val="white"/>
                </a:solidFill>
                <a:cs typeface="Arial" pitchFamily="34" charset="0"/>
              </a:rPr>
              <a:t>...</a:t>
            </a:r>
            <a:endParaRPr lang="it-IT" sz="1200" dirty="0">
              <a:solidFill>
                <a:prstClr val="white"/>
              </a:solidFill>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a:solidFill>
                  <a:prstClr val="white"/>
                </a:solidFill>
                <a:cs typeface="Arial" pitchFamily="34" charset="0"/>
              </a:rPr>
              <a:t>Zeichnungen und Modelle sind zwei verschiedene Arten der Darstellung derselben Informationen und müssen konsistent sein. In beiden Dokumenten und Modellen sollten dieselben Informationen vorhanden sein.</a:t>
            </a:r>
            <a:endParaRPr lang="it-IT" sz="1200" dirty="0">
              <a:solidFill>
                <a:prstClr val="white"/>
              </a:solidFill>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a:solidFill>
                  <a:prstClr val="white"/>
                </a:solidFill>
                <a:cs typeface="Arial" pitchFamily="34" charset="0"/>
              </a:rPr>
              <a:t>...</a:t>
            </a:r>
            <a:endParaRPr lang="it-IT" sz="1200" dirty="0">
              <a:solidFill>
                <a:prstClr val="white"/>
              </a:solidFill>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a:solidFill>
                  <a:prstClr val="white"/>
                </a:solidFill>
                <a:cs typeface="Arial" pitchFamily="34" charset="0"/>
              </a:rPr>
              <a:t>Die Erstellung von Dokumenten und Modellen erfolgt mit Hilfe der folgenden Funktionen:</a:t>
            </a:r>
            <a:endParaRPr lang="it-IT" sz="1200" dirty="0">
              <a:solidFill>
                <a:prstClr val="white"/>
              </a:solidFill>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a:solidFill>
                  <a:prstClr val="white"/>
                </a:solidFill>
                <a:cs typeface="Arial" pitchFamily="34" charset="0"/>
              </a:rPr>
              <a:t>...</a:t>
            </a:r>
            <a:endParaRPr lang="it-IT" sz="1200" dirty="0">
              <a:solidFill>
                <a:prstClr val="white"/>
              </a:solidFill>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a:solidFill>
                  <a:prstClr val="white"/>
                </a:solidFill>
                <a:cs typeface="Arial" pitchFamily="34" charset="0"/>
              </a:rPr>
              <a:t>Dokumente werden durch die Kombination von Konstruktionsfunktionen mit Funktionen der Informationsmodellierung erstellt, um die Konsistenz zwischen Dokumenten und dem Informationsmodell zu gewährleisten.</a:t>
            </a:r>
            <a:endParaRPr lang="it-IT" sz="1200" dirty="0">
              <a:solidFill>
                <a:prstClr val="white"/>
              </a:solidFill>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a:solidFill>
                  <a:prstClr val="white"/>
                </a:solidFill>
                <a:cs typeface="Arial" pitchFamily="34" charset="0"/>
              </a:rPr>
              <a:t>...</a:t>
            </a:r>
            <a:endParaRPr lang="it-IT" sz="1200" dirty="0">
              <a:solidFill>
                <a:prstClr val="white"/>
              </a:solidFill>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a:solidFill>
                  <a:prstClr val="white"/>
                </a:solidFill>
                <a:cs typeface="Arial" pitchFamily="34" charset="0"/>
              </a:rPr>
              <a:t>Informationsmodelle im IFC-Format werden durch IFC-Modellierungsfunktionen erzeugt, die das proprietäre Informationsmodell gemäß den angegebenen Informationsspezifikationen in das Modell im IFC-Format umwandeln.</a:t>
            </a:r>
            <a:endParaRPr lang="it-IT" sz="1200" dirty="0">
              <a:solidFill>
                <a:prstClr val="white"/>
              </a:solidFill>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a:solidFill>
                  <a:prstClr val="white"/>
                </a:solidFill>
                <a:cs typeface="Arial" pitchFamily="34" charset="0"/>
              </a:rPr>
              <a:t>...</a:t>
            </a:r>
            <a:endParaRPr lang="it-IT" sz="1200" dirty="0">
              <a:solidFill>
                <a:prstClr val="white"/>
              </a:solidFill>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a:solidFill>
                  <a:prstClr val="white"/>
                </a:solidFill>
                <a:cs typeface="Arial" pitchFamily="34" charset="0"/>
              </a:rPr>
              <a:t>Es ist nicht möglich, das Informationsmodell direkt aus dem Entwurf zu erstellen, da der Teil der Informationsmodellierung noch nicht vorhanden ist und daher BIM-Anpassungen wie Struktur, Elemente, Geometrien und Daten fehlen.</a:t>
            </a:r>
            <a:endParaRPr lang="it-IT" sz="1200" dirty="0">
              <a:solidFill>
                <a:prstClr val="white"/>
              </a:solidFill>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a:solidFill>
                  <a:prstClr val="white"/>
                </a:solidFill>
                <a:cs typeface="Arial" pitchFamily="34" charset="0"/>
              </a:rPr>
              <a:t>...</a:t>
            </a:r>
            <a:endParaRPr lang="it-IT" sz="1200" dirty="0">
              <a:solidFill>
                <a:prstClr val="white"/>
              </a:solidFill>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a:solidFill>
                  <a:prstClr val="white"/>
                </a:solidFill>
                <a:cs typeface="Arial" pitchFamily="34" charset="0"/>
              </a:rPr>
              <a:t>Es ist nicht möglich, das IFC-Modell aus der Informationsmodellierung zu erstellen, da die geforderte Zuordnung fehlt.</a:t>
            </a:r>
            <a:endParaRPr lang="it-IT" sz="1200" dirty="0">
              <a:solidFill>
                <a:prstClr val="white"/>
              </a:solidFill>
              <a:cs typeface="Arial" pitchFamily="34" charset="0"/>
            </a:endParaRPr>
          </a:p>
        </p:txBody>
      </p:sp>
      <p:sp>
        <p:nvSpPr>
          <p:cNvPr id="4" name="Segnaposto numero diapositiva 3"/>
          <p:cNvSpPr>
            <a:spLocks noGrp="1"/>
          </p:cNvSpPr>
          <p:nvPr>
            <p:ph type="sldNum" sz="quarter" idx="10"/>
          </p:nvPr>
        </p:nvSpPr>
        <p:spPr/>
        <p:txBody>
          <a:bodyPr/>
          <a:lstStyle/>
          <a:p>
            <a:fld id="{BD019213-7776-492B-8F37-AAD6E415342E}" type="slidenum">
              <a:rPr lang="it-IT" smtClean="0"/>
              <a:pPr/>
              <a:t>10</a:t>
            </a:fld>
            <a:endParaRPr lang="it-IT"/>
          </a:p>
        </p:txBody>
      </p:sp>
    </p:spTree>
    <p:extLst>
      <p:ext uri="{BB962C8B-B14F-4D97-AF65-F5344CB8AC3E}">
        <p14:creationId xmlns:p14="http://schemas.microsoft.com/office/powerpoint/2010/main" val="3710259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D019213-7776-492B-8F37-AAD6E415342E}" type="slidenum">
              <a:rPr lang="it-IT" smtClean="0"/>
              <a:pPr/>
              <a:t>11</a:t>
            </a:fld>
            <a:endParaRPr lang="it-IT"/>
          </a:p>
        </p:txBody>
      </p:sp>
    </p:spTree>
    <p:extLst>
      <p:ext uri="{BB962C8B-B14F-4D97-AF65-F5344CB8AC3E}">
        <p14:creationId xmlns:p14="http://schemas.microsoft.com/office/powerpoint/2010/main" val="4098200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12</a:t>
            </a:fld>
            <a:endParaRPr lang="it-IT"/>
          </a:p>
        </p:txBody>
      </p:sp>
    </p:spTree>
    <p:extLst>
      <p:ext uri="{BB962C8B-B14F-4D97-AF65-F5344CB8AC3E}">
        <p14:creationId xmlns:p14="http://schemas.microsoft.com/office/powerpoint/2010/main" val="3887872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13</a:t>
            </a:fld>
            <a:endParaRPr lang="it-IT"/>
          </a:p>
        </p:txBody>
      </p:sp>
    </p:spTree>
    <p:extLst>
      <p:ext uri="{BB962C8B-B14F-4D97-AF65-F5344CB8AC3E}">
        <p14:creationId xmlns:p14="http://schemas.microsoft.com/office/powerpoint/2010/main" val="374144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14</a:t>
            </a:fld>
            <a:endParaRPr lang="it-IT"/>
          </a:p>
        </p:txBody>
      </p:sp>
    </p:spTree>
    <p:extLst>
      <p:ext uri="{BB962C8B-B14F-4D97-AF65-F5344CB8AC3E}">
        <p14:creationId xmlns:p14="http://schemas.microsoft.com/office/powerpoint/2010/main" val="17022189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15</a:t>
            </a:fld>
            <a:endParaRPr lang="it-IT"/>
          </a:p>
        </p:txBody>
      </p:sp>
    </p:spTree>
    <p:extLst>
      <p:ext uri="{BB962C8B-B14F-4D97-AF65-F5344CB8AC3E}">
        <p14:creationId xmlns:p14="http://schemas.microsoft.com/office/powerpoint/2010/main" val="3292065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16</a:t>
            </a:fld>
            <a:endParaRPr lang="it-IT"/>
          </a:p>
        </p:txBody>
      </p:sp>
    </p:spTree>
    <p:extLst>
      <p:ext uri="{BB962C8B-B14F-4D97-AF65-F5344CB8AC3E}">
        <p14:creationId xmlns:p14="http://schemas.microsoft.com/office/powerpoint/2010/main" val="1061881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17</a:t>
            </a:fld>
            <a:endParaRPr lang="it-IT"/>
          </a:p>
        </p:txBody>
      </p:sp>
    </p:spTree>
    <p:extLst>
      <p:ext uri="{BB962C8B-B14F-4D97-AF65-F5344CB8AC3E}">
        <p14:creationId xmlns:p14="http://schemas.microsoft.com/office/powerpoint/2010/main" val="1798442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18</a:t>
            </a:fld>
            <a:endParaRPr lang="it-IT"/>
          </a:p>
        </p:txBody>
      </p:sp>
    </p:spTree>
    <p:extLst>
      <p:ext uri="{BB962C8B-B14F-4D97-AF65-F5344CB8AC3E}">
        <p14:creationId xmlns:p14="http://schemas.microsoft.com/office/powerpoint/2010/main" val="36285084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19</a:t>
            </a:fld>
            <a:endParaRPr lang="it-IT"/>
          </a:p>
        </p:txBody>
      </p:sp>
    </p:spTree>
    <p:extLst>
      <p:ext uri="{BB962C8B-B14F-4D97-AF65-F5344CB8AC3E}">
        <p14:creationId xmlns:p14="http://schemas.microsoft.com/office/powerpoint/2010/main" val="3601202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BD019213-7776-492B-8F37-AAD6E415342E}" type="slidenum">
              <a:rPr lang="it-IT" smtClean="0"/>
              <a:pPr/>
              <a:t>2</a:t>
            </a:fld>
            <a:endParaRPr lang="it-IT"/>
          </a:p>
        </p:txBody>
      </p:sp>
    </p:spTree>
    <p:extLst>
      <p:ext uri="{BB962C8B-B14F-4D97-AF65-F5344CB8AC3E}">
        <p14:creationId xmlns:p14="http://schemas.microsoft.com/office/powerpoint/2010/main" val="25557581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20</a:t>
            </a:fld>
            <a:endParaRPr lang="it-IT"/>
          </a:p>
        </p:txBody>
      </p:sp>
    </p:spTree>
    <p:extLst>
      <p:ext uri="{BB962C8B-B14F-4D97-AF65-F5344CB8AC3E}">
        <p14:creationId xmlns:p14="http://schemas.microsoft.com/office/powerpoint/2010/main" val="25839834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21</a:t>
            </a:fld>
            <a:endParaRPr lang="it-IT"/>
          </a:p>
        </p:txBody>
      </p:sp>
    </p:spTree>
    <p:extLst>
      <p:ext uri="{BB962C8B-B14F-4D97-AF65-F5344CB8AC3E}">
        <p14:creationId xmlns:p14="http://schemas.microsoft.com/office/powerpoint/2010/main" val="29932957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22</a:t>
            </a:fld>
            <a:endParaRPr lang="it-IT"/>
          </a:p>
        </p:txBody>
      </p:sp>
    </p:spTree>
    <p:extLst>
      <p:ext uri="{BB962C8B-B14F-4D97-AF65-F5344CB8AC3E}">
        <p14:creationId xmlns:p14="http://schemas.microsoft.com/office/powerpoint/2010/main" val="38710258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23</a:t>
            </a:fld>
            <a:endParaRPr lang="it-IT"/>
          </a:p>
        </p:txBody>
      </p:sp>
    </p:spTree>
    <p:extLst>
      <p:ext uri="{BB962C8B-B14F-4D97-AF65-F5344CB8AC3E}">
        <p14:creationId xmlns:p14="http://schemas.microsoft.com/office/powerpoint/2010/main" val="21877140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24</a:t>
            </a:fld>
            <a:endParaRPr lang="it-IT"/>
          </a:p>
        </p:txBody>
      </p:sp>
    </p:spTree>
    <p:extLst>
      <p:ext uri="{BB962C8B-B14F-4D97-AF65-F5344CB8AC3E}">
        <p14:creationId xmlns:p14="http://schemas.microsoft.com/office/powerpoint/2010/main" val="33878352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25</a:t>
            </a:fld>
            <a:endParaRPr lang="it-IT"/>
          </a:p>
        </p:txBody>
      </p:sp>
    </p:spTree>
    <p:extLst>
      <p:ext uri="{BB962C8B-B14F-4D97-AF65-F5344CB8AC3E}">
        <p14:creationId xmlns:p14="http://schemas.microsoft.com/office/powerpoint/2010/main" val="35279058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26</a:t>
            </a:fld>
            <a:endParaRPr lang="it-IT"/>
          </a:p>
        </p:txBody>
      </p:sp>
    </p:spTree>
    <p:extLst>
      <p:ext uri="{BB962C8B-B14F-4D97-AF65-F5344CB8AC3E}">
        <p14:creationId xmlns:p14="http://schemas.microsoft.com/office/powerpoint/2010/main" val="10485197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27</a:t>
            </a:fld>
            <a:endParaRPr lang="it-IT"/>
          </a:p>
        </p:txBody>
      </p:sp>
    </p:spTree>
    <p:extLst>
      <p:ext uri="{BB962C8B-B14F-4D97-AF65-F5344CB8AC3E}">
        <p14:creationId xmlns:p14="http://schemas.microsoft.com/office/powerpoint/2010/main" val="22741703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28</a:t>
            </a:fld>
            <a:endParaRPr lang="it-IT"/>
          </a:p>
        </p:txBody>
      </p:sp>
    </p:spTree>
    <p:extLst>
      <p:ext uri="{BB962C8B-B14F-4D97-AF65-F5344CB8AC3E}">
        <p14:creationId xmlns:p14="http://schemas.microsoft.com/office/powerpoint/2010/main" val="8689766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29</a:t>
            </a:fld>
            <a:endParaRPr lang="it-IT"/>
          </a:p>
        </p:txBody>
      </p:sp>
    </p:spTree>
    <p:extLst>
      <p:ext uri="{BB962C8B-B14F-4D97-AF65-F5344CB8AC3E}">
        <p14:creationId xmlns:p14="http://schemas.microsoft.com/office/powerpoint/2010/main" val="4033218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D019213-7776-492B-8F37-AAD6E415342E}" type="slidenum">
              <a:rPr lang="it-IT" smtClean="0"/>
              <a:pPr/>
              <a:t>3</a:t>
            </a:fld>
            <a:endParaRPr lang="it-IT"/>
          </a:p>
        </p:txBody>
      </p:sp>
    </p:spTree>
    <p:extLst>
      <p:ext uri="{BB962C8B-B14F-4D97-AF65-F5344CB8AC3E}">
        <p14:creationId xmlns:p14="http://schemas.microsoft.com/office/powerpoint/2010/main" val="40022262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30</a:t>
            </a:fld>
            <a:endParaRPr lang="it-IT"/>
          </a:p>
        </p:txBody>
      </p:sp>
    </p:spTree>
    <p:extLst>
      <p:ext uri="{BB962C8B-B14F-4D97-AF65-F5344CB8AC3E}">
        <p14:creationId xmlns:p14="http://schemas.microsoft.com/office/powerpoint/2010/main" val="40521128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31</a:t>
            </a:fld>
            <a:endParaRPr lang="it-IT"/>
          </a:p>
        </p:txBody>
      </p:sp>
    </p:spTree>
    <p:extLst>
      <p:ext uri="{BB962C8B-B14F-4D97-AF65-F5344CB8AC3E}">
        <p14:creationId xmlns:p14="http://schemas.microsoft.com/office/powerpoint/2010/main" val="3017736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32</a:t>
            </a:fld>
            <a:endParaRPr lang="it-IT"/>
          </a:p>
        </p:txBody>
      </p:sp>
    </p:spTree>
    <p:extLst>
      <p:ext uri="{BB962C8B-B14F-4D97-AF65-F5344CB8AC3E}">
        <p14:creationId xmlns:p14="http://schemas.microsoft.com/office/powerpoint/2010/main" val="41871717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33</a:t>
            </a:fld>
            <a:endParaRPr lang="it-IT"/>
          </a:p>
        </p:txBody>
      </p:sp>
    </p:spTree>
    <p:extLst>
      <p:ext uri="{BB962C8B-B14F-4D97-AF65-F5344CB8AC3E}">
        <p14:creationId xmlns:p14="http://schemas.microsoft.com/office/powerpoint/2010/main" val="25463916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34</a:t>
            </a:fld>
            <a:endParaRPr lang="it-IT"/>
          </a:p>
        </p:txBody>
      </p:sp>
    </p:spTree>
    <p:extLst>
      <p:ext uri="{BB962C8B-B14F-4D97-AF65-F5344CB8AC3E}">
        <p14:creationId xmlns:p14="http://schemas.microsoft.com/office/powerpoint/2010/main" val="16090724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35</a:t>
            </a:fld>
            <a:endParaRPr lang="it-IT"/>
          </a:p>
        </p:txBody>
      </p:sp>
    </p:spTree>
    <p:extLst>
      <p:ext uri="{BB962C8B-B14F-4D97-AF65-F5344CB8AC3E}">
        <p14:creationId xmlns:p14="http://schemas.microsoft.com/office/powerpoint/2010/main" val="42118932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36</a:t>
            </a:fld>
            <a:endParaRPr lang="it-IT"/>
          </a:p>
        </p:txBody>
      </p:sp>
    </p:spTree>
    <p:extLst>
      <p:ext uri="{BB962C8B-B14F-4D97-AF65-F5344CB8AC3E}">
        <p14:creationId xmlns:p14="http://schemas.microsoft.com/office/powerpoint/2010/main" val="9673382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37</a:t>
            </a:fld>
            <a:endParaRPr lang="it-IT"/>
          </a:p>
        </p:txBody>
      </p:sp>
    </p:spTree>
    <p:extLst>
      <p:ext uri="{BB962C8B-B14F-4D97-AF65-F5344CB8AC3E}">
        <p14:creationId xmlns:p14="http://schemas.microsoft.com/office/powerpoint/2010/main" val="32003445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38</a:t>
            </a:fld>
            <a:endParaRPr lang="it-IT"/>
          </a:p>
        </p:txBody>
      </p:sp>
    </p:spTree>
    <p:extLst>
      <p:ext uri="{BB962C8B-B14F-4D97-AF65-F5344CB8AC3E}">
        <p14:creationId xmlns:p14="http://schemas.microsoft.com/office/powerpoint/2010/main" val="26144674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39</a:t>
            </a:fld>
            <a:endParaRPr lang="it-IT"/>
          </a:p>
        </p:txBody>
      </p:sp>
    </p:spTree>
    <p:extLst>
      <p:ext uri="{BB962C8B-B14F-4D97-AF65-F5344CB8AC3E}">
        <p14:creationId xmlns:p14="http://schemas.microsoft.com/office/powerpoint/2010/main" val="2754673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4</a:t>
            </a:fld>
            <a:endParaRPr lang="it-IT"/>
          </a:p>
        </p:txBody>
      </p:sp>
    </p:spTree>
    <p:extLst>
      <p:ext uri="{BB962C8B-B14F-4D97-AF65-F5344CB8AC3E}">
        <p14:creationId xmlns:p14="http://schemas.microsoft.com/office/powerpoint/2010/main" val="4055385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40</a:t>
            </a:fld>
            <a:endParaRPr lang="it-IT"/>
          </a:p>
        </p:txBody>
      </p:sp>
    </p:spTree>
    <p:extLst>
      <p:ext uri="{BB962C8B-B14F-4D97-AF65-F5344CB8AC3E}">
        <p14:creationId xmlns:p14="http://schemas.microsoft.com/office/powerpoint/2010/main" val="40102400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41</a:t>
            </a:fld>
            <a:endParaRPr lang="it-IT"/>
          </a:p>
        </p:txBody>
      </p:sp>
    </p:spTree>
    <p:extLst>
      <p:ext uri="{BB962C8B-B14F-4D97-AF65-F5344CB8AC3E}">
        <p14:creationId xmlns:p14="http://schemas.microsoft.com/office/powerpoint/2010/main" val="38542566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42</a:t>
            </a:fld>
            <a:endParaRPr lang="it-IT"/>
          </a:p>
        </p:txBody>
      </p:sp>
    </p:spTree>
    <p:extLst>
      <p:ext uri="{BB962C8B-B14F-4D97-AF65-F5344CB8AC3E}">
        <p14:creationId xmlns:p14="http://schemas.microsoft.com/office/powerpoint/2010/main" val="39480709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43</a:t>
            </a:fld>
            <a:endParaRPr lang="it-IT"/>
          </a:p>
        </p:txBody>
      </p:sp>
    </p:spTree>
    <p:extLst>
      <p:ext uri="{BB962C8B-B14F-4D97-AF65-F5344CB8AC3E}">
        <p14:creationId xmlns:p14="http://schemas.microsoft.com/office/powerpoint/2010/main" val="33073468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44</a:t>
            </a:fld>
            <a:endParaRPr lang="it-IT"/>
          </a:p>
        </p:txBody>
      </p:sp>
    </p:spTree>
    <p:extLst>
      <p:ext uri="{BB962C8B-B14F-4D97-AF65-F5344CB8AC3E}">
        <p14:creationId xmlns:p14="http://schemas.microsoft.com/office/powerpoint/2010/main" val="13722326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45</a:t>
            </a:fld>
            <a:endParaRPr lang="it-IT"/>
          </a:p>
        </p:txBody>
      </p:sp>
    </p:spTree>
    <p:extLst>
      <p:ext uri="{BB962C8B-B14F-4D97-AF65-F5344CB8AC3E}">
        <p14:creationId xmlns:p14="http://schemas.microsoft.com/office/powerpoint/2010/main" val="28665342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46</a:t>
            </a:fld>
            <a:endParaRPr lang="it-IT"/>
          </a:p>
        </p:txBody>
      </p:sp>
    </p:spTree>
    <p:extLst>
      <p:ext uri="{BB962C8B-B14F-4D97-AF65-F5344CB8AC3E}">
        <p14:creationId xmlns:p14="http://schemas.microsoft.com/office/powerpoint/2010/main" val="2096802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47</a:t>
            </a:fld>
            <a:endParaRPr lang="it-IT"/>
          </a:p>
        </p:txBody>
      </p:sp>
    </p:spTree>
    <p:extLst>
      <p:ext uri="{BB962C8B-B14F-4D97-AF65-F5344CB8AC3E}">
        <p14:creationId xmlns:p14="http://schemas.microsoft.com/office/powerpoint/2010/main" val="31973870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48</a:t>
            </a:fld>
            <a:endParaRPr lang="it-IT"/>
          </a:p>
        </p:txBody>
      </p:sp>
    </p:spTree>
    <p:extLst>
      <p:ext uri="{BB962C8B-B14F-4D97-AF65-F5344CB8AC3E}">
        <p14:creationId xmlns:p14="http://schemas.microsoft.com/office/powerpoint/2010/main" val="41762054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49</a:t>
            </a:fld>
            <a:endParaRPr lang="it-IT"/>
          </a:p>
        </p:txBody>
      </p:sp>
    </p:spTree>
    <p:extLst>
      <p:ext uri="{BB962C8B-B14F-4D97-AF65-F5344CB8AC3E}">
        <p14:creationId xmlns:p14="http://schemas.microsoft.com/office/powerpoint/2010/main" val="3650841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lnSpcReduction="10000"/>
          </a:bodyPr>
          <a:lstStyle/>
          <a:p>
            <a:r>
              <a:rPr lang="de-DE" sz="1200"/>
              <a:t>Was bedeutet digitale Transformation im Straßenbau?</a:t>
            </a:r>
            <a:endParaRPr lang="it-IT" sz="1200" dirty="0"/>
          </a:p>
          <a:p>
            <a:r>
              <a:rPr lang="it-IT" sz="1200"/>
              <a:t>…</a:t>
            </a:r>
            <a:endParaRPr lang="it-IT" sz="1200" dirty="0"/>
          </a:p>
          <a:p>
            <a:r>
              <a:rPr lang="de-DE" sz="1200"/>
              <a:t>Bei der digitalen Transformation geht es um die Digitalisierung von Arbeitsergebnissen.</a:t>
            </a:r>
            <a:endParaRPr lang="it-IT" sz="1200" dirty="0"/>
          </a:p>
          <a:p>
            <a:r>
              <a:rPr lang="de-DE" sz="1200"/>
              <a:t>Der Entwurf mit BIM erzeugt zwei Kategorien von digitalen Ergebnissen:</a:t>
            </a:r>
            <a:endParaRPr lang="it-IT" sz="1200" dirty="0"/>
          </a:p>
          <a:p>
            <a:r>
              <a:rPr lang="it-IT" sz="1200"/>
              <a:t>...</a:t>
            </a:r>
            <a:endParaRPr lang="it-IT" sz="1200" dirty="0"/>
          </a:p>
          <a:p>
            <a:r>
              <a:rPr lang="it-IT" sz="1200"/>
              <a:t>Dokumente für Personen</a:t>
            </a:r>
            <a:endParaRPr lang="it-IT" sz="1200" dirty="0"/>
          </a:p>
          <a:p>
            <a:r>
              <a:rPr lang="it-IT" sz="1200"/>
              <a:t>...</a:t>
            </a:r>
            <a:endParaRPr lang="it-IT" sz="1200" dirty="0"/>
          </a:p>
          <a:p>
            <a:r>
              <a:rPr lang="it-IT" sz="1200"/>
              <a:t>Informationsmodelle, für Maschinen (Software).</a:t>
            </a:r>
            <a:endParaRPr lang="it-IT" sz="1200" dirty="0"/>
          </a:p>
          <a:p>
            <a:r>
              <a:rPr lang="it-IT" sz="1200"/>
              <a:t>...</a:t>
            </a:r>
            <a:endParaRPr lang="it-IT" sz="1200" dirty="0"/>
          </a:p>
          <a:p>
            <a:r>
              <a:rPr lang="de-DE" sz="1200"/>
              <a:t>Die Dokumente werden in digitaler Form im PDF-Format bereitgestellt.</a:t>
            </a:r>
            <a:endParaRPr lang="it-IT" sz="1200" dirty="0"/>
          </a:p>
          <a:p>
            <a:r>
              <a:rPr lang="it-IT" sz="1200"/>
              <a:t>...</a:t>
            </a:r>
            <a:endParaRPr lang="it-IT" sz="1200" dirty="0"/>
          </a:p>
          <a:p>
            <a:r>
              <a:rPr lang="de-DE" sz="1200"/>
              <a:t>Die digitale Version von Papier.</a:t>
            </a:r>
            <a:endParaRPr lang="it-IT" sz="1200" dirty="0"/>
          </a:p>
          <a:p>
            <a:r>
              <a:rPr lang="it-IT" sz="1200"/>
              <a:t>...</a:t>
            </a:r>
            <a:endParaRPr lang="it-IT" sz="1200" dirty="0"/>
          </a:p>
          <a:p>
            <a:r>
              <a:rPr lang="de-DE" sz="1200"/>
              <a:t>Informationsmodelle werden im IFC-Format bereitgestellt.</a:t>
            </a:r>
            <a:endParaRPr lang="it-IT" sz="1200" dirty="0"/>
          </a:p>
          <a:p>
            <a:r>
              <a:rPr lang="it-IT" sz="1200"/>
              <a:t>…</a:t>
            </a:r>
            <a:endParaRPr lang="it-IT" sz="1200" dirty="0"/>
          </a:p>
          <a:p>
            <a:r>
              <a:rPr lang="de-DE" sz="1200"/>
              <a:t>IFC ist ein standardisiertes, offenes, multidisziplinäres und universell einsetzbares Format.</a:t>
            </a:r>
            <a:endParaRPr lang="it-IT" sz="1200" dirty="0"/>
          </a:p>
          <a:p>
            <a:r>
              <a:rPr lang="it-IT" sz="1200"/>
              <a:t>...</a:t>
            </a:r>
            <a:endParaRPr lang="it-IT" sz="1200" dirty="0"/>
          </a:p>
          <a:p>
            <a:r>
              <a:rPr lang="de-DE" sz="1200"/>
              <a:t>Informationsmodelle und Dokumente müssen miteinander in Einklang stehen: die Informationen in den Dokumenten sind identisch mit denen in den Informationsmodellen.</a:t>
            </a:r>
            <a:endParaRPr lang="it-IT" sz="1200" dirty="0"/>
          </a:p>
          <a:p>
            <a:r>
              <a:rPr lang="de-DE" sz="1200"/>
              <a:t>Die Konsistenz der Informationen zwischen Modellen und Dokumenten ist einer der Eckpfeiler von BIM.</a:t>
            </a:r>
            <a:endParaRPr lang="it-IT" sz="1200" dirty="0"/>
          </a:p>
        </p:txBody>
      </p:sp>
      <p:sp>
        <p:nvSpPr>
          <p:cNvPr id="4" name="Segnaposto numero diapositiva 3"/>
          <p:cNvSpPr>
            <a:spLocks noGrp="1"/>
          </p:cNvSpPr>
          <p:nvPr>
            <p:ph type="sldNum" sz="quarter" idx="10"/>
          </p:nvPr>
        </p:nvSpPr>
        <p:spPr/>
        <p:txBody>
          <a:bodyPr/>
          <a:lstStyle/>
          <a:p>
            <a:fld id="{BD019213-7776-492B-8F37-AAD6E415342E}" type="slidenum">
              <a:rPr lang="it-IT" smtClean="0"/>
              <a:pPr/>
              <a:t>5</a:t>
            </a:fld>
            <a:endParaRPr lang="it-IT"/>
          </a:p>
        </p:txBody>
      </p:sp>
    </p:spTree>
    <p:extLst>
      <p:ext uri="{BB962C8B-B14F-4D97-AF65-F5344CB8AC3E}">
        <p14:creationId xmlns:p14="http://schemas.microsoft.com/office/powerpoint/2010/main" val="3345206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50</a:t>
            </a:fld>
            <a:endParaRPr lang="it-IT"/>
          </a:p>
        </p:txBody>
      </p:sp>
    </p:spTree>
    <p:extLst>
      <p:ext uri="{BB962C8B-B14F-4D97-AF65-F5344CB8AC3E}">
        <p14:creationId xmlns:p14="http://schemas.microsoft.com/office/powerpoint/2010/main" val="40739696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51</a:t>
            </a:fld>
            <a:endParaRPr lang="it-IT"/>
          </a:p>
        </p:txBody>
      </p:sp>
    </p:spTree>
    <p:extLst>
      <p:ext uri="{BB962C8B-B14F-4D97-AF65-F5344CB8AC3E}">
        <p14:creationId xmlns:p14="http://schemas.microsoft.com/office/powerpoint/2010/main" val="29311838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52</a:t>
            </a:fld>
            <a:endParaRPr lang="it-IT"/>
          </a:p>
        </p:txBody>
      </p:sp>
    </p:spTree>
    <p:extLst>
      <p:ext uri="{BB962C8B-B14F-4D97-AF65-F5344CB8AC3E}">
        <p14:creationId xmlns:p14="http://schemas.microsoft.com/office/powerpoint/2010/main" val="5969454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53</a:t>
            </a:fld>
            <a:endParaRPr lang="it-IT"/>
          </a:p>
        </p:txBody>
      </p:sp>
    </p:spTree>
    <p:extLst>
      <p:ext uri="{BB962C8B-B14F-4D97-AF65-F5344CB8AC3E}">
        <p14:creationId xmlns:p14="http://schemas.microsoft.com/office/powerpoint/2010/main" val="2895624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54</a:t>
            </a:fld>
            <a:endParaRPr lang="it-IT"/>
          </a:p>
        </p:txBody>
      </p:sp>
    </p:spTree>
    <p:extLst>
      <p:ext uri="{BB962C8B-B14F-4D97-AF65-F5344CB8AC3E}">
        <p14:creationId xmlns:p14="http://schemas.microsoft.com/office/powerpoint/2010/main" val="11918090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55</a:t>
            </a:fld>
            <a:endParaRPr lang="it-IT"/>
          </a:p>
        </p:txBody>
      </p:sp>
    </p:spTree>
    <p:extLst>
      <p:ext uri="{BB962C8B-B14F-4D97-AF65-F5344CB8AC3E}">
        <p14:creationId xmlns:p14="http://schemas.microsoft.com/office/powerpoint/2010/main" val="24456335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56</a:t>
            </a:fld>
            <a:endParaRPr lang="it-IT"/>
          </a:p>
        </p:txBody>
      </p:sp>
    </p:spTree>
    <p:extLst>
      <p:ext uri="{BB962C8B-B14F-4D97-AF65-F5344CB8AC3E}">
        <p14:creationId xmlns:p14="http://schemas.microsoft.com/office/powerpoint/2010/main" val="19508058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57</a:t>
            </a:fld>
            <a:endParaRPr lang="it-IT"/>
          </a:p>
        </p:txBody>
      </p:sp>
    </p:spTree>
    <p:extLst>
      <p:ext uri="{BB962C8B-B14F-4D97-AF65-F5344CB8AC3E}">
        <p14:creationId xmlns:p14="http://schemas.microsoft.com/office/powerpoint/2010/main" val="19827310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58</a:t>
            </a:fld>
            <a:endParaRPr lang="it-IT"/>
          </a:p>
        </p:txBody>
      </p:sp>
    </p:spTree>
    <p:extLst>
      <p:ext uri="{BB962C8B-B14F-4D97-AF65-F5344CB8AC3E}">
        <p14:creationId xmlns:p14="http://schemas.microsoft.com/office/powerpoint/2010/main" val="38983029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59</a:t>
            </a:fld>
            <a:endParaRPr lang="it-IT"/>
          </a:p>
        </p:txBody>
      </p:sp>
    </p:spTree>
    <p:extLst>
      <p:ext uri="{BB962C8B-B14F-4D97-AF65-F5344CB8AC3E}">
        <p14:creationId xmlns:p14="http://schemas.microsoft.com/office/powerpoint/2010/main" val="1634349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D019213-7776-492B-8F37-AAD6E415342E}" type="slidenum">
              <a:rPr lang="it-IT" smtClean="0"/>
              <a:pPr/>
              <a:t>6</a:t>
            </a:fld>
            <a:endParaRPr lang="it-IT"/>
          </a:p>
        </p:txBody>
      </p:sp>
    </p:spTree>
    <p:extLst>
      <p:ext uri="{BB962C8B-B14F-4D97-AF65-F5344CB8AC3E}">
        <p14:creationId xmlns:p14="http://schemas.microsoft.com/office/powerpoint/2010/main" val="36007284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60</a:t>
            </a:fld>
            <a:endParaRPr lang="it-IT"/>
          </a:p>
        </p:txBody>
      </p:sp>
    </p:spTree>
    <p:extLst>
      <p:ext uri="{BB962C8B-B14F-4D97-AF65-F5344CB8AC3E}">
        <p14:creationId xmlns:p14="http://schemas.microsoft.com/office/powerpoint/2010/main" val="4954529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61</a:t>
            </a:fld>
            <a:endParaRPr lang="it-IT"/>
          </a:p>
        </p:txBody>
      </p:sp>
    </p:spTree>
    <p:extLst>
      <p:ext uri="{BB962C8B-B14F-4D97-AF65-F5344CB8AC3E}">
        <p14:creationId xmlns:p14="http://schemas.microsoft.com/office/powerpoint/2010/main" val="31551584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62</a:t>
            </a:fld>
            <a:endParaRPr lang="it-IT"/>
          </a:p>
        </p:txBody>
      </p:sp>
    </p:spTree>
    <p:extLst>
      <p:ext uri="{BB962C8B-B14F-4D97-AF65-F5344CB8AC3E}">
        <p14:creationId xmlns:p14="http://schemas.microsoft.com/office/powerpoint/2010/main" val="215384571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63</a:t>
            </a:fld>
            <a:endParaRPr lang="it-IT"/>
          </a:p>
        </p:txBody>
      </p:sp>
    </p:spTree>
    <p:extLst>
      <p:ext uri="{BB962C8B-B14F-4D97-AF65-F5344CB8AC3E}">
        <p14:creationId xmlns:p14="http://schemas.microsoft.com/office/powerpoint/2010/main" val="34310669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64</a:t>
            </a:fld>
            <a:endParaRPr lang="it-IT"/>
          </a:p>
        </p:txBody>
      </p:sp>
    </p:spTree>
    <p:extLst>
      <p:ext uri="{BB962C8B-B14F-4D97-AF65-F5344CB8AC3E}">
        <p14:creationId xmlns:p14="http://schemas.microsoft.com/office/powerpoint/2010/main" val="41169297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65</a:t>
            </a:fld>
            <a:endParaRPr lang="it-IT"/>
          </a:p>
        </p:txBody>
      </p:sp>
    </p:spTree>
    <p:extLst>
      <p:ext uri="{BB962C8B-B14F-4D97-AF65-F5344CB8AC3E}">
        <p14:creationId xmlns:p14="http://schemas.microsoft.com/office/powerpoint/2010/main" val="2066157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66</a:t>
            </a:fld>
            <a:endParaRPr lang="it-IT"/>
          </a:p>
        </p:txBody>
      </p:sp>
    </p:spTree>
    <p:extLst>
      <p:ext uri="{BB962C8B-B14F-4D97-AF65-F5344CB8AC3E}">
        <p14:creationId xmlns:p14="http://schemas.microsoft.com/office/powerpoint/2010/main" val="39433302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67</a:t>
            </a:fld>
            <a:endParaRPr lang="it-IT"/>
          </a:p>
        </p:txBody>
      </p:sp>
    </p:spTree>
    <p:extLst>
      <p:ext uri="{BB962C8B-B14F-4D97-AF65-F5344CB8AC3E}">
        <p14:creationId xmlns:p14="http://schemas.microsoft.com/office/powerpoint/2010/main" val="15247807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68</a:t>
            </a:fld>
            <a:endParaRPr lang="it-IT"/>
          </a:p>
        </p:txBody>
      </p:sp>
    </p:spTree>
    <p:extLst>
      <p:ext uri="{BB962C8B-B14F-4D97-AF65-F5344CB8AC3E}">
        <p14:creationId xmlns:p14="http://schemas.microsoft.com/office/powerpoint/2010/main" val="163600367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69</a:t>
            </a:fld>
            <a:endParaRPr lang="it-IT"/>
          </a:p>
        </p:txBody>
      </p:sp>
    </p:spTree>
    <p:extLst>
      <p:ext uri="{BB962C8B-B14F-4D97-AF65-F5344CB8AC3E}">
        <p14:creationId xmlns:p14="http://schemas.microsoft.com/office/powerpoint/2010/main" val="2637953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a:t>buildingSMART IFC Project Program</a:t>
            </a:r>
            <a:endParaRPr lang="it-IT" dirty="0"/>
          </a:p>
          <a:p>
            <a:r>
              <a:rPr lang="de-DE"/>
              <a:t>Hier können wir den Stand der IFC-Entwicklung sehen. </a:t>
            </a:r>
            <a:endParaRPr lang="it-IT" baseline="0" dirty="0"/>
          </a:p>
          <a:p>
            <a:r>
              <a:rPr lang="de-DE" baseline="0"/>
              <a:t>Bis 2022 wird die gesamte Verkehrsinfrastruktur, einschließlich der Tunnel, fertiggestellt sein.</a:t>
            </a:r>
            <a:endParaRPr lang="it-IT" dirty="0"/>
          </a:p>
          <a:p>
            <a:endParaRPr lang="it-IT" dirty="0"/>
          </a:p>
        </p:txBody>
      </p:sp>
      <p:sp>
        <p:nvSpPr>
          <p:cNvPr id="4" name="Segnaposto numero diapositiva 3"/>
          <p:cNvSpPr>
            <a:spLocks noGrp="1"/>
          </p:cNvSpPr>
          <p:nvPr>
            <p:ph type="sldNum" sz="quarter" idx="10"/>
          </p:nvPr>
        </p:nvSpPr>
        <p:spPr/>
        <p:txBody>
          <a:bodyPr/>
          <a:lstStyle/>
          <a:p>
            <a:fld id="{BD019213-7776-492B-8F37-AAD6E415342E}" type="slidenum">
              <a:rPr lang="it-IT" smtClean="0"/>
              <a:pPr/>
              <a:t>7</a:t>
            </a:fld>
            <a:endParaRPr lang="it-IT"/>
          </a:p>
        </p:txBody>
      </p:sp>
    </p:spTree>
    <p:extLst>
      <p:ext uri="{BB962C8B-B14F-4D97-AF65-F5344CB8AC3E}">
        <p14:creationId xmlns:p14="http://schemas.microsoft.com/office/powerpoint/2010/main" val="328205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70</a:t>
            </a:fld>
            <a:endParaRPr lang="it-IT"/>
          </a:p>
        </p:txBody>
      </p:sp>
    </p:spTree>
    <p:extLst>
      <p:ext uri="{BB962C8B-B14F-4D97-AF65-F5344CB8AC3E}">
        <p14:creationId xmlns:p14="http://schemas.microsoft.com/office/powerpoint/2010/main" val="393512747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71</a:t>
            </a:fld>
            <a:endParaRPr lang="it-IT"/>
          </a:p>
        </p:txBody>
      </p:sp>
    </p:spTree>
    <p:extLst>
      <p:ext uri="{BB962C8B-B14F-4D97-AF65-F5344CB8AC3E}">
        <p14:creationId xmlns:p14="http://schemas.microsoft.com/office/powerpoint/2010/main" val="94862057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72</a:t>
            </a:fld>
            <a:endParaRPr lang="it-IT"/>
          </a:p>
        </p:txBody>
      </p:sp>
    </p:spTree>
    <p:extLst>
      <p:ext uri="{BB962C8B-B14F-4D97-AF65-F5344CB8AC3E}">
        <p14:creationId xmlns:p14="http://schemas.microsoft.com/office/powerpoint/2010/main" val="174313151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73</a:t>
            </a:fld>
            <a:endParaRPr lang="it-IT"/>
          </a:p>
        </p:txBody>
      </p:sp>
    </p:spTree>
    <p:extLst>
      <p:ext uri="{BB962C8B-B14F-4D97-AF65-F5344CB8AC3E}">
        <p14:creationId xmlns:p14="http://schemas.microsoft.com/office/powerpoint/2010/main" val="120663714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74</a:t>
            </a:fld>
            <a:endParaRPr lang="it-IT"/>
          </a:p>
        </p:txBody>
      </p:sp>
    </p:spTree>
    <p:extLst>
      <p:ext uri="{BB962C8B-B14F-4D97-AF65-F5344CB8AC3E}">
        <p14:creationId xmlns:p14="http://schemas.microsoft.com/office/powerpoint/2010/main" val="332109770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75</a:t>
            </a:fld>
            <a:endParaRPr lang="it-IT"/>
          </a:p>
        </p:txBody>
      </p:sp>
    </p:spTree>
    <p:extLst>
      <p:ext uri="{BB962C8B-B14F-4D97-AF65-F5344CB8AC3E}">
        <p14:creationId xmlns:p14="http://schemas.microsoft.com/office/powerpoint/2010/main" val="325141472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76</a:t>
            </a:fld>
            <a:endParaRPr lang="it-IT"/>
          </a:p>
        </p:txBody>
      </p:sp>
    </p:spTree>
    <p:extLst>
      <p:ext uri="{BB962C8B-B14F-4D97-AF65-F5344CB8AC3E}">
        <p14:creationId xmlns:p14="http://schemas.microsoft.com/office/powerpoint/2010/main" val="68815870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77</a:t>
            </a:fld>
            <a:endParaRPr lang="it-IT"/>
          </a:p>
        </p:txBody>
      </p:sp>
    </p:spTree>
    <p:extLst>
      <p:ext uri="{BB962C8B-B14F-4D97-AF65-F5344CB8AC3E}">
        <p14:creationId xmlns:p14="http://schemas.microsoft.com/office/powerpoint/2010/main" val="65007992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D019213-7776-492B-8F37-AAD6E415342E}" type="slidenum">
              <a:rPr lang="it-IT" smtClean="0"/>
              <a:pPr/>
              <a:t>78</a:t>
            </a:fld>
            <a:endParaRPr lang="it-IT"/>
          </a:p>
        </p:txBody>
      </p:sp>
    </p:spTree>
    <p:extLst>
      <p:ext uri="{BB962C8B-B14F-4D97-AF65-F5344CB8AC3E}">
        <p14:creationId xmlns:p14="http://schemas.microsoft.com/office/powerpoint/2010/main" val="210035987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D019213-7776-492B-8F37-AAD6E415342E}" type="slidenum">
              <a:rPr lang="it-IT" smtClean="0"/>
              <a:pPr/>
              <a:t>79</a:t>
            </a:fld>
            <a:endParaRPr lang="it-IT"/>
          </a:p>
        </p:txBody>
      </p:sp>
    </p:spTree>
    <p:extLst>
      <p:ext uri="{BB962C8B-B14F-4D97-AF65-F5344CB8AC3E}">
        <p14:creationId xmlns:p14="http://schemas.microsoft.com/office/powerpoint/2010/main" val="3776180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de-DE"/>
              <a:t>Was sind die Hauptunterschiede zwischen IFC für Gebäude und einer IFC für Infrastuktur?</a:t>
            </a:r>
            <a:endParaRPr lang="it-IT" baseline="0" dirty="0"/>
          </a:p>
          <a:p>
            <a:endParaRPr lang="it-IT" dirty="0"/>
          </a:p>
        </p:txBody>
      </p:sp>
      <p:sp>
        <p:nvSpPr>
          <p:cNvPr id="4" name="Segnaposto numero diapositiva 3"/>
          <p:cNvSpPr>
            <a:spLocks noGrp="1"/>
          </p:cNvSpPr>
          <p:nvPr>
            <p:ph type="sldNum" sz="quarter" idx="10"/>
          </p:nvPr>
        </p:nvSpPr>
        <p:spPr/>
        <p:txBody>
          <a:bodyPr/>
          <a:lstStyle/>
          <a:p>
            <a:fld id="{BD019213-7776-492B-8F37-AAD6E415342E}" type="slidenum">
              <a:rPr lang="it-IT" smtClean="0"/>
              <a:pPr/>
              <a:t>8</a:t>
            </a:fld>
            <a:endParaRPr lang="it-IT"/>
          </a:p>
        </p:txBody>
      </p:sp>
    </p:spTree>
    <p:extLst>
      <p:ext uri="{BB962C8B-B14F-4D97-AF65-F5344CB8AC3E}">
        <p14:creationId xmlns:p14="http://schemas.microsoft.com/office/powerpoint/2010/main" val="30438080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D019213-7776-492B-8F37-AAD6E415342E}" type="slidenum">
              <a:rPr lang="it-IT" smtClean="0"/>
              <a:pPr/>
              <a:t>80</a:t>
            </a:fld>
            <a:endParaRPr lang="it-IT"/>
          </a:p>
        </p:txBody>
      </p:sp>
    </p:spTree>
    <p:extLst>
      <p:ext uri="{BB962C8B-B14F-4D97-AF65-F5344CB8AC3E}">
        <p14:creationId xmlns:p14="http://schemas.microsoft.com/office/powerpoint/2010/main" val="4121714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de-DE"/>
              <a:t>Wie kann das proprietäre BIM-Modell in ein IFC-konformes Modell umgewandelt werden, das den Anforderungen entspricht?</a:t>
            </a:r>
            <a:endParaRPr lang="it-IT" baseline="0" dirty="0"/>
          </a:p>
          <a:p>
            <a:r>
              <a:rPr lang="de-DE" baseline="0"/>
              <a:t>Lassen Sie uns einige Punkte des Abbildens aufzeigen:</a:t>
            </a:r>
            <a:endParaRPr lang="it-IT" baseline="0" dirty="0"/>
          </a:p>
          <a:p>
            <a:endParaRPr lang="it-IT" baseline="0" dirty="0"/>
          </a:p>
          <a:p>
            <a:endParaRPr lang="it-IT" dirty="0"/>
          </a:p>
        </p:txBody>
      </p:sp>
      <p:sp>
        <p:nvSpPr>
          <p:cNvPr id="4" name="Segnaposto numero diapositiva 3"/>
          <p:cNvSpPr>
            <a:spLocks noGrp="1"/>
          </p:cNvSpPr>
          <p:nvPr>
            <p:ph type="sldNum" sz="quarter" idx="10"/>
          </p:nvPr>
        </p:nvSpPr>
        <p:spPr/>
        <p:txBody>
          <a:bodyPr/>
          <a:lstStyle/>
          <a:p>
            <a:fld id="{BD019213-7776-492B-8F37-AAD6E415342E}" type="slidenum">
              <a:rPr lang="it-IT" smtClean="0"/>
              <a:pPr/>
              <a:t>9</a:t>
            </a:fld>
            <a:endParaRPr lang="it-IT"/>
          </a:p>
        </p:txBody>
      </p:sp>
    </p:spTree>
    <p:extLst>
      <p:ext uri="{BB962C8B-B14F-4D97-AF65-F5344CB8AC3E}">
        <p14:creationId xmlns:p14="http://schemas.microsoft.com/office/powerpoint/2010/main" val="24505267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Home Page">
    <p:spTree>
      <p:nvGrpSpPr>
        <p:cNvPr id="1" name=""/>
        <p:cNvGrpSpPr/>
        <p:nvPr/>
      </p:nvGrpSpPr>
      <p:grpSpPr>
        <a:xfrm>
          <a:off x="0" y="0"/>
          <a:ext cx="0" cy="0"/>
          <a:chOff x="0" y="0"/>
          <a:chExt cx="0" cy="0"/>
        </a:xfrm>
      </p:grpSpPr>
      <p:pic>
        <p:nvPicPr>
          <p:cNvPr id="12" name="Immagin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22134" y="1556792"/>
            <a:ext cx="5147731" cy="1219200"/>
          </a:xfrm>
          <a:prstGeom prst="rect">
            <a:avLst/>
          </a:prstGeom>
        </p:spPr>
      </p:pic>
      <p:sp>
        <p:nvSpPr>
          <p:cNvPr id="9" name="Segnaposto testo 8"/>
          <p:cNvSpPr>
            <a:spLocks noGrp="1"/>
          </p:cNvSpPr>
          <p:nvPr>
            <p:ph type="body" sz="quarter" idx="10"/>
          </p:nvPr>
        </p:nvSpPr>
        <p:spPr>
          <a:xfrm>
            <a:off x="839416" y="3429000"/>
            <a:ext cx="10513168" cy="646331"/>
          </a:xfrm>
          <a:prstGeom prst="rect">
            <a:avLst/>
          </a:prstGeom>
        </p:spPr>
        <p:txBody>
          <a:bodyPr wrap="square" lIns="0">
            <a:spAutoFit/>
          </a:bodyPr>
          <a:lstStyle>
            <a:lvl1pPr marL="0" indent="0" algn="ctr">
              <a:lnSpc>
                <a:spcPct val="100000"/>
              </a:lnSpc>
              <a:spcBef>
                <a:spcPts val="600"/>
              </a:spcBef>
              <a:buNone/>
              <a:defRPr sz="3600" b="0">
                <a:latin typeface="Segoe UI Semibold" panose="020B0702040204020203" pitchFamily="34" charset="0"/>
                <a:cs typeface="Segoe UI Semibold" panose="020B0702040204020203" pitchFamily="34" charset="0"/>
              </a:defRPr>
            </a:lvl1pPr>
          </a:lstStyle>
          <a:p>
            <a:pPr lvl="0"/>
            <a:endParaRPr lang="it-IT" dirty="0"/>
          </a:p>
        </p:txBody>
      </p:sp>
      <p:sp>
        <p:nvSpPr>
          <p:cNvPr id="11" name="Segnaposto testo 10"/>
          <p:cNvSpPr>
            <a:spLocks noGrp="1"/>
          </p:cNvSpPr>
          <p:nvPr>
            <p:ph type="body" sz="quarter" idx="11"/>
          </p:nvPr>
        </p:nvSpPr>
        <p:spPr>
          <a:xfrm>
            <a:off x="839415" y="4869160"/>
            <a:ext cx="10513168" cy="584775"/>
          </a:xfrm>
          <a:prstGeom prst="rect">
            <a:avLst/>
          </a:prstGeom>
        </p:spPr>
        <p:txBody>
          <a:bodyPr wrap="square" lIns="0">
            <a:spAutoFit/>
          </a:bodyPr>
          <a:lstStyle>
            <a:lvl1pPr marL="0" indent="0" algn="ctr">
              <a:lnSpc>
                <a:spcPct val="100000"/>
              </a:lnSpc>
              <a:spcBef>
                <a:spcPts val="600"/>
              </a:spcBef>
              <a:buNone/>
              <a:defRPr sz="3200"/>
            </a:lvl1pPr>
          </a:lstStyle>
          <a:p>
            <a:pPr lvl="0"/>
            <a:endParaRPr lang="it-IT" dirty="0"/>
          </a:p>
        </p:txBody>
      </p:sp>
    </p:spTree>
    <p:extLst>
      <p:ext uri="{BB962C8B-B14F-4D97-AF65-F5344CB8AC3E}">
        <p14:creationId xmlns:p14="http://schemas.microsoft.com/office/powerpoint/2010/main" val="3110191868"/>
      </p:ext>
    </p:extLst>
  </p:cSld>
  <p:clrMapOvr>
    <a:masterClrMapping/>
  </p:clrMapOvr>
  <p:extLst>
    <p:ext uri="{DCECCB84-F9BA-43D5-87BE-67443E8EF086}">
      <p15:sldGuideLst xmlns:p15="http://schemas.microsoft.com/office/powerpoint/2012/main">
        <p15:guide id="1" orient="horz" pos="4156" userDrawn="1">
          <p15:clr>
            <a:srgbClr val="FBAE40"/>
          </p15:clr>
        </p15:guide>
        <p15:guide id="2" orient="horz" pos="3929" userDrawn="1">
          <p15:clr>
            <a:srgbClr val="FBAE40"/>
          </p15:clr>
        </p15:guide>
        <p15:guide id="3" orient="horz" pos="164" userDrawn="1">
          <p15:clr>
            <a:srgbClr val="FBAE40"/>
          </p15:clr>
        </p15:guide>
        <p15:guide id="4" orient="horz" pos="3884" userDrawn="1">
          <p15:clr>
            <a:srgbClr val="FBAE40"/>
          </p15:clr>
        </p15:guide>
        <p15:guide id="5" pos="347" userDrawn="1">
          <p15:clr>
            <a:srgbClr val="FBAE40"/>
          </p15:clr>
        </p15:guide>
        <p15:guide id="6" pos="7333" userDrawn="1">
          <p15:clr>
            <a:srgbClr val="FBAE40"/>
          </p15:clr>
        </p15:guide>
        <p15:guide id="7" pos="846" userDrawn="1">
          <p15:clr>
            <a:srgbClr val="FBAE40"/>
          </p15:clr>
        </p15:guide>
        <p15:guide id="8" pos="6834" userDrawn="1">
          <p15:clr>
            <a:srgbClr val="FBAE40"/>
          </p15:clr>
        </p15:guide>
        <p15:guide id="9" pos="2343" userDrawn="1">
          <p15:clr>
            <a:srgbClr val="FBAE40"/>
          </p15:clr>
        </p15:guide>
        <p15:guide id="10" pos="5337" userDrawn="1">
          <p15:clr>
            <a:srgbClr val="FBAE40"/>
          </p15:clr>
        </p15:guide>
        <p15:guide id="11"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 Page">
    <p:spTree>
      <p:nvGrpSpPr>
        <p:cNvPr id="1" name=""/>
        <p:cNvGrpSpPr/>
        <p:nvPr/>
      </p:nvGrpSpPr>
      <p:grpSpPr>
        <a:xfrm>
          <a:off x="0" y="0"/>
          <a:ext cx="0" cy="0"/>
          <a:chOff x="0" y="0"/>
          <a:chExt cx="0" cy="0"/>
        </a:xfrm>
      </p:grpSpPr>
      <p:sp>
        <p:nvSpPr>
          <p:cNvPr id="8" name="Segnaposto testo 6"/>
          <p:cNvSpPr>
            <a:spLocks noGrp="1"/>
          </p:cNvSpPr>
          <p:nvPr>
            <p:ph type="body" sz="quarter" idx="11" hasCustomPrompt="1"/>
          </p:nvPr>
        </p:nvSpPr>
        <p:spPr>
          <a:xfrm>
            <a:off x="555355" y="3290200"/>
            <a:ext cx="10293619" cy="1865126"/>
          </a:xfrm>
          <a:prstGeom prst="rect">
            <a:avLst/>
          </a:prstGeom>
        </p:spPr>
        <p:txBody>
          <a:bodyPr wrap="square" lIns="0">
            <a:spAutoFit/>
          </a:bodyPr>
          <a:lstStyle>
            <a:lvl1pPr marL="0" indent="0">
              <a:lnSpc>
                <a:spcPct val="120000"/>
              </a:lnSpc>
              <a:spcBef>
                <a:spcPts val="0"/>
              </a:spcBef>
              <a:buNone/>
              <a:defRPr sz="3200"/>
            </a:lvl1pPr>
          </a:lstStyle>
          <a:p>
            <a:pPr lvl="0"/>
            <a:r>
              <a:rPr lang="en-US"/>
              <a:t>Here is the subline, explain your project </a:t>
            </a:r>
            <a:br>
              <a:rPr lang="en-US"/>
            </a:br>
            <a:r>
              <a:rPr lang="en-US"/>
              <a:t>in 2-3 lines so that we clearly understand</a:t>
            </a:r>
            <a:br>
              <a:rPr lang="en-US"/>
            </a:br>
            <a:r>
              <a:rPr lang="en-US"/>
              <a:t>the presentation</a:t>
            </a:r>
            <a:endParaRPr lang="en-US" dirty="0"/>
          </a:p>
        </p:txBody>
      </p:sp>
      <p:sp>
        <p:nvSpPr>
          <p:cNvPr id="9" name="Segnaposto testo 8"/>
          <p:cNvSpPr>
            <a:spLocks noGrp="1"/>
          </p:cNvSpPr>
          <p:nvPr>
            <p:ph type="body" sz="quarter" idx="12" hasCustomPrompt="1"/>
          </p:nvPr>
        </p:nvSpPr>
        <p:spPr>
          <a:xfrm>
            <a:off x="555355" y="1556792"/>
            <a:ext cx="10293619" cy="1588127"/>
          </a:xfrm>
          <a:prstGeom prst="rect">
            <a:avLst/>
          </a:prstGeom>
        </p:spPr>
        <p:txBody>
          <a:bodyPr wrap="square" lIns="0">
            <a:spAutoFit/>
          </a:bodyPr>
          <a:lstStyle>
            <a:lvl1pPr marL="0" indent="0">
              <a:lnSpc>
                <a:spcPct val="90000"/>
              </a:lnSpc>
              <a:spcBef>
                <a:spcPts val="0"/>
              </a:spcBef>
              <a:buNone/>
              <a:defRPr sz="5400">
                <a:latin typeface="Segoe UI Semibold" panose="020B0702040204020203" pitchFamily="34" charset="0"/>
                <a:cs typeface="Segoe UI Semibold" panose="020B0702040204020203" pitchFamily="34" charset="0"/>
              </a:defRPr>
            </a:lvl1pPr>
          </a:lstStyle>
          <a:p>
            <a:pPr lvl="0"/>
            <a:r>
              <a:rPr lang="en-US"/>
              <a:t>Title of your project in a few words</a:t>
            </a:r>
            <a:endParaRPr lang="en-US" dirty="0"/>
          </a:p>
        </p:txBody>
      </p:sp>
      <p:sp>
        <p:nvSpPr>
          <p:cNvPr id="6" name="Rettangolo 5"/>
          <p:cNvSpPr/>
          <p:nvPr userDrawn="1"/>
        </p:nvSpPr>
        <p:spPr>
          <a:xfrm>
            <a:off x="0" y="1556793"/>
            <a:ext cx="335360" cy="1588126"/>
          </a:xfrm>
          <a:prstGeom prst="rect">
            <a:avLst/>
          </a:prstGeom>
          <a:solidFill>
            <a:srgbClr val="F5C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mj-lt"/>
            </a:endParaRPr>
          </a:p>
        </p:txBody>
      </p:sp>
      <p:sp>
        <p:nvSpPr>
          <p:cNvPr id="7" name="Segnaposto testo 6"/>
          <p:cNvSpPr>
            <a:spLocks noGrp="1"/>
          </p:cNvSpPr>
          <p:nvPr>
            <p:ph type="body" sz="quarter" idx="13" hasCustomPrompt="1"/>
          </p:nvPr>
        </p:nvSpPr>
        <p:spPr>
          <a:xfrm>
            <a:off x="555355" y="5300607"/>
            <a:ext cx="10293619" cy="498598"/>
          </a:xfrm>
          <a:prstGeom prst="rect">
            <a:avLst/>
          </a:prstGeom>
        </p:spPr>
        <p:txBody>
          <a:bodyPr wrap="square" lIns="0">
            <a:spAutoFit/>
          </a:bodyPr>
          <a:lstStyle>
            <a:lvl1pPr marL="0" indent="0">
              <a:lnSpc>
                <a:spcPct val="120000"/>
              </a:lnSpc>
              <a:spcBef>
                <a:spcPts val="0"/>
              </a:spcBef>
              <a:buNone/>
              <a:defRPr sz="2200"/>
            </a:lvl1pPr>
          </a:lstStyle>
          <a:p>
            <a:pPr lvl="0"/>
            <a:r>
              <a:rPr lang="en-US"/>
              <a:t>Lesson x</a:t>
            </a:r>
            <a:endParaRPr lang="en-US" dirty="0"/>
          </a:p>
        </p:txBody>
      </p:sp>
      <p:sp>
        <p:nvSpPr>
          <p:cNvPr id="16" name="Segnaposto piè di pagina 45"/>
          <p:cNvSpPr>
            <a:spLocks noGrp="1"/>
          </p:cNvSpPr>
          <p:nvPr>
            <p:ph type="ftr" sz="quarter" idx="3"/>
          </p:nvPr>
        </p:nvSpPr>
        <p:spPr>
          <a:xfrm>
            <a:off x="550863" y="6241622"/>
            <a:ext cx="8425457" cy="360000"/>
          </a:xfrm>
          <a:prstGeom prst="rect">
            <a:avLst/>
          </a:prstGeom>
        </p:spPr>
        <p:txBody>
          <a:bodyPr vert="horz" lIns="91440" tIns="45720" rIns="91440" bIns="45720" rtlCol="0" anchor="ctr"/>
          <a:lstStyle>
            <a:lvl1pPr algn="l">
              <a:defRPr sz="1400">
                <a:solidFill>
                  <a:schemeClr val="tx1"/>
                </a:solidFill>
              </a:defRPr>
            </a:lvl1pPr>
          </a:lstStyle>
          <a:p>
            <a:r>
              <a:rPr lang="de-DE"/>
              <a:t>BIM Straßenplanung mit IFC 4x3 ifcRoad</a:t>
            </a:r>
            <a:endParaRPr lang="it-IT" dirty="0"/>
          </a:p>
        </p:txBody>
      </p:sp>
      <p:sp>
        <p:nvSpPr>
          <p:cNvPr id="17" name="Segnaposto numero diapositiva 46"/>
          <p:cNvSpPr>
            <a:spLocks noGrp="1"/>
          </p:cNvSpPr>
          <p:nvPr>
            <p:ph type="sldNum" sz="quarter" idx="4"/>
          </p:nvPr>
        </p:nvSpPr>
        <p:spPr>
          <a:xfrm>
            <a:off x="11130754" y="6244355"/>
            <a:ext cx="537025" cy="360000"/>
          </a:xfrm>
          <a:prstGeom prst="rect">
            <a:avLst/>
          </a:prstGeom>
        </p:spPr>
        <p:txBody>
          <a:bodyPr vert="horz" lIns="91440" tIns="45720" rIns="91440" bIns="45720" rtlCol="0" anchor="ctr"/>
          <a:lstStyle>
            <a:lvl1pPr algn="ctr">
              <a:defRPr sz="1400">
                <a:solidFill>
                  <a:schemeClr val="tx1"/>
                </a:solidFill>
              </a:defRPr>
            </a:lvl1pPr>
          </a:lstStyle>
          <a:p>
            <a:r>
              <a:rPr lang="it-IT"/>
              <a:t>‹N›</a:t>
            </a:r>
            <a:endParaRPr lang="it-IT" dirty="0"/>
          </a:p>
        </p:txBody>
      </p:sp>
    </p:spTree>
    <p:extLst>
      <p:ext uri="{BB962C8B-B14F-4D97-AF65-F5344CB8AC3E}">
        <p14:creationId xmlns:p14="http://schemas.microsoft.com/office/powerpoint/2010/main" val="4159884665"/>
      </p:ext>
    </p:extLst>
  </p:cSld>
  <p:clrMapOvr>
    <a:masterClrMapping/>
  </p:clrMapOvr>
  <p:extLst>
    <p:ext uri="{DCECCB84-F9BA-43D5-87BE-67443E8EF086}">
      <p15:sldGuideLst xmlns:p15="http://schemas.microsoft.com/office/powerpoint/2012/main">
        <p15:guide id="1" pos="3840">
          <p15:clr>
            <a:srgbClr val="FBAE40"/>
          </p15:clr>
        </p15:guide>
        <p15:guide id="2" pos="2343">
          <p15:clr>
            <a:srgbClr val="FBAE40"/>
          </p15:clr>
        </p15:guide>
        <p15:guide id="3" pos="846">
          <p15:clr>
            <a:srgbClr val="FBAE40"/>
          </p15:clr>
        </p15:guide>
        <p15:guide id="4" pos="5337">
          <p15:clr>
            <a:srgbClr val="FBAE40"/>
          </p15:clr>
        </p15:guide>
        <p15:guide id="5" pos="6834">
          <p15:clr>
            <a:srgbClr val="FBAE40"/>
          </p15:clr>
        </p15:guide>
        <p15:guide id="6" pos="347">
          <p15:clr>
            <a:srgbClr val="FBAE40"/>
          </p15:clr>
        </p15:guide>
        <p15:guide id="7" pos="7333">
          <p15:clr>
            <a:srgbClr val="FBAE40"/>
          </p15:clr>
        </p15:guide>
        <p15:guide id="8" orient="horz" pos="164">
          <p15:clr>
            <a:srgbClr val="FBAE40"/>
          </p15:clr>
        </p15:guide>
        <p15:guide id="9" orient="horz" pos="4156">
          <p15:clr>
            <a:srgbClr val="FBAE40"/>
          </p15:clr>
        </p15:guide>
        <p15:guide id="10" orient="horz" pos="3929" userDrawn="1">
          <p15:clr>
            <a:srgbClr val="FBAE40"/>
          </p15:clr>
        </p15:guide>
        <p15:guide id="11" orient="horz" pos="38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8" name="Text Placeholder 2"/>
          <p:cNvSpPr>
            <a:spLocks noGrp="1"/>
          </p:cNvSpPr>
          <p:nvPr>
            <p:ph type="body" sz="quarter" idx="12"/>
          </p:nvPr>
        </p:nvSpPr>
        <p:spPr>
          <a:xfrm>
            <a:off x="550863" y="260350"/>
            <a:ext cx="11090275" cy="584775"/>
          </a:xfrm>
          <a:prstGeom prst="rect">
            <a:avLst/>
          </a:prstGeom>
        </p:spPr>
        <p:txBody>
          <a:bodyPr wrap="square" lIns="0">
            <a:spAutoFit/>
          </a:bodyPr>
          <a:lstStyle>
            <a:lvl1pPr marL="0" indent="0" algn="ctr">
              <a:spcBef>
                <a:spcPts val="0"/>
              </a:spcBef>
              <a:buNone/>
              <a:defRPr sz="3200" b="1">
                <a:latin typeface="Segoe UI Semibold" panose="020B0702040204020203" pitchFamily="34" charset="0"/>
                <a:cs typeface="Segoe UI Semibold" panose="020B0702040204020203" pitchFamily="34" charset="0"/>
              </a:defRPr>
            </a:lvl1pPr>
          </a:lstStyle>
          <a:p>
            <a:pPr lvl="0"/>
            <a:endParaRPr lang="it-IT" dirty="0"/>
          </a:p>
        </p:txBody>
      </p:sp>
      <p:sp>
        <p:nvSpPr>
          <p:cNvPr id="9" name="Rettangolo 8"/>
          <p:cNvSpPr/>
          <p:nvPr userDrawn="1"/>
        </p:nvSpPr>
        <p:spPr>
          <a:xfrm>
            <a:off x="0" y="260350"/>
            <a:ext cx="335360" cy="584775"/>
          </a:xfrm>
          <a:prstGeom prst="rect">
            <a:avLst/>
          </a:prstGeom>
          <a:solidFill>
            <a:srgbClr val="F5C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mj-lt"/>
            </a:endParaRPr>
          </a:p>
        </p:txBody>
      </p:sp>
      <p:sp>
        <p:nvSpPr>
          <p:cNvPr id="18" name="Title 1"/>
          <p:cNvSpPr>
            <a:spLocks noGrp="1"/>
          </p:cNvSpPr>
          <p:nvPr>
            <p:ph type="title" hasCustomPrompt="1"/>
          </p:nvPr>
        </p:nvSpPr>
        <p:spPr>
          <a:xfrm>
            <a:off x="5591943" y="1196752"/>
            <a:ext cx="5544370" cy="376729"/>
          </a:xfrm>
          <a:prstGeom prst="rect">
            <a:avLst/>
          </a:prstGeom>
        </p:spPr>
        <p:txBody>
          <a:bodyPr/>
          <a:lstStyle>
            <a:lvl1pPr algn="l">
              <a:defRPr sz="2200" b="1">
                <a:solidFill>
                  <a:schemeClr val="tx1">
                    <a:lumMod val="75000"/>
                    <a:lumOff val="25000"/>
                  </a:schemeClr>
                </a:solidFill>
                <a:latin typeface="Segoe UI Semibold" panose="020B0702040204020203" pitchFamily="34" charset="0"/>
                <a:ea typeface="Segoe UI Symbol" panose="020B0502040204020203" pitchFamily="34" charset="0"/>
                <a:cs typeface="Segoe UI Semibold" panose="020B0702040204020203" pitchFamily="34" charset="0"/>
              </a:defRPr>
            </a:lvl1pPr>
          </a:lstStyle>
          <a:p>
            <a:r>
              <a:rPr lang="it-IT"/>
              <a:t>Vorname und Nachname</a:t>
            </a:r>
            <a:endParaRPr lang="en-US" dirty="0"/>
          </a:p>
        </p:txBody>
      </p:sp>
      <p:sp>
        <p:nvSpPr>
          <p:cNvPr id="19" name="Segnaposto immagine 7"/>
          <p:cNvSpPr>
            <a:spLocks noGrp="1"/>
          </p:cNvSpPr>
          <p:nvPr>
            <p:ph type="pic" sz="quarter" idx="13"/>
          </p:nvPr>
        </p:nvSpPr>
        <p:spPr>
          <a:xfrm>
            <a:off x="550863" y="1196752"/>
            <a:ext cx="4800600" cy="4800600"/>
          </a:xfrm>
          <a:prstGeom prst="rect">
            <a:avLst/>
          </a:prstGeom>
          <a:solidFill>
            <a:schemeClr val="bg1">
              <a:lumMod val="95000"/>
            </a:schemeClr>
          </a:solidFill>
        </p:spPr>
        <p:txBody>
          <a:bodyPr>
            <a:normAutofit/>
          </a:bodyPr>
          <a:lstStyle>
            <a:lvl1pPr marL="0" indent="0">
              <a:buNone/>
              <a:defRPr sz="2200">
                <a:solidFill>
                  <a:schemeClr val="tx1">
                    <a:lumMod val="75000"/>
                    <a:lumOff val="25000"/>
                  </a:schemeClr>
                </a:solidFill>
                <a:latin typeface="Segoe UI" panose="020B0502040204020203" pitchFamily="34" charset="0"/>
                <a:cs typeface="Segoe UI" panose="020B0502040204020203" pitchFamily="34" charset="0"/>
              </a:defRPr>
            </a:lvl1pPr>
          </a:lstStyle>
          <a:p>
            <a:endParaRPr lang="it-IT" dirty="0"/>
          </a:p>
        </p:txBody>
      </p:sp>
      <p:sp>
        <p:nvSpPr>
          <p:cNvPr id="20" name="Segnaposto contenuto 4"/>
          <p:cNvSpPr>
            <a:spLocks noGrp="1"/>
          </p:cNvSpPr>
          <p:nvPr>
            <p:ph sz="quarter" idx="14" hasCustomPrompt="1"/>
          </p:nvPr>
        </p:nvSpPr>
        <p:spPr>
          <a:xfrm>
            <a:off x="5591943" y="2421270"/>
            <a:ext cx="5544370" cy="3576270"/>
          </a:xfrm>
          <a:prstGeom prst="rect">
            <a:avLst/>
          </a:prstGeom>
        </p:spPr>
        <p:txBody>
          <a:bodyPr/>
          <a:lstStyle>
            <a:lvl1pPr marL="0" indent="0">
              <a:lnSpc>
                <a:spcPct val="100000"/>
              </a:lnSpc>
              <a:buNone/>
              <a:defRPr sz="1400">
                <a:solidFill>
                  <a:schemeClr val="tx1">
                    <a:lumMod val="75000"/>
                    <a:lumOff val="25000"/>
                  </a:schemeClr>
                </a:solidFill>
                <a:latin typeface="Segoe UI" panose="020B0502040204020203" pitchFamily="34" charset="0"/>
                <a:cs typeface="Segoe UI" panose="020B0502040204020203" pitchFamily="34" charset="0"/>
              </a:defRPr>
            </a:lvl1pPr>
            <a:lvl2pPr marL="457200" indent="0">
              <a:buNone/>
              <a:defRPr sz="1600">
                <a:solidFill>
                  <a:schemeClr val="tx1">
                    <a:lumMod val="75000"/>
                    <a:lumOff val="25000"/>
                  </a:schemeClr>
                </a:solidFill>
              </a:defRPr>
            </a:lvl2pPr>
            <a:lvl3pPr marL="914400" indent="0">
              <a:buNone/>
              <a:defRPr sz="1600">
                <a:solidFill>
                  <a:schemeClr val="tx1">
                    <a:lumMod val="75000"/>
                    <a:lumOff val="25000"/>
                  </a:schemeClr>
                </a:solidFill>
              </a:defRPr>
            </a:lvl3pPr>
            <a:lvl4pPr marL="1371600" indent="0">
              <a:buNone/>
              <a:defRPr sz="1600">
                <a:solidFill>
                  <a:schemeClr val="tx1">
                    <a:lumMod val="75000"/>
                    <a:lumOff val="25000"/>
                  </a:schemeClr>
                </a:solidFill>
              </a:defRPr>
            </a:lvl4pPr>
            <a:lvl5pPr marL="1828800" indent="0">
              <a:buNone/>
              <a:defRPr sz="1600">
                <a:solidFill>
                  <a:schemeClr val="tx1">
                    <a:lumMod val="75000"/>
                    <a:lumOff val="25000"/>
                  </a:schemeClr>
                </a:solidFill>
              </a:defRPr>
            </a:lvl5pPr>
          </a:lstStyle>
          <a:p>
            <a:pPr lvl="0"/>
            <a:r>
              <a:rPr lang="it-IT"/>
              <a:t>Biografie -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it-IT" dirty="0"/>
          </a:p>
        </p:txBody>
      </p:sp>
      <p:sp>
        <p:nvSpPr>
          <p:cNvPr id="21" name="Segnaposto contenuto 4">
            <a:extLst>
              <a:ext uri="{FF2B5EF4-FFF2-40B4-BE49-F238E27FC236}">
                <a16:creationId xmlns:a16="http://schemas.microsoft.com/office/drawing/2014/main" id="{D97D3B1D-9B4D-6E4A-BBBA-A729DC6F2BA7}"/>
              </a:ext>
            </a:extLst>
          </p:cNvPr>
          <p:cNvSpPr>
            <a:spLocks noGrp="1"/>
          </p:cNvSpPr>
          <p:nvPr>
            <p:ph sz="quarter" idx="15" hasCustomPrompt="1"/>
          </p:nvPr>
        </p:nvSpPr>
        <p:spPr>
          <a:xfrm>
            <a:off x="5591943" y="1612111"/>
            <a:ext cx="5544370" cy="376729"/>
          </a:xfrm>
          <a:prstGeom prst="rect">
            <a:avLst/>
          </a:prstGeom>
        </p:spPr>
        <p:txBody>
          <a:bodyPr/>
          <a:lstStyle>
            <a:lvl1pPr marL="0" indent="0">
              <a:lnSpc>
                <a:spcPct val="100000"/>
              </a:lnSpc>
              <a:buNone/>
              <a:defRPr sz="1600" i="0">
                <a:solidFill>
                  <a:schemeClr val="tx1">
                    <a:lumMod val="75000"/>
                    <a:lumOff val="25000"/>
                  </a:schemeClr>
                </a:solidFill>
                <a:latin typeface="Segoe UI" panose="020B0502040204020203" pitchFamily="34" charset="0"/>
                <a:cs typeface="Segoe UI" panose="020B0502040204020203" pitchFamily="34" charset="0"/>
              </a:defRPr>
            </a:lvl1pPr>
            <a:lvl2pPr marL="457200" indent="0">
              <a:buNone/>
              <a:defRPr sz="1600">
                <a:solidFill>
                  <a:schemeClr val="tx1">
                    <a:lumMod val="75000"/>
                    <a:lumOff val="25000"/>
                  </a:schemeClr>
                </a:solidFill>
              </a:defRPr>
            </a:lvl2pPr>
            <a:lvl3pPr marL="914400" indent="0">
              <a:buNone/>
              <a:defRPr sz="1600">
                <a:solidFill>
                  <a:schemeClr val="tx1">
                    <a:lumMod val="75000"/>
                    <a:lumOff val="25000"/>
                  </a:schemeClr>
                </a:solidFill>
              </a:defRPr>
            </a:lvl3pPr>
            <a:lvl4pPr marL="1371600" indent="0">
              <a:buNone/>
              <a:defRPr sz="1600">
                <a:solidFill>
                  <a:schemeClr val="tx1">
                    <a:lumMod val="75000"/>
                    <a:lumOff val="25000"/>
                  </a:schemeClr>
                </a:solidFill>
              </a:defRPr>
            </a:lvl4pPr>
            <a:lvl5pPr marL="1828800" indent="0">
              <a:buNone/>
              <a:defRPr sz="1600">
                <a:solidFill>
                  <a:schemeClr val="tx1">
                    <a:lumMod val="75000"/>
                    <a:lumOff val="25000"/>
                  </a:schemeClr>
                </a:solidFill>
              </a:defRPr>
            </a:lvl5pPr>
          </a:lstStyle>
          <a:p>
            <a:pPr lvl="0"/>
            <a:r>
              <a:rPr lang="it-IT"/>
              <a:t>Unternehmen</a:t>
            </a:r>
            <a:endParaRPr lang="it-IT" dirty="0"/>
          </a:p>
        </p:txBody>
      </p:sp>
      <p:sp>
        <p:nvSpPr>
          <p:cNvPr id="10" name="Segnaposto piè di pagina 45"/>
          <p:cNvSpPr>
            <a:spLocks noGrp="1"/>
          </p:cNvSpPr>
          <p:nvPr>
            <p:ph type="ftr" sz="quarter" idx="3"/>
          </p:nvPr>
        </p:nvSpPr>
        <p:spPr>
          <a:xfrm>
            <a:off x="550863" y="6241622"/>
            <a:ext cx="8425457" cy="360000"/>
          </a:xfrm>
          <a:prstGeom prst="rect">
            <a:avLst/>
          </a:prstGeom>
        </p:spPr>
        <p:txBody>
          <a:bodyPr vert="horz" lIns="91440" tIns="45720" rIns="91440" bIns="45720" rtlCol="0" anchor="ctr"/>
          <a:lstStyle>
            <a:lvl1pPr algn="l">
              <a:defRPr sz="1400">
                <a:solidFill>
                  <a:schemeClr val="tx1"/>
                </a:solidFill>
              </a:defRPr>
            </a:lvl1pPr>
          </a:lstStyle>
          <a:p>
            <a:r>
              <a:rPr lang="de-DE"/>
              <a:t>BIM Straßenplanung mit IFC 4x3 ifcRoad</a:t>
            </a:r>
            <a:endParaRPr lang="it-IT" dirty="0"/>
          </a:p>
        </p:txBody>
      </p:sp>
      <p:sp>
        <p:nvSpPr>
          <p:cNvPr id="11" name="Segnaposto numero diapositiva 46"/>
          <p:cNvSpPr>
            <a:spLocks noGrp="1"/>
          </p:cNvSpPr>
          <p:nvPr>
            <p:ph type="sldNum" sz="quarter" idx="4"/>
          </p:nvPr>
        </p:nvSpPr>
        <p:spPr>
          <a:xfrm>
            <a:off x="11130754" y="6244355"/>
            <a:ext cx="537025" cy="360000"/>
          </a:xfrm>
          <a:prstGeom prst="rect">
            <a:avLst/>
          </a:prstGeom>
        </p:spPr>
        <p:txBody>
          <a:bodyPr vert="horz" lIns="91440" tIns="45720" rIns="91440" bIns="45720" rtlCol="0" anchor="ctr"/>
          <a:lstStyle>
            <a:lvl1pPr algn="ctr">
              <a:defRPr sz="1400">
                <a:solidFill>
                  <a:schemeClr val="tx1"/>
                </a:solidFill>
              </a:defRPr>
            </a:lvl1pPr>
          </a:lstStyle>
          <a:p>
            <a:r>
              <a:rPr lang="it-IT"/>
              <a:t>‹N›</a:t>
            </a:r>
            <a:endParaRPr lang="it-IT" dirty="0"/>
          </a:p>
        </p:txBody>
      </p:sp>
    </p:spTree>
    <p:extLst>
      <p:ext uri="{BB962C8B-B14F-4D97-AF65-F5344CB8AC3E}">
        <p14:creationId xmlns:p14="http://schemas.microsoft.com/office/powerpoint/2010/main" val="3948076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6" name="Segnaposto contenuto 2"/>
          <p:cNvSpPr>
            <a:spLocks noGrp="1"/>
          </p:cNvSpPr>
          <p:nvPr>
            <p:ph idx="1"/>
          </p:nvPr>
        </p:nvSpPr>
        <p:spPr>
          <a:xfrm>
            <a:off x="550862" y="1223302"/>
            <a:ext cx="11090275" cy="4806748"/>
          </a:xfrm>
          <a:prstGeom prst="rect">
            <a:avLst/>
          </a:prstGeom>
        </p:spPr>
        <p:txBody>
          <a:bodyPr lIns="0"/>
          <a:lstStyle>
            <a:lvl1pPr marL="0" indent="0">
              <a:spcBef>
                <a:spcPts val="600"/>
              </a:spcBef>
              <a:buNone/>
              <a:defRPr sz="2200">
                <a:latin typeface="+mn-lt"/>
              </a:defRPr>
            </a:lvl1pPr>
            <a:lvl2pPr>
              <a:spcBef>
                <a:spcPts val="600"/>
              </a:spcBef>
              <a:defRPr/>
            </a:lvl2pPr>
            <a:lvl3pPr>
              <a:spcBef>
                <a:spcPts val="600"/>
              </a:spcBef>
              <a:defRPr/>
            </a:lvl3pPr>
            <a:lvl4pPr>
              <a:spcBef>
                <a:spcPts val="600"/>
              </a:spcBef>
              <a:defRPr/>
            </a:lvl4pPr>
            <a:lvl5pPr>
              <a:spcBef>
                <a:spcPts val="600"/>
              </a:spcBef>
              <a:defRPr/>
            </a:lvl5pPr>
          </a:lstStyle>
          <a:p>
            <a:pPr lvl="0"/>
            <a:endParaRPr lang="it-IT" dirty="0"/>
          </a:p>
        </p:txBody>
      </p:sp>
      <p:sp>
        <p:nvSpPr>
          <p:cNvPr id="8" name="Text Placeholder 2"/>
          <p:cNvSpPr>
            <a:spLocks noGrp="1"/>
          </p:cNvSpPr>
          <p:nvPr>
            <p:ph type="body" sz="quarter" idx="10"/>
          </p:nvPr>
        </p:nvSpPr>
        <p:spPr>
          <a:xfrm>
            <a:off x="550863" y="260350"/>
            <a:ext cx="11090275" cy="584775"/>
          </a:xfrm>
          <a:prstGeom prst="rect">
            <a:avLst/>
          </a:prstGeom>
        </p:spPr>
        <p:txBody>
          <a:bodyPr wrap="square" lIns="0">
            <a:spAutoFit/>
          </a:bodyPr>
          <a:lstStyle>
            <a:lvl1pPr marL="0" indent="0" algn="ctr">
              <a:spcBef>
                <a:spcPts val="0"/>
              </a:spcBef>
              <a:buNone/>
              <a:defRPr sz="3200" b="1">
                <a:latin typeface="Segoe UI Semibold" panose="020B0702040204020203" pitchFamily="34" charset="0"/>
                <a:cs typeface="Segoe UI Semibold" panose="020B0702040204020203" pitchFamily="34" charset="0"/>
              </a:defRPr>
            </a:lvl1pPr>
          </a:lstStyle>
          <a:p>
            <a:pPr lvl="0"/>
            <a:endParaRPr lang="it-IT" dirty="0"/>
          </a:p>
        </p:txBody>
      </p:sp>
      <p:sp>
        <p:nvSpPr>
          <p:cNvPr id="9" name="Rettangolo 8"/>
          <p:cNvSpPr/>
          <p:nvPr userDrawn="1"/>
        </p:nvSpPr>
        <p:spPr>
          <a:xfrm>
            <a:off x="0" y="260350"/>
            <a:ext cx="335360" cy="584775"/>
          </a:xfrm>
          <a:prstGeom prst="rect">
            <a:avLst/>
          </a:prstGeom>
          <a:solidFill>
            <a:srgbClr val="F5C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mj-lt"/>
            </a:endParaRPr>
          </a:p>
        </p:txBody>
      </p:sp>
      <p:sp>
        <p:nvSpPr>
          <p:cNvPr id="5" name="Segnaposto piè di pagina 45"/>
          <p:cNvSpPr>
            <a:spLocks noGrp="1"/>
          </p:cNvSpPr>
          <p:nvPr>
            <p:ph type="ftr" sz="quarter" idx="3"/>
          </p:nvPr>
        </p:nvSpPr>
        <p:spPr>
          <a:xfrm>
            <a:off x="550863" y="6241622"/>
            <a:ext cx="8425457" cy="360000"/>
          </a:xfrm>
          <a:prstGeom prst="rect">
            <a:avLst/>
          </a:prstGeom>
        </p:spPr>
        <p:txBody>
          <a:bodyPr vert="horz" lIns="91440" tIns="45720" rIns="91440" bIns="45720" rtlCol="0" anchor="ctr"/>
          <a:lstStyle>
            <a:lvl1pPr algn="l">
              <a:defRPr sz="1400">
                <a:solidFill>
                  <a:schemeClr val="tx1"/>
                </a:solidFill>
              </a:defRPr>
            </a:lvl1pPr>
          </a:lstStyle>
          <a:p>
            <a:r>
              <a:rPr lang="de-DE"/>
              <a:t>BIM Straßenplanung mit IFC 4x3 ifcRoad</a:t>
            </a:r>
            <a:endParaRPr lang="it-IT" dirty="0"/>
          </a:p>
        </p:txBody>
      </p:sp>
      <p:sp>
        <p:nvSpPr>
          <p:cNvPr id="7" name="Segnaposto numero diapositiva 46"/>
          <p:cNvSpPr>
            <a:spLocks noGrp="1"/>
          </p:cNvSpPr>
          <p:nvPr>
            <p:ph type="sldNum" sz="quarter" idx="4"/>
          </p:nvPr>
        </p:nvSpPr>
        <p:spPr>
          <a:xfrm>
            <a:off x="11130754" y="6244355"/>
            <a:ext cx="537025" cy="360000"/>
          </a:xfrm>
          <a:prstGeom prst="rect">
            <a:avLst/>
          </a:prstGeom>
        </p:spPr>
        <p:txBody>
          <a:bodyPr vert="horz" lIns="91440" tIns="45720" rIns="91440" bIns="45720" rtlCol="0" anchor="ctr"/>
          <a:lstStyle>
            <a:lvl1pPr algn="ctr">
              <a:defRPr sz="1400">
                <a:solidFill>
                  <a:schemeClr val="tx1"/>
                </a:solidFill>
              </a:defRPr>
            </a:lvl1pPr>
          </a:lstStyle>
          <a:p>
            <a:r>
              <a:rPr lang="it-IT"/>
              <a:t>‹N›</a:t>
            </a:r>
            <a:endParaRPr lang="it-IT" dirty="0"/>
          </a:p>
        </p:txBody>
      </p:sp>
    </p:spTree>
    <p:extLst>
      <p:ext uri="{BB962C8B-B14F-4D97-AF65-F5344CB8AC3E}">
        <p14:creationId xmlns:p14="http://schemas.microsoft.com/office/powerpoint/2010/main" val="3997265936"/>
      </p:ext>
    </p:extLst>
  </p:cSld>
  <p:clrMapOvr>
    <a:masterClrMapping/>
  </p:clrMapOvr>
  <p:extLst>
    <p:ext uri="{DCECCB84-F9BA-43D5-87BE-67443E8EF086}">
      <p15:sldGuideLst xmlns:p15="http://schemas.microsoft.com/office/powerpoint/2012/main">
        <p15:guide id="1" pos="3840">
          <p15:clr>
            <a:srgbClr val="FBAE40"/>
          </p15:clr>
        </p15:guide>
        <p15:guide id="2" pos="2343">
          <p15:clr>
            <a:srgbClr val="FBAE40"/>
          </p15:clr>
        </p15:guide>
        <p15:guide id="3" pos="846">
          <p15:clr>
            <a:srgbClr val="FBAE40"/>
          </p15:clr>
        </p15:guide>
        <p15:guide id="4" pos="5337">
          <p15:clr>
            <a:srgbClr val="FBAE40"/>
          </p15:clr>
        </p15:guide>
        <p15:guide id="5" pos="6834">
          <p15:clr>
            <a:srgbClr val="FBAE40"/>
          </p15:clr>
        </p15:guide>
        <p15:guide id="6" pos="347">
          <p15:clr>
            <a:srgbClr val="FBAE40"/>
          </p15:clr>
        </p15:guide>
        <p15:guide id="7" pos="7333">
          <p15:clr>
            <a:srgbClr val="FBAE40"/>
          </p15:clr>
        </p15:guide>
        <p15:guide id="8" orient="horz" pos="164">
          <p15:clr>
            <a:srgbClr val="FBAE40"/>
          </p15:clr>
        </p15:guide>
        <p15:guide id="9" orient="horz" pos="4156">
          <p15:clr>
            <a:srgbClr val="FBAE40"/>
          </p15:clr>
        </p15:guide>
        <p15:guide id="10" orient="horz" pos="3929" userDrawn="1">
          <p15:clr>
            <a:srgbClr val="FBAE40"/>
          </p15:clr>
        </p15:guide>
        <p15:guide id="11" orient="horz" pos="388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28" name="Text Placeholder 2"/>
          <p:cNvSpPr>
            <a:spLocks noGrp="1"/>
          </p:cNvSpPr>
          <p:nvPr>
            <p:ph type="body" sz="quarter" idx="10"/>
          </p:nvPr>
        </p:nvSpPr>
        <p:spPr>
          <a:xfrm>
            <a:off x="550863" y="260350"/>
            <a:ext cx="11090275" cy="584775"/>
          </a:xfrm>
          <a:prstGeom prst="rect">
            <a:avLst/>
          </a:prstGeom>
        </p:spPr>
        <p:txBody>
          <a:bodyPr wrap="square" lIns="0">
            <a:spAutoFit/>
          </a:bodyPr>
          <a:lstStyle>
            <a:lvl1pPr marL="0" indent="0" algn="ctr">
              <a:spcBef>
                <a:spcPts val="0"/>
              </a:spcBef>
              <a:buNone/>
              <a:defRPr sz="3200" b="1">
                <a:latin typeface="Segoe UI Semibold" panose="020B0702040204020203" pitchFamily="34" charset="0"/>
                <a:cs typeface="Segoe UI Semibold" panose="020B0702040204020203" pitchFamily="34" charset="0"/>
              </a:defRPr>
            </a:lvl1pPr>
          </a:lstStyle>
          <a:p>
            <a:pPr lvl="0"/>
            <a:endParaRPr lang="it-IT" dirty="0"/>
          </a:p>
        </p:txBody>
      </p:sp>
      <p:pic>
        <p:nvPicPr>
          <p:cNvPr id="43" name="Immagine 4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2921" y="6270116"/>
            <a:ext cx="1212799" cy="288000"/>
          </a:xfrm>
          <a:prstGeom prst="rect">
            <a:avLst/>
          </a:prstGeom>
        </p:spPr>
      </p:pic>
      <p:sp>
        <p:nvSpPr>
          <p:cNvPr id="2" name="Rettangolo 1"/>
          <p:cNvSpPr/>
          <p:nvPr userDrawn="1"/>
        </p:nvSpPr>
        <p:spPr>
          <a:xfrm>
            <a:off x="0" y="260350"/>
            <a:ext cx="335360" cy="584775"/>
          </a:xfrm>
          <a:prstGeom prst="rect">
            <a:avLst/>
          </a:prstGeom>
          <a:solidFill>
            <a:srgbClr val="F5C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mj-lt"/>
            </a:endParaRPr>
          </a:p>
        </p:txBody>
      </p:sp>
      <p:sp>
        <p:nvSpPr>
          <p:cNvPr id="6" name="Segnaposto contenuto 2"/>
          <p:cNvSpPr>
            <a:spLocks noGrp="1"/>
          </p:cNvSpPr>
          <p:nvPr>
            <p:ph idx="1"/>
          </p:nvPr>
        </p:nvSpPr>
        <p:spPr>
          <a:xfrm>
            <a:off x="550863" y="1223302"/>
            <a:ext cx="5329114" cy="4806748"/>
          </a:xfrm>
          <a:prstGeom prst="rect">
            <a:avLst/>
          </a:prstGeom>
        </p:spPr>
        <p:txBody>
          <a:bodyPr lIns="0"/>
          <a:lstStyle>
            <a:lvl1pPr marL="0" indent="0">
              <a:spcBef>
                <a:spcPts val="600"/>
              </a:spcBef>
              <a:buNone/>
              <a:defRPr sz="2200">
                <a:latin typeface="+mn-lt"/>
              </a:defRPr>
            </a:lvl1pPr>
            <a:lvl2pPr>
              <a:spcBef>
                <a:spcPts val="600"/>
              </a:spcBef>
              <a:defRPr/>
            </a:lvl2pPr>
            <a:lvl3pPr>
              <a:spcBef>
                <a:spcPts val="600"/>
              </a:spcBef>
              <a:defRPr/>
            </a:lvl3pPr>
            <a:lvl4pPr>
              <a:spcBef>
                <a:spcPts val="600"/>
              </a:spcBef>
              <a:defRPr/>
            </a:lvl4pPr>
            <a:lvl5pPr>
              <a:spcBef>
                <a:spcPts val="600"/>
              </a:spcBef>
              <a:defRPr/>
            </a:lvl5pPr>
          </a:lstStyle>
          <a:p>
            <a:pPr lvl="0"/>
            <a:endParaRPr lang="it-IT" dirty="0"/>
          </a:p>
        </p:txBody>
      </p:sp>
      <p:sp>
        <p:nvSpPr>
          <p:cNvPr id="7" name="Segnaposto contenuto 2"/>
          <p:cNvSpPr>
            <a:spLocks noGrp="1"/>
          </p:cNvSpPr>
          <p:nvPr>
            <p:ph idx="11"/>
          </p:nvPr>
        </p:nvSpPr>
        <p:spPr>
          <a:xfrm>
            <a:off x="6312024" y="1223302"/>
            <a:ext cx="5329114" cy="4806748"/>
          </a:xfrm>
          <a:prstGeom prst="rect">
            <a:avLst/>
          </a:prstGeom>
        </p:spPr>
        <p:txBody>
          <a:bodyPr lIns="0"/>
          <a:lstStyle>
            <a:lvl1pPr marL="0" indent="0">
              <a:spcBef>
                <a:spcPts val="600"/>
              </a:spcBef>
              <a:buNone/>
              <a:defRPr sz="2200">
                <a:latin typeface="+mn-lt"/>
              </a:defRPr>
            </a:lvl1pPr>
            <a:lvl2pPr>
              <a:spcBef>
                <a:spcPts val="600"/>
              </a:spcBef>
              <a:defRPr/>
            </a:lvl2pPr>
            <a:lvl3pPr>
              <a:spcBef>
                <a:spcPts val="600"/>
              </a:spcBef>
              <a:defRPr/>
            </a:lvl3pPr>
            <a:lvl4pPr>
              <a:spcBef>
                <a:spcPts val="600"/>
              </a:spcBef>
              <a:defRPr/>
            </a:lvl4pPr>
            <a:lvl5pPr>
              <a:spcBef>
                <a:spcPts val="600"/>
              </a:spcBef>
              <a:defRPr/>
            </a:lvl5pPr>
          </a:lstStyle>
          <a:p>
            <a:pPr lvl="0"/>
            <a:endParaRPr lang="it-IT" dirty="0"/>
          </a:p>
        </p:txBody>
      </p:sp>
      <p:sp>
        <p:nvSpPr>
          <p:cNvPr id="8" name="Segnaposto piè di pagina 45"/>
          <p:cNvSpPr>
            <a:spLocks noGrp="1"/>
          </p:cNvSpPr>
          <p:nvPr>
            <p:ph type="ftr" sz="quarter" idx="3"/>
          </p:nvPr>
        </p:nvSpPr>
        <p:spPr>
          <a:xfrm>
            <a:off x="550863" y="6241622"/>
            <a:ext cx="8425457" cy="360000"/>
          </a:xfrm>
          <a:prstGeom prst="rect">
            <a:avLst/>
          </a:prstGeom>
        </p:spPr>
        <p:txBody>
          <a:bodyPr vert="horz" lIns="91440" tIns="45720" rIns="91440" bIns="45720" rtlCol="0" anchor="ctr"/>
          <a:lstStyle>
            <a:lvl1pPr algn="l">
              <a:defRPr sz="1400">
                <a:solidFill>
                  <a:schemeClr val="tx1"/>
                </a:solidFill>
              </a:defRPr>
            </a:lvl1pPr>
          </a:lstStyle>
          <a:p>
            <a:r>
              <a:rPr lang="de-DE"/>
              <a:t>BIM Straßenplanung mit IFC 4x3 ifcRoad</a:t>
            </a:r>
            <a:endParaRPr lang="it-IT" dirty="0"/>
          </a:p>
        </p:txBody>
      </p:sp>
      <p:sp>
        <p:nvSpPr>
          <p:cNvPr id="9" name="Segnaposto numero diapositiva 46"/>
          <p:cNvSpPr>
            <a:spLocks noGrp="1"/>
          </p:cNvSpPr>
          <p:nvPr>
            <p:ph type="sldNum" sz="quarter" idx="4"/>
          </p:nvPr>
        </p:nvSpPr>
        <p:spPr>
          <a:xfrm>
            <a:off x="11130754" y="6244355"/>
            <a:ext cx="537025" cy="360000"/>
          </a:xfrm>
          <a:prstGeom prst="rect">
            <a:avLst/>
          </a:prstGeom>
        </p:spPr>
        <p:txBody>
          <a:bodyPr vert="horz" lIns="91440" tIns="45720" rIns="91440" bIns="45720" rtlCol="0" anchor="ctr"/>
          <a:lstStyle>
            <a:lvl1pPr algn="ctr">
              <a:defRPr sz="1400">
                <a:solidFill>
                  <a:schemeClr val="tx1"/>
                </a:solidFill>
              </a:defRPr>
            </a:lvl1pPr>
          </a:lstStyle>
          <a:p>
            <a:r>
              <a:rPr lang="it-IT"/>
              <a:t>‹N›</a:t>
            </a:r>
            <a:endParaRPr lang="it-IT" dirty="0"/>
          </a:p>
        </p:txBody>
      </p:sp>
    </p:spTree>
    <p:extLst>
      <p:ext uri="{BB962C8B-B14F-4D97-AF65-F5344CB8AC3E}">
        <p14:creationId xmlns:p14="http://schemas.microsoft.com/office/powerpoint/2010/main" val="18724064"/>
      </p:ext>
    </p:extLst>
  </p:cSld>
  <p:clrMapOvr>
    <a:masterClrMapping/>
  </p:clrMapOvr>
  <p:extLst>
    <p:ext uri="{DCECCB84-F9BA-43D5-87BE-67443E8EF086}">
      <p15:sldGuideLst xmlns:p15="http://schemas.microsoft.com/office/powerpoint/2012/main">
        <p15:guide id="1" pos="3840">
          <p15:clr>
            <a:srgbClr val="FBAE40"/>
          </p15:clr>
        </p15:guide>
        <p15:guide id="2" pos="2343">
          <p15:clr>
            <a:srgbClr val="FBAE40"/>
          </p15:clr>
        </p15:guide>
        <p15:guide id="3" pos="846">
          <p15:clr>
            <a:srgbClr val="FBAE40"/>
          </p15:clr>
        </p15:guide>
        <p15:guide id="4" pos="5337">
          <p15:clr>
            <a:srgbClr val="FBAE40"/>
          </p15:clr>
        </p15:guide>
        <p15:guide id="5" pos="6834">
          <p15:clr>
            <a:srgbClr val="FBAE40"/>
          </p15:clr>
        </p15:guide>
        <p15:guide id="6" pos="347" userDrawn="1">
          <p15:clr>
            <a:srgbClr val="FBAE40"/>
          </p15:clr>
        </p15:guide>
        <p15:guide id="7" pos="7333" userDrawn="1">
          <p15:clr>
            <a:srgbClr val="FBAE40"/>
          </p15:clr>
        </p15:guide>
        <p15:guide id="8" orient="horz" pos="164" userDrawn="1">
          <p15:clr>
            <a:srgbClr val="FBAE40"/>
          </p15:clr>
        </p15:guide>
        <p15:guide id="9" orient="horz" pos="4156" userDrawn="1">
          <p15:clr>
            <a:srgbClr val="FBAE40"/>
          </p15:clr>
        </p15:guide>
        <p15:guide id="10" orient="horz" pos="3884" userDrawn="1">
          <p15:clr>
            <a:srgbClr val="FBAE40"/>
          </p15:clr>
        </p15:guide>
        <p15:guide id="11" orient="horz" pos="392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50863" y="260350"/>
            <a:ext cx="11090275" cy="584775"/>
          </a:xfrm>
          <a:prstGeom prst="rect">
            <a:avLst/>
          </a:prstGeom>
        </p:spPr>
        <p:txBody>
          <a:bodyPr wrap="square" lIns="0">
            <a:spAutoFit/>
          </a:bodyPr>
          <a:lstStyle>
            <a:lvl1pPr marL="0" indent="0" algn="ctr">
              <a:spcBef>
                <a:spcPts val="0"/>
              </a:spcBef>
              <a:buNone/>
              <a:defRPr sz="3200" b="1">
                <a:latin typeface="Segoe UI Semibold" panose="020B0702040204020203" pitchFamily="34" charset="0"/>
                <a:cs typeface="Segoe UI Semibold" panose="020B0702040204020203" pitchFamily="34" charset="0"/>
              </a:defRPr>
            </a:lvl1pPr>
          </a:lstStyle>
          <a:p>
            <a:pPr lvl="0"/>
            <a:endParaRPr lang="it-IT" dirty="0"/>
          </a:p>
        </p:txBody>
      </p:sp>
      <p:pic>
        <p:nvPicPr>
          <p:cNvPr id="4" name="Immagin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52921" y="6270116"/>
            <a:ext cx="1212799" cy="288000"/>
          </a:xfrm>
          <a:prstGeom prst="rect">
            <a:avLst/>
          </a:prstGeom>
        </p:spPr>
      </p:pic>
      <p:sp>
        <p:nvSpPr>
          <p:cNvPr id="5" name="Rettangolo 4"/>
          <p:cNvSpPr/>
          <p:nvPr userDrawn="1"/>
        </p:nvSpPr>
        <p:spPr>
          <a:xfrm>
            <a:off x="0" y="260350"/>
            <a:ext cx="335360" cy="584775"/>
          </a:xfrm>
          <a:prstGeom prst="rect">
            <a:avLst/>
          </a:prstGeom>
          <a:solidFill>
            <a:srgbClr val="F5C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mj-lt"/>
            </a:endParaRPr>
          </a:p>
        </p:txBody>
      </p:sp>
      <p:sp>
        <p:nvSpPr>
          <p:cNvPr id="6" name="Segnaposto contenuto 2"/>
          <p:cNvSpPr>
            <a:spLocks noGrp="1"/>
          </p:cNvSpPr>
          <p:nvPr>
            <p:ph idx="1"/>
          </p:nvPr>
        </p:nvSpPr>
        <p:spPr>
          <a:xfrm>
            <a:off x="550862" y="1223302"/>
            <a:ext cx="3384897" cy="4806748"/>
          </a:xfrm>
          <a:prstGeom prst="rect">
            <a:avLst/>
          </a:prstGeom>
        </p:spPr>
        <p:txBody>
          <a:bodyPr lIns="0"/>
          <a:lstStyle>
            <a:lvl1pPr marL="0" indent="0">
              <a:spcBef>
                <a:spcPts val="600"/>
              </a:spcBef>
              <a:buNone/>
              <a:defRPr sz="2200">
                <a:latin typeface="+mn-lt"/>
              </a:defRPr>
            </a:lvl1pPr>
            <a:lvl2pPr>
              <a:spcBef>
                <a:spcPts val="600"/>
              </a:spcBef>
              <a:defRPr/>
            </a:lvl2pPr>
            <a:lvl3pPr>
              <a:spcBef>
                <a:spcPts val="600"/>
              </a:spcBef>
              <a:defRPr/>
            </a:lvl3pPr>
            <a:lvl4pPr>
              <a:spcBef>
                <a:spcPts val="600"/>
              </a:spcBef>
              <a:defRPr/>
            </a:lvl4pPr>
            <a:lvl5pPr>
              <a:spcBef>
                <a:spcPts val="600"/>
              </a:spcBef>
              <a:defRPr/>
            </a:lvl5pPr>
          </a:lstStyle>
          <a:p>
            <a:pPr lvl="0"/>
            <a:endParaRPr lang="it-IT" dirty="0"/>
          </a:p>
        </p:txBody>
      </p:sp>
      <p:sp>
        <p:nvSpPr>
          <p:cNvPr id="8" name="Segnaposto contenuto 2"/>
          <p:cNvSpPr>
            <a:spLocks noGrp="1"/>
          </p:cNvSpPr>
          <p:nvPr>
            <p:ph idx="11"/>
          </p:nvPr>
        </p:nvSpPr>
        <p:spPr>
          <a:xfrm>
            <a:off x="4403551" y="1223302"/>
            <a:ext cx="3384897" cy="4806748"/>
          </a:xfrm>
          <a:prstGeom prst="rect">
            <a:avLst/>
          </a:prstGeom>
        </p:spPr>
        <p:txBody>
          <a:bodyPr lIns="0"/>
          <a:lstStyle>
            <a:lvl1pPr marL="0" indent="0">
              <a:spcBef>
                <a:spcPts val="600"/>
              </a:spcBef>
              <a:buNone/>
              <a:defRPr sz="2200">
                <a:latin typeface="+mn-lt"/>
              </a:defRPr>
            </a:lvl1pPr>
            <a:lvl2pPr>
              <a:spcBef>
                <a:spcPts val="600"/>
              </a:spcBef>
              <a:defRPr/>
            </a:lvl2pPr>
            <a:lvl3pPr>
              <a:spcBef>
                <a:spcPts val="600"/>
              </a:spcBef>
              <a:defRPr/>
            </a:lvl3pPr>
            <a:lvl4pPr>
              <a:spcBef>
                <a:spcPts val="600"/>
              </a:spcBef>
              <a:defRPr/>
            </a:lvl4pPr>
            <a:lvl5pPr>
              <a:spcBef>
                <a:spcPts val="600"/>
              </a:spcBef>
              <a:defRPr/>
            </a:lvl5pPr>
          </a:lstStyle>
          <a:p>
            <a:pPr lvl="0"/>
            <a:endParaRPr lang="it-IT" dirty="0"/>
          </a:p>
        </p:txBody>
      </p:sp>
      <p:sp>
        <p:nvSpPr>
          <p:cNvPr id="9" name="Segnaposto contenuto 2"/>
          <p:cNvSpPr>
            <a:spLocks noGrp="1"/>
          </p:cNvSpPr>
          <p:nvPr>
            <p:ph idx="12"/>
          </p:nvPr>
        </p:nvSpPr>
        <p:spPr>
          <a:xfrm>
            <a:off x="8256240" y="1223302"/>
            <a:ext cx="3384898" cy="4806748"/>
          </a:xfrm>
          <a:prstGeom prst="rect">
            <a:avLst/>
          </a:prstGeom>
        </p:spPr>
        <p:txBody>
          <a:bodyPr lIns="0"/>
          <a:lstStyle>
            <a:lvl1pPr marL="0" indent="0">
              <a:spcBef>
                <a:spcPts val="600"/>
              </a:spcBef>
              <a:buNone/>
              <a:defRPr sz="2200">
                <a:latin typeface="+mn-lt"/>
              </a:defRPr>
            </a:lvl1pPr>
            <a:lvl2pPr>
              <a:spcBef>
                <a:spcPts val="600"/>
              </a:spcBef>
              <a:defRPr/>
            </a:lvl2pPr>
            <a:lvl3pPr>
              <a:spcBef>
                <a:spcPts val="600"/>
              </a:spcBef>
              <a:defRPr/>
            </a:lvl3pPr>
            <a:lvl4pPr>
              <a:spcBef>
                <a:spcPts val="600"/>
              </a:spcBef>
              <a:defRPr/>
            </a:lvl4pPr>
            <a:lvl5pPr>
              <a:spcBef>
                <a:spcPts val="600"/>
              </a:spcBef>
              <a:defRPr/>
            </a:lvl5pPr>
          </a:lstStyle>
          <a:p>
            <a:pPr lvl="0"/>
            <a:endParaRPr lang="it-IT" dirty="0"/>
          </a:p>
        </p:txBody>
      </p:sp>
      <p:sp>
        <p:nvSpPr>
          <p:cNvPr id="10" name="Segnaposto piè di pagina 45"/>
          <p:cNvSpPr>
            <a:spLocks noGrp="1"/>
          </p:cNvSpPr>
          <p:nvPr>
            <p:ph type="ftr" sz="quarter" idx="3"/>
          </p:nvPr>
        </p:nvSpPr>
        <p:spPr>
          <a:xfrm>
            <a:off x="550863" y="6241622"/>
            <a:ext cx="8425457" cy="360000"/>
          </a:xfrm>
          <a:prstGeom prst="rect">
            <a:avLst/>
          </a:prstGeom>
        </p:spPr>
        <p:txBody>
          <a:bodyPr vert="horz" lIns="91440" tIns="45720" rIns="91440" bIns="45720" rtlCol="0" anchor="ctr"/>
          <a:lstStyle>
            <a:lvl1pPr algn="l">
              <a:defRPr sz="1400">
                <a:solidFill>
                  <a:schemeClr val="tx1"/>
                </a:solidFill>
              </a:defRPr>
            </a:lvl1pPr>
          </a:lstStyle>
          <a:p>
            <a:r>
              <a:rPr lang="de-DE"/>
              <a:t>BIM Straßenplanung mit IFC 4x3 ifcRoad</a:t>
            </a:r>
            <a:endParaRPr lang="it-IT" dirty="0"/>
          </a:p>
        </p:txBody>
      </p:sp>
      <p:sp>
        <p:nvSpPr>
          <p:cNvPr id="11" name="Segnaposto numero diapositiva 46"/>
          <p:cNvSpPr>
            <a:spLocks noGrp="1"/>
          </p:cNvSpPr>
          <p:nvPr>
            <p:ph type="sldNum" sz="quarter" idx="4"/>
          </p:nvPr>
        </p:nvSpPr>
        <p:spPr>
          <a:xfrm>
            <a:off x="11130754" y="6244355"/>
            <a:ext cx="537025" cy="360000"/>
          </a:xfrm>
          <a:prstGeom prst="rect">
            <a:avLst/>
          </a:prstGeom>
        </p:spPr>
        <p:txBody>
          <a:bodyPr vert="horz" lIns="91440" tIns="45720" rIns="91440" bIns="45720" rtlCol="0" anchor="ctr"/>
          <a:lstStyle>
            <a:lvl1pPr algn="ctr">
              <a:defRPr sz="1400">
                <a:solidFill>
                  <a:schemeClr val="tx1"/>
                </a:solidFill>
              </a:defRPr>
            </a:lvl1pPr>
          </a:lstStyle>
          <a:p>
            <a:r>
              <a:rPr lang="it-IT"/>
              <a:t>‹N›</a:t>
            </a:r>
            <a:endParaRPr lang="it-IT" dirty="0"/>
          </a:p>
        </p:txBody>
      </p:sp>
    </p:spTree>
    <p:extLst>
      <p:ext uri="{BB962C8B-B14F-4D97-AF65-F5344CB8AC3E}">
        <p14:creationId xmlns:p14="http://schemas.microsoft.com/office/powerpoint/2010/main" val="3793153245"/>
      </p:ext>
    </p:extLst>
  </p:cSld>
  <p:clrMapOvr>
    <a:masterClrMapping/>
  </p:clrMapOvr>
  <p:extLst>
    <p:ext uri="{DCECCB84-F9BA-43D5-87BE-67443E8EF086}">
      <p15:sldGuideLst xmlns:p15="http://schemas.microsoft.com/office/powerpoint/2012/main">
        <p15:guide id="0" orient="horz" pos="3929" userDrawn="1">
          <p15:clr>
            <a:srgbClr val="FBAE40"/>
          </p15:clr>
        </p15:guide>
        <p15:guide id="1" pos="3840">
          <p15:clr>
            <a:srgbClr val="FBAE40"/>
          </p15:clr>
        </p15:guide>
        <p15:guide id="2" pos="2343">
          <p15:clr>
            <a:srgbClr val="FBAE40"/>
          </p15:clr>
        </p15:guide>
        <p15:guide id="3" pos="846">
          <p15:clr>
            <a:srgbClr val="FBAE40"/>
          </p15:clr>
        </p15:guide>
        <p15:guide id="4" pos="5337">
          <p15:clr>
            <a:srgbClr val="FBAE40"/>
          </p15:clr>
        </p15:guide>
        <p15:guide id="5" pos="6834">
          <p15:clr>
            <a:srgbClr val="FBAE40"/>
          </p15:clr>
        </p15:guide>
        <p15:guide id="6" pos="347">
          <p15:clr>
            <a:srgbClr val="FBAE40"/>
          </p15:clr>
        </p15:guide>
        <p15:guide id="7" pos="7333">
          <p15:clr>
            <a:srgbClr val="FBAE40"/>
          </p15:clr>
        </p15:guide>
        <p15:guide id="8" orient="horz" pos="164">
          <p15:clr>
            <a:srgbClr val="FBAE40"/>
          </p15:clr>
        </p15:guide>
        <p15:guide id="9" orient="horz" pos="4156">
          <p15:clr>
            <a:srgbClr val="FBAE40"/>
          </p15:clr>
        </p15:guide>
        <p15:guide id="10" orient="horz" pos="388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sp>
        <p:nvSpPr>
          <p:cNvPr id="7" name="Text Placeholder 2"/>
          <p:cNvSpPr>
            <a:spLocks noGrp="1"/>
          </p:cNvSpPr>
          <p:nvPr>
            <p:ph type="body" sz="quarter" idx="10"/>
          </p:nvPr>
        </p:nvSpPr>
        <p:spPr>
          <a:xfrm>
            <a:off x="550863" y="260350"/>
            <a:ext cx="11090275" cy="584775"/>
          </a:xfrm>
          <a:prstGeom prst="rect">
            <a:avLst/>
          </a:prstGeom>
        </p:spPr>
        <p:txBody>
          <a:bodyPr wrap="square" lIns="0">
            <a:spAutoFit/>
          </a:bodyPr>
          <a:lstStyle>
            <a:lvl1pPr marL="0" indent="0" algn="ctr">
              <a:spcBef>
                <a:spcPts val="0"/>
              </a:spcBef>
              <a:buNone/>
              <a:defRPr sz="3200" b="1">
                <a:latin typeface="Segoe UI Semibold" panose="020B0702040204020203" pitchFamily="34" charset="0"/>
                <a:cs typeface="Segoe UI Semibold" panose="020B0702040204020203" pitchFamily="34" charset="0"/>
              </a:defRPr>
            </a:lvl1pPr>
          </a:lstStyle>
          <a:p>
            <a:pPr lvl="0"/>
            <a:endParaRPr lang="it-IT" dirty="0"/>
          </a:p>
        </p:txBody>
      </p:sp>
      <p:sp>
        <p:nvSpPr>
          <p:cNvPr id="8" name="Rettangolo 7"/>
          <p:cNvSpPr/>
          <p:nvPr userDrawn="1"/>
        </p:nvSpPr>
        <p:spPr>
          <a:xfrm>
            <a:off x="0" y="260350"/>
            <a:ext cx="335360" cy="584775"/>
          </a:xfrm>
          <a:prstGeom prst="rect">
            <a:avLst/>
          </a:prstGeom>
          <a:solidFill>
            <a:srgbClr val="F5C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mj-lt"/>
            </a:endParaRPr>
          </a:p>
        </p:txBody>
      </p:sp>
      <p:sp>
        <p:nvSpPr>
          <p:cNvPr id="4" name="Segnaposto piè di pagina 45"/>
          <p:cNvSpPr>
            <a:spLocks noGrp="1"/>
          </p:cNvSpPr>
          <p:nvPr>
            <p:ph type="ftr" sz="quarter" idx="3"/>
          </p:nvPr>
        </p:nvSpPr>
        <p:spPr>
          <a:xfrm>
            <a:off x="550863" y="6241622"/>
            <a:ext cx="8425457" cy="360000"/>
          </a:xfrm>
          <a:prstGeom prst="rect">
            <a:avLst/>
          </a:prstGeom>
        </p:spPr>
        <p:txBody>
          <a:bodyPr vert="horz" lIns="91440" tIns="45720" rIns="91440" bIns="45720" rtlCol="0" anchor="ctr"/>
          <a:lstStyle>
            <a:lvl1pPr algn="l">
              <a:defRPr sz="1400">
                <a:solidFill>
                  <a:schemeClr val="tx1"/>
                </a:solidFill>
              </a:defRPr>
            </a:lvl1pPr>
          </a:lstStyle>
          <a:p>
            <a:r>
              <a:rPr lang="de-DE"/>
              <a:t>BIM Straßenplanung mit IFC 4x3 ifcRoad</a:t>
            </a:r>
            <a:endParaRPr lang="it-IT" dirty="0"/>
          </a:p>
        </p:txBody>
      </p:sp>
      <p:sp>
        <p:nvSpPr>
          <p:cNvPr id="5" name="Segnaposto numero diapositiva 46"/>
          <p:cNvSpPr>
            <a:spLocks noGrp="1"/>
          </p:cNvSpPr>
          <p:nvPr>
            <p:ph type="sldNum" sz="quarter" idx="4"/>
          </p:nvPr>
        </p:nvSpPr>
        <p:spPr>
          <a:xfrm>
            <a:off x="11130754" y="6244355"/>
            <a:ext cx="537025" cy="360000"/>
          </a:xfrm>
          <a:prstGeom prst="rect">
            <a:avLst/>
          </a:prstGeom>
        </p:spPr>
        <p:txBody>
          <a:bodyPr vert="horz" lIns="91440" tIns="45720" rIns="91440" bIns="45720" rtlCol="0" anchor="ctr"/>
          <a:lstStyle>
            <a:lvl1pPr algn="ctr">
              <a:defRPr sz="1400">
                <a:solidFill>
                  <a:schemeClr val="tx1"/>
                </a:solidFill>
              </a:defRPr>
            </a:lvl1pPr>
          </a:lstStyle>
          <a:p>
            <a:r>
              <a:rPr lang="it-IT"/>
              <a:t>‹N›</a:t>
            </a:r>
            <a:endParaRPr lang="it-IT" dirty="0"/>
          </a:p>
        </p:txBody>
      </p:sp>
    </p:spTree>
    <p:extLst>
      <p:ext uri="{BB962C8B-B14F-4D97-AF65-F5344CB8AC3E}">
        <p14:creationId xmlns:p14="http://schemas.microsoft.com/office/powerpoint/2010/main" val="2525420223"/>
      </p:ext>
    </p:extLst>
  </p:cSld>
  <p:clrMapOvr>
    <a:masterClrMapping/>
  </p:clrMapOvr>
  <p:extLst>
    <p:ext uri="{DCECCB84-F9BA-43D5-87BE-67443E8EF086}">
      <p15:sldGuideLst xmlns:p15="http://schemas.microsoft.com/office/powerpoint/2012/main">
        <p15:guide id="1" pos="3840">
          <p15:clr>
            <a:srgbClr val="FBAE40"/>
          </p15:clr>
        </p15:guide>
        <p15:guide id="2" pos="2343">
          <p15:clr>
            <a:srgbClr val="FBAE40"/>
          </p15:clr>
        </p15:guide>
        <p15:guide id="3" pos="846">
          <p15:clr>
            <a:srgbClr val="FBAE40"/>
          </p15:clr>
        </p15:guide>
        <p15:guide id="4" pos="5337">
          <p15:clr>
            <a:srgbClr val="FBAE40"/>
          </p15:clr>
        </p15:guide>
        <p15:guide id="5" pos="6834">
          <p15:clr>
            <a:srgbClr val="FBAE40"/>
          </p15:clr>
        </p15:guide>
        <p15:guide id="6" pos="347">
          <p15:clr>
            <a:srgbClr val="FBAE40"/>
          </p15:clr>
        </p15:guide>
        <p15:guide id="7" pos="7333">
          <p15:clr>
            <a:srgbClr val="FBAE40"/>
          </p15:clr>
        </p15:guide>
        <p15:guide id="8" orient="horz" pos="164">
          <p15:clr>
            <a:srgbClr val="FBAE40"/>
          </p15:clr>
        </p15:guide>
        <p15:guide id="9" orient="horz" pos="4156">
          <p15:clr>
            <a:srgbClr val="FBAE40"/>
          </p15:clr>
        </p15:guide>
        <p15:guide id="10" orient="horz" pos="388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pic>
        <p:nvPicPr>
          <p:cNvPr id="37" name="Immagine 3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552921" y="6270116"/>
            <a:ext cx="1212799" cy="288000"/>
          </a:xfrm>
          <a:prstGeom prst="rect">
            <a:avLst/>
          </a:prstGeom>
        </p:spPr>
      </p:pic>
      <p:sp>
        <p:nvSpPr>
          <p:cNvPr id="39" name="Rettangolo 38"/>
          <p:cNvSpPr/>
          <p:nvPr userDrawn="1"/>
        </p:nvSpPr>
        <p:spPr>
          <a:xfrm>
            <a:off x="550863" y="6242401"/>
            <a:ext cx="8640000" cy="359222"/>
          </a:xfrm>
          <a:prstGeom prst="rect">
            <a:avLst/>
          </a:prstGeom>
          <a:solidFill>
            <a:srgbClr val="F5C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altLang="it-IT" sz="1400" b="0" dirty="0">
              <a:solidFill>
                <a:schemeClr val="tx1"/>
              </a:solidFill>
              <a:latin typeface="+mj-lt"/>
              <a:cs typeface="Segoe UI" panose="020B0502040204020203" pitchFamily="34" charset="0"/>
            </a:endParaRPr>
          </a:p>
        </p:txBody>
      </p:sp>
      <p:sp>
        <p:nvSpPr>
          <p:cNvPr id="40" name="Rettangolo 39"/>
          <p:cNvSpPr/>
          <p:nvPr userDrawn="1"/>
        </p:nvSpPr>
        <p:spPr>
          <a:xfrm>
            <a:off x="11127779" y="6242400"/>
            <a:ext cx="540000" cy="360000"/>
          </a:xfrm>
          <a:prstGeom prst="rect">
            <a:avLst/>
          </a:prstGeom>
          <a:solidFill>
            <a:srgbClr val="F5C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it-IT" sz="1400" dirty="0">
              <a:solidFill>
                <a:schemeClr val="tx1"/>
              </a:solidFill>
              <a:latin typeface="+mj-lt"/>
            </a:endParaRPr>
          </a:p>
        </p:txBody>
      </p:sp>
      <p:sp>
        <p:nvSpPr>
          <p:cNvPr id="46" name="Segnaposto piè di pagina 45"/>
          <p:cNvSpPr>
            <a:spLocks noGrp="1"/>
          </p:cNvSpPr>
          <p:nvPr>
            <p:ph type="ftr" sz="quarter" idx="3"/>
          </p:nvPr>
        </p:nvSpPr>
        <p:spPr>
          <a:xfrm>
            <a:off x="550863" y="6241622"/>
            <a:ext cx="8425457" cy="360000"/>
          </a:xfrm>
          <a:prstGeom prst="rect">
            <a:avLst/>
          </a:prstGeom>
        </p:spPr>
        <p:txBody>
          <a:bodyPr vert="horz" lIns="91440" tIns="45720" rIns="91440" bIns="45720" rtlCol="0" anchor="ctr"/>
          <a:lstStyle>
            <a:lvl1pPr algn="l">
              <a:defRPr sz="1400">
                <a:solidFill>
                  <a:schemeClr val="tx1"/>
                </a:solidFill>
              </a:defRPr>
            </a:lvl1pPr>
          </a:lstStyle>
          <a:p>
            <a:r>
              <a:rPr lang="it-IT"/>
              <a:t>Progettazione stradale BIM con IFC 4x3 ifcRoad</a:t>
            </a:r>
            <a:endParaRPr lang="it-IT" dirty="0"/>
          </a:p>
        </p:txBody>
      </p:sp>
      <p:sp>
        <p:nvSpPr>
          <p:cNvPr id="47" name="Segnaposto numero diapositiva 46"/>
          <p:cNvSpPr>
            <a:spLocks noGrp="1"/>
          </p:cNvSpPr>
          <p:nvPr>
            <p:ph type="sldNum" sz="quarter" idx="4"/>
          </p:nvPr>
        </p:nvSpPr>
        <p:spPr>
          <a:xfrm>
            <a:off x="11130754" y="6244355"/>
            <a:ext cx="537025" cy="360000"/>
          </a:xfrm>
          <a:prstGeom prst="rect">
            <a:avLst/>
          </a:prstGeom>
        </p:spPr>
        <p:txBody>
          <a:bodyPr vert="horz" lIns="91440" tIns="45720" rIns="91440" bIns="45720" rtlCol="0" anchor="ctr"/>
          <a:lstStyle>
            <a:lvl1pPr algn="ctr">
              <a:defRPr sz="1400">
                <a:solidFill>
                  <a:schemeClr val="tx1"/>
                </a:solidFill>
              </a:defRPr>
            </a:lvl1pPr>
          </a:lstStyle>
          <a:p>
            <a:fld id="{67A87121-7F6A-4B9F-A9A2-B0D85EFB09BF}" type="slidenum">
              <a:rPr lang="it-IT" smtClean="0"/>
              <a:pPr/>
              <a:t>‹Nr.›</a:t>
            </a:fld>
            <a:endParaRPr lang="it-IT" dirty="0"/>
          </a:p>
        </p:txBody>
      </p:sp>
    </p:spTree>
    <p:extLst>
      <p:ext uri="{BB962C8B-B14F-4D97-AF65-F5344CB8AC3E}">
        <p14:creationId xmlns:p14="http://schemas.microsoft.com/office/powerpoint/2010/main" val="2988200118"/>
      </p:ext>
    </p:extLst>
  </p:cSld>
  <p:clrMap bg1="lt1" tx1="dk1" bg2="lt2" tx2="dk2" accent1="accent1" accent2="accent2" accent3="accent3" accent4="accent4" accent5="accent5" accent6="accent6" hlink="hlink" folHlink="folHlink"/>
  <p:sldLayoutIdLst>
    <p:sldLayoutId id="2147483680" r:id="rId1"/>
    <p:sldLayoutId id="2147483698" r:id="rId2"/>
    <p:sldLayoutId id="2147483704" r:id="rId3"/>
    <p:sldLayoutId id="2147483697" r:id="rId4"/>
    <p:sldLayoutId id="2147483696" r:id="rId5"/>
    <p:sldLayoutId id="2147483703" r:id="rId6"/>
    <p:sldLayoutId id="2147483699" r:id="rId7"/>
  </p:sldLayoutIdLst>
  <p:hf hdr="0" dt="0"/>
  <p:txStyles>
    <p:titleStyle>
      <a:lvl1pPr algn="ctr" defTabSz="914400" rtl="0" eaLnBrk="1" latinLnBrk="0" hangingPunct="1">
        <a:spcBef>
          <a:spcPct val="0"/>
        </a:spcBef>
        <a:buNone/>
        <a:defRPr sz="3200" b="0" kern="1200">
          <a:solidFill>
            <a:schemeClr val="tx1"/>
          </a:solidFill>
          <a:latin typeface="Segoe UI Semibold" panose="020B0702040204020203" pitchFamily="34" charset="0"/>
          <a:ea typeface="+mj-ea"/>
          <a:cs typeface="Segoe UI Semibold" panose="020B0702040204020203"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56" userDrawn="1">
          <p15:clr>
            <a:srgbClr val="F26B43"/>
          </p15:clr>
        </p15:guide>
        <p15:guide id="2" orient="horz" pos="3929" userDrawn="1">
          <p15:clr>
            <a:srgbClr val="F26B43"/>
          </p15:clr>
        </p15:guide>
        <p15:guide id="3" orient="horz" pos="3884" userDrawn="1">
          <p15:clr>
            <a:srgbClr val="F26B43"/>
          </p15:clr>
        </p15:guide>
        <p15:guide id="4" orient="horz" pos="164" userDrawn="1">
          <p15:clr>
            <a:srgbClr val="F26B43"/>
          </p15:clr>
        </p15:guide>
        <p15:guide id="6" pos="7015"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79.xml"/><Relationship Id="rId1" Type="http://schemas.openxmlformats.org/officeDocument/2006/relationships/slideLayout" Target="../slideLayouts/slideLayout4.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testo 5"/>
          <p:cNvSpPr>
            <a:spLocks noGrp="1"/>
          </p:cNvSpPr>
          <p:nvPr>
            <p:ph type="body" sz="quarter" idx="10"/>
          </p:nvPr>
        </p:nvSpPr>
        <p:spPr>
          <a:xfrm>
            <a:off x="839416" y="3429000"/>
            <a:ext cx="10513168" cy="646331"/>
          </a:xfrm>
        </p:spPr>
        <p:txBody>
          <a:bodyPr/>
          <a:lstStyle/>
          <a:p>
            <a:r>
              <a:rPr lang="de-DE"/>
              <a:t>BIM Straßenplanung mit IFC 4x3 ifcRoad</a:t>
            </a:r>
            <a:endParaRPr lang="it-IT" dirty="0"/>
          </a:p>
        </p:txBody>
      </p:sp>
      <p:sp>
        <p:nvSpPr>
          <p:cNvPr id="7" name="Segnaposto testo 6"/>
          <p:cNvSpPr>
            <a:spLocks noGrp="1"/>
          </p:cNvSpPr>
          <p:nvPr>
            <p:ph type="body" sz="quarter" idx="11"/>
          </p:nvPr>
        </p:nvSpPr>
        <p:spPr/>
        <p:txBody>
          <a:bodyPr/>
          <a:lstStyle/>
          <a:p>
            <a:r>
              <a:rPr lang="it-IT"/>
              <a:t>Roland Schneider</a:t>
            </a:r>
            <a:endParaRPr lang="it-IT" dirty="0"/>
          </a:p>
        </p:txBody>
      </p:sp>
    </p:spTree>
    <p:extLst>
      <p:ext uri="{BB962C8B-B14F-4D97-AF65-F5344CB8AC3E}">
        <p14:creationId xmlns:p14="http://schemas.microsoft.com/office/powerpoint/2010/main" val="2713582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ttangolo 63"/>
          <p:cNvSpPr/>
          <p:nvPr/>
        </p:nvSpPr>
        <p:spPr>
          <a:xfrm>
            <a:off x="550864" y="936780"/>
            <a:ext cx="11090274" cy="522906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 name="Rettangolo 62"/>
          <p:cNvSpPr/>
          <p:nvPr/>
        </p:nvSpPr>
        <p:spPr>
          <a:xfrm>
            <a:off x="550863" y="3537907"/>
            <a:ext cx="11090275" cy="262794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 name="Rettangolo arrotondato 52"/>
          <p:cNvSpPr/>
          <p:nvPr/>
        </p:nvSpPr>
        <p:spPr>
          <a:xfrm>
            <a:off x="787207" y="2277802"/>
            <a:ext cx="8981201" cy="2505600"/>
          </a:xfrm>
          <a:prstGeom prst="roundRect">
            <a:avLst>
              <a:gd name="adj" fmla="val 50000"/>
            </a:avLst>
          </a:prstGeom>
          <a:solidFill>
            <a:schemeClr val="accent5">
              <a:lumMod val="40000"/>
              <a:lumOff val="60000"/>
            </a:schemeClr>
          </a:solidFill>
          <a:ln w="1079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Segnaposto testo 10"/>
          <p:cNvSpPr>
            <a:spLocks noGrp="1"/>
          </p:cNvSpPr>
          <p:nvPr>
            <p:ph type="body" sz="quarter" idx="10"/>
          </p:nvPr>
        </p:nvSpPr>
        <p:spPr>
          <a:xfrm>
            <a:off x="550863" y="260350"/>
            <a:ext cx="11090275" cy="584775"/>
          </a:xfrm>
        </p:spPr>
        <p:txBody>
          <a:bodyPr/>
          <a:lstStyle/>
          <a:p>
            <a:r>
              <a:rPr lang="it-IT"/>
              <a:t>Einheitliche Entwurfs- und BIM-Software</a:t>
            </a:r>
            <a:endParaRPr lang="it-IT" dirty="0"/>
          </a:p>
        </p:txBody>
      </p:sp>
      <p:sp>
        <p:nvSpPr>
          <p:cNvPr id="4" name="Segnaposto piè di pagina 3"/>
          <p:cNvSpPr>
            <a:spLocks noGrp="1"/>
          </p:cNvSpPr>
          <p:nvPr>
            <p:ph type="ftr" sz="quarter" idx="3"/>
          </p:nvPr>
        </p:nvSpPr>
        <p:spPr/>
        <p:txBody>
          <a:bodyPr/>
          <a:lstStyle/>
          <a:p>
            <a:r>
              <a:rPr lang="de-DE"/>
              <a:t>BIM Straßenplanung mit IFC 4x3 ifcRoad</a:t>
            </a:r>
            <a:endParaRPr lang="it-IT" dirty="0"/>
          </a:p>
        </p:txBody>
      </p:sp>
      <p:sp>
        <p:nvSpPr>
          <p:cNvPr id="5" name="Segnaposto numero diapositiva 4"/>
          <p:cNvSpPr>
            <a:spLocks noGrp="1"/>
          </p:cNvSpPr>
          <p:nvPr>
            <p:ph type="sldNum" sz="quarter" idx="4"/>
          </p:nvPr>
        </p:nvSpPr>
        <p:spPr/>
        <p:txBody>
          <a:bodyPr/>
          <a:lstStyle/>
          <a:p>
            <a:r>
              <a:rPr lang="it-IT"/>
              <a:t>10</a:t>
            </a:r>
            <a:endParaRPr lang="it-IT" dirty="0"/>
          </a:p>
        </p:txBody>
      </p:sp>
      <p:sp>
        <p:nvSpPr>
          <p:cNvPr id="54" name="Rettangolo arrotondato 53"/>
          <p:cNvSpPr/>
          <p:nvPr/>
        </p:nvSpPr>
        <p:spPr>
          <a:xfrm>
            <a:off x="4218408" y="2456003"/>
            <a:ext cx="5365463" cy="2145600"/>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 name="CasellaDiTesto 48"/>
          <p:cNvSpPr txBox="1"/>
          <p:nvPr/>
        </p:nvSpPr>
        <p:spPr>
          <a:xfrm>
            <a:off x="5980251" y="3353224"/>
            <a:ext cx="1849417" cy="369332"/>
          </a:xfrm>
          <a:prstGeom prst="rect">
            <a:avLst/>
          </a:prstGeom>
          <a:noFill/>
        </p:spPr>
        <p:txBody>
          <a:bodyPr wrap="none" lIns="0" rtlCol="0">
            <a:spAutoFit/>
          </a:bodyPr>
          <a:lstStyle/>
          <a:p>
            <a:pPr algn="ctr"/>
            <a:r>
              <a:rPr lang="it-IT"/>
              <a:t>BIM AUTHORING</a:t>
            </a:r>
            <a:endParaRPr lang="it-IT" dirty="0">
              <a:latin typeface="Segoe UI Light" panose="020B0502040204020203" pitchFamily="34" charset="0"/>
              <a:cs typeface="Segoe UI Light" panose="020B0502040204020203" pitchFamily="34" charset="0"/>
            </a:endParaRPr>
          </a:p>
        </p:txBody>
      </p:sp>
      <p:sp>
        <p:nvSpPr>
          <p:cNvPr id="7" name="Figura a mano libera 6"/>
          <p:cNvSpPr/>
          <p:nvPr/>
        </p:nvSpPr>
        <p:spPr>
          <a:xfrm>
            <a:off x="7624008" y="2636002"/>
            <a:ext cx="1785942" cy="1785942"/>
          </a:xfrm>
          <a:custGeom>
            <a:avLst/>
            <a:gdLst>
              <a:gd name="connsiteX0" fmla="*/ 0 w 1785942"/>
              <a:gd name="connsiteY0" fmla="*/ 892971 h 1785942"/>
              <a:gd name="connsiteX1" fmla="*/ 892971 w 1785942"/>
              <a:gd name="connsiteY1" fmla="*/ 0 h 1785942"/>
              <a:gd name="connsiteX2" fmla="*/ 1785942 w 1785942"/>
              <a:gd name="connsiteY2" fmla="*/ 892971 h 1785942"/>
              <a:gd name="connsiteX3" fmla="*/ 892971 w 1785942"/>
              <a:gd name="connsiteY3" fmla="*/ 1785942 h 1785942"/>
              <a:gd name="connsiteX4" fmla="*/ 0 w 1785942"/>
              <a:gd name="connsiteY4" fmla="*/ 892971 h 1785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42" h="1785942">
                <a:moveTo>
                  <a:pt x="0" y="892971"/>
                </a:moveTo>
                <a:cubicBezTo>
                  <a:pt x="0" y="399797"/>
                  <a:pt x="399797" y="0"/>
                  <a:pt x="892971" y="0"/>
                </a:cubicBezTo>
                <a:cubicBezTo>
                  <a:pt x="1386145" y="0"/>
                  <a:pt x="1785942" y="399797"/>
                  <a:pt x="1785942" y="892971"/>
                </a:cubicBezTo>
                <a:cubicBezTo>
                  <a:pt x="1785942" y="1386145"/>
                  <a:pt x="1386145" y="1785942"/>
                  <a:pt x="892971" y="1785942"/>
                </a:cubicBezTo>
                <a:cubicBezTo>
                  <a:pt x="399797" y="1785942"/>
                  <a:pt x="0" y="1386145"/>
                  <a:pt x="0" y="892971"/>
                </a:cubicBezTo>
                <a:close/>
              </a:path>
            </a:pathLst>
          </a:custGeom>
          <a:solidFill>
            <a:srgbClr val="00B050"/>
          </a:solidFill>
          <a:ln w="107950">
            <a:solidFill>
              <a:schemeClr val="accent1">
                <a:lumMod val="60000"/>
                <a:lumOff val="4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69165" tIns="269165" rIns="269165" bIns="269165" numCol="1" spcCol="1270" anchor="ctr" anchorCtr="0">
            <a:noAutofit/>
          </a:bodyPr>
          <a:lstStyle/>
          <a:p>
            <a:pPr lvl="0" algn="ctr" defTabSz="533400">
              <a:lnSpc>
                <a:spcPct val="90000"/>
              </a:lnSpc>
              <a:spcBef>
                <a:spcPct val="0"/>
              </a:spcBef>
              <a:spcAft>
                <a:spcPct val="35000"/>
              </a:spcAft>
            </a:pPr>
            <a:r>
              <a:rPr lang="de-DE" sz="1300"/>
              <a:t>IFC-MODELLIERUNG:</a:t>
            </a:r>
            <a:br>
              <a:rPr lang="de-DE" sz="1300"/>
            </a:br>
            <a:r>
              <a:rPr lang="de-DE" sz="1300"/>
              <a:t>STRUKTUR, ELEMENTE, GEOMETRIEN UND DATEN</a:t>
            </a:r>
            <a:endParaRPr lang="it-IT" sz="1300" dirty="0">
              <a:latin typeface="+mj-lt"/>
            </a:endParaRPr>
          </a:p>
        </p:txBody>
      </p:sp>
      <p:sp>
        <p:nvSpPr>
          <p:cNvPr id="8" name="Figura a mano libera 7"/>
          <p:cNvSpPr/>
          <p:nvPr/>
        </p:nvSpPr>
        <p:spPr>
          <a:xfrm>
            <a:off x="1172808" y="2636033"/>
            <a:ext cx="1785942" cy="1785942"/>
          </a:xfrm>
          <a:custGeom>
            <a:avLst/>
            <a:gdLst>
              <a:gd name="connsiteX0" fmla="*/ 0 w 1785942"/>
              <a:gd name="connsiteY0" fmla="*/ 892971 h 1785942"/>
              <a:gd name="connsiteX1" fmla="*/ 892971 w 1785942"/>
              <a:gd name="connsiteY1" fmla="*/ 0 h 1785942"/>
              <a:gd name="connsiteX2" fmla="*/ 1785942 w 1785942"/>
              <a:gd name="connsiteY2" fmla="*/ 892971 h 1785942"/>
              <a:gd name="connsiteX3" fmla="*/ 892971 w 1785942"/>
              <a:gd name="connsiteY3" fmla="*/ 1785942 h 1785942"/>
              <a:gd name="connsiteX4" fmla="*/ 0 w 1785942"/>
              <a:gd name="connsiteY4" fmla="*/ 892971 h 1785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42" h="1785942">
                <a:moveTo>
                  <a:pt x="0" y="892971"/>
                </a:moveTo>
                <a:cubicBezTo>
                  <a:pt x="0" y="399797"/>
                  <a:pt x="399797" y="0"/>
                  <a:pt x="892971" y="0"/>
                </a:cubicBezTo>
                <a:cubicBezTo>
                  <a:pt x="1386145" y="0"/>
                  <a:pt x="1785942" y="399797"/>
                  <a:pt x="1785942" y="892971"/>
                </a:cubicBezTo>
                <a:cubicBezTo>
                  <a:pt x="1785942" y="1386145"/>
                  <a:pt x="1386145" y="1785942"/>
                  <a:pt x="892971" y="1785942"/>
                </a:cubicBezTo>
                <a:cubicBezTo>
                  <a:pt x="399797" y="1785942"/>
                  <a:pt x="0" y="1386145"/>
                  <a:pt x="0" y="892971"/>
                </a:cubicBezTo>
                <a:close/>
              </a:path>
            </a:pathLst>
          </a:custGeom>
          <a:solidFill>
            <a:schemeClr val="accent1"/>
          </a:solidFill>
          <a:ln w="107950">
            <a:solidFill>
              <a:schemeClr val="accent1">
                <a:lumMod val="60000"/>
                <a:lumOff val="4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69165" tIns="269165" rIns="269165" bIns="269165" numCol="1" spcCol="1270" anchor="ctr" anchorCtr="0">
            <a:noAutofit/>
          </a:bodyPr>
          <a:lstStyle/>
          <a:p>
            <a:pPr lvl="0" algn="ctr" defTabSz="533400">
              <a:lnSpc>
                <a:spcPct val="90000"/>
              </a:lnSpc>
              <a:spcBef>
                <a:spcPct val="0"/>
              </a:spcBef>
              <a:spcAft>
                <a:spcPct val="35000"/>
              </a:spcAft>
            </a:pPr>
            <a:r>
              <a:rPr lang="it-IT" sz="1280" b="0" kern="1200">
                <a:latin typeface="+mj-lt"/>
              </a:rPr>
              <a:t>DESIGN</a:t>
            </a:r>
            <a:endParaRPr lang="it-IT" sz="1280" b="0" kern="1200" dirty="0">
              <a:latin typeface="+mj-lt"/>
            </a:endParaRPr>
          </a:p>
          <a:p>
            <a:pPr lvl="0" algn="ctr" defTabSz="533400">
              <a:lnSpc>
                <a:spcPct val="90000"/>
              </a:lnSpc>
              <a:spcBef>
                <a:spcPct val="0"/>
              </a:spcBef>
              <a:spcAft>
                <a:spcPct val="35000"/>
              </a:spcAft>
            </a:pPr>
            <a:r>
              <a:rPr lang="it-IT" sz="1280" b="0" kern="1200">
                <a:latin typeface="+mj-lt"/>
              </a:rPr>
              <a:t>(TRADITIONELL)</a:t>
            </a:r>
            <a:endParaRPr lang="it-IT" sz="1280" b="0" kern="1200" dirty="0">
              <a:latin typeface="+mj-lt"/>
            </a:endParaRPr>
          </a:p>
        </p:txBody>
      </p:sp>
      <p:sp>
        <p:nvSpPr>
          <p:cNvPr id="9" name="Più 8"/>
          <p:cNvSpPr/>
          <p:nvPr/>
        </p:nvSpPr>
        <p:spPr>
          <a:xfrm>
            <a:off x="6446808" y="3068960"/>
            <a:ext cx="914400" cy="914400"/>
          </a:xfrm>
          <a:prstGeom prst="mathPlu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Più 9"/>
          <p:cNvSpPr/>
          <p:nvPr/>
        </p:nvSpPr>
        <p:spPr>
          <a:xfrm>
            <a:off x="3174408" y="3068960"/>
            <a:ext cx="914400" cy="914400"/>
          </a:xfrm>
          <a:prstGeom prst="mathPlu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Figura a mano libera 5"/>
          <p:cNvSpPr/>
          <p:nvPr/>
        </p:nvSpPr>
        <p:spPr>
          <a:xfrm>
            <a:off x="4398933" y="2636002"/>
            <a:ext cx="1785942" cy="1785942"/>
          </a:xfrm>
          <a:custGeom>
            <a:avLst/>
            <a:gdLst>
              <a:gd name="connsiteX0" fmla="*/ 0 w 1785942"/>
              <a:gd name="connsiteY0" fmla="*/ 892971 h 1785942"/>
              <a:gd name="connsiteX1" fmla="*/ 892971 w 1785942"/>
              <a:gd name="connsiteY1" fmla="*/ 0 h 1785942"/>
              <a:gd name="connsiteX2" fmla="*/ 1785942 w 1785942"/>
              <a:gd name="connsiteY2" fmla="*/ 892971 h 1785942"/>
              <a:gd name="connsiteX3" fmla="*/ 892971 w 1785942"/>
              <a:gd name="connsiteY3" fmla="*/ 1785942 h 1785942"/>
              <a:gd name="connsiteX4" fmla="*/ 0 w 1785942"/>
              <a:gd name="connsiteY4" fmla="*/ 892971 h 1785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42" h="1785942">
                <a:moveTo>
                  <a:pt x="0" y="892971"/>
                </a:moveTo>
                <a:cubicBezTo>
                  <a:pt x="0" y="399797"/>
                  <a:pt x="399797" y="0"/>
                  <a:pt x="892971" y="0"/>
                </a:cubicBezTo>
                <a:cubicBezTo>
                  <a:pt x="1386145" y="0"/>
                  <a:pt x="1785942" y="399797"/>
                  <a:pt x="1785942" y="892971"/>
                </a:cubicBezTo>
                <a:cubicBezTo>
                  <a:pt x="1785942" y="1386145"/>
                  <a:pt x="1386145" y="1785942"/>
                  <a:pt x="892971" y="1785942"/>
                </a:cubicBezTo>
                <a:cubicBezTo>
                  <a:pt x="399797" y="1785942"/>
                  <a:pt x="0" y="1386145"/>
                  <a:pt x="0" y="892971"/>
                </a:cubicBezTo>
                <a:close/>
              </a:path>
            </a:pathLst>
          </a:custGeom>
          <a:solidFill>
            <a:srgbClr val="FF0000"/>
          </a:solidFill>
          <a:ln w="107950">
            <a:solidFill>
              <a:schemeClr val="accent1">
                <a:lumMod val="60000"/>
                <a:lumOff val="4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69165" tIns="269165" rIns="269165" bIns="269165" numCol="1" spcCol="1270" anchor="ctr" anchorCtr="0">
            <a:noAutofit/>
          </a:bodyPr>
          <a:lstStyle/>
          <a:p>
            <a:pPr lvl="0" algn="ctr" defTabSz="533400">
              <a:lnSpc>
                <a:spcPct val="90000"/>
              </a:lnSpc>
              <a:spcBef>
                <a:spcPct val="0"/>
              </a:spcBef>
              <a:spcAft>
                <a:spcPct val="35000"/>
              </a:spcAft>
            </a:pPr>
            <a:r>
              <a:rPr lang="de-DE" sz="1300"/>
              <a:t>INFORMATION-MODELING:</a:t>
            </a:r>
            <a:br>
              <a:rPr lang="de-DE" sz="1300"/>
            </a:br>
            <a:r>
              <a:rPr lang="de-DE" sz="1300"/>
              <a:t>STRUKTUR, ELEMENTE, GEOMETRIEN UND DATEN</a:t>
            </a:r>
            <a:endParaRPr lang="it-IT" sz="1300" b="0" kern="1200" dirty="0">
              <a:latin typeface="+mj-lt"/>
            </a:endParaRPr>
          </a:p>
        </p:txBody>
      </p:sp>
      <p:pic>
        <p:nvPicPr>
          <p:cNvPr id="43" name="Immagin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3683" y="4667760"/>
            <a:ext cx="1018176" cy="1250794"/>
          </a:xfrm>
          <a:prstGeom prst="rect">
            <a:avLst/>
          </a:prstGeom>
        </p:spPr>
      </p:pic>
      <p:pic>
        <p:nvPicPr>
          <p:cNvPr id="50" name="Immagin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4472" y="3022808"/>
            <a:ext cx="1015589" cy="1015589"/>
          </a:xfrm>
          <a:prstGeom prst="rect">
            <a:avLst/>
          </a:prstGeom>
        </p:spPr>
      </p:pic>
      <p:sp>
        <p:nvSpPr>
          <p:cNvPr id="23" name="Freccia curva 22"/>
          <p:cNvSpPr/>
          <p:nvPr/>
        </p:nvSpPr>
        <p:spPr>
          <a:xfrm>
            <a:off x="1991444" y="1724298"/>
            <a:ext cx="3312393" cy="865448"/>
          </a:xfrm>
          <a:prstGeom prst="bentArrow">
            <a:avLst>
              <a:gd name="adj1" fmla="val 9865"/>
              <a:gd name="adj2" fmla="val 13678"/>
              <a:gd name="adj3" fmla="val 0"/>
              <a:gd name="adj4" fmla="val 7768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nvGrpSpPr>
          <p:cNvPr id="26" name="Gruppo 25"/>
          <p:cNvGrpSpPr/>
          <p:nvPr/>
        </p:nvGrpSpPr>
        <p:grpSpPr>
          <a:xfrm flipV="1">
            <a:off x="1991445" y="4484572"/>
            <a:ext cx="1224155" cy="1104668"/>
            <a:chOff x="1991445" y="1485078"/>
            <a:chExt cx="1224155" cy="1104668"/>
          </a:xfrm>
        </p:grpSpPr>
        <p:sp>
          <p:nvSpPr>
            <p:cNvPr id="27" name="Freccia curva 26"/>
            <p:cNvSpPr/>
            <p:nvPr/>
          </p:nvSpPr>
          <p:spPr>
            <a:xfrm>
              <a:off x="1991445" y="1724298"/>
              <a:ext cx="1182964" cy="865448"/>
            </a:xfrm>
            <a:prstGeom prst="bentArrow">
              <a:avLst>
                <a:gd name="adj1" fmla="val 9865"/>
                <a:gd name="adj2" fmla="val 13678"/>
                <a:gd name="adj3" fmla="val 0"/>
                <a:gd name="adj4" fmla="val 7768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8" name="Per 27"/>
            <p:cNvSpPr/>
            <p:nvPr/>
          </p:nvSpPr>
          <p:spPr>
            <a:xfrm>
              <a:off x="2495600" y="1485078"/>
              <a:ext cx="720000" cy="720000"/>
            </a:xfrm>
            <a:prstGeom prst="mathMultiply">
              <a:avLst>
                <a:gd name="adj1" fmla="val 64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5" name="Gruppo 34"/>
          <p:cNvGrpSpPr/>
          <p:nvPr/>
        </p:nvGrpSpPr>
        <p:grpSpPr>
          <a:xfrm flipV="1">
            <a:off x="5263621" y="4475893"/>
            <a:ext cx="1264347" cy="1101472"/>
            <a:chOff x="1991444" y="1488274"/>
            <a:chExt cx="1264347" cy="1101472"/>
          </a:xfrm>
        </p:grpSpPr>
        <p:sp>
          <p:nvSpPr>
            <p:cNvPr id="36" name="Freccia curva 35"/>
            <p:cNvSpPr/>
            <p:nvPr/>
          </p:nvSpPr>
          <p:spPr>
            <a:xfrm>
              <a:off x="1991444" y="1724298"/>
              <a:ext cx="1184400" cy="865448"/>
            </a:xfrm>
            <a:prstGeom prst="bentArrow">
              <a:avLst>
                <a:gd name="adj1" fmla="val 9865"/>
                <a:gd name="adj2" fmla="val 13678"/>
                <a:gd name="adj3" fmla="val 0"/>
                <a:gd name="adj4" fmla="val 7768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37" name="Per 36"/>
            <p:cNvSpPr/>
            <p:nvPr/>
          </p:nvSpPr>
          <p:spPr>
            <a:xfrm>
              <a:off x="2535791" y="1488274"/>
              <a:ext cx="720000" cy="720000"/>
            </a:xfrm>
            <a:prstGeom prst="mathMultiply">
              <a:avLst>
                <a:gd name="adj1" fmla="val 64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3" name="CasellaDiTesto 32"/>
          <p:cNvSpPr txBox="1"/>
          <p:nvPr/>
        </p:nvSpPr>
        <p:spPr>
          <a:xfrm>
            <a:off x="828355" y="5488550"/>
            <a:ext cx="3210791" cy="492443"/>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pPr lvl="0">
              <a:defRPr/>
            </a:pPr>
            <a:r>
              <a:rPr lang="de-DE" sz="1300">
                <a:solidFill>
                  <a:prstClr val="white"/>
                </a:solidFill>
                <a:cs typeface="Arial" pitchFamily="34" charset="0"/>
              </a:rPr>
              <a:t>Unzureichende Informationen für die Erstellung des Informationsmodells.</a:t>
            </a:r>
            <a:endParaRPr lang="it-IT" sz="1300" dirty="0">
              <a:solidFill>
                <a:prstClr val="white"/>
              </a:solidFill>
              <a:cs typeface="Arial" pitchFamily="34" charset="0"/>
            </a:endParaRPr>
          </a:p>
        </p:txBody>
      </p:sp>
      <p:sp>
        <p:nvSpPr>
          <p:cNvPr id="34" name="CasellaDiTesto 33"/>
          <p:cNvSpPr txBox="1"/>
          <p:nvPr/>
        </p:nvSpPr>
        <p:spPr>
          <a:xfrm>
            <a:off x="4320288" y="5488072"/>
            <a:ext cx="3215871" cy="692497"/>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de-DE" sz="1300">
                <a:solidFill>
                  <a:prstClr val="white"/>
                </a:solidFill>
                <a:cs typeface="Arial" pitchFamily="34" charset="0"/>
              </a:rPr>
              <a:t>Informationsmodell, das nicht mit den definierten IFC-Spezifikationen übereinstimmt.</a:t>
            </a:r>
            <a:endParaRPr lang="it-IT" sz="1300" dirty="0">
              <a:solidFill>
                <a:prstClr val="white"/>
              </a:solidFill>
              <a:cs typeface="Arial" pitchFamily="34" charset="0"/>
            </a:endParaRPr>
          </a:p>
        </p:txBody>
      </p:sp>
      <p:pic>
        <p:nvPicPr>
          <p:cNvPr id="30" name="Immagin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96880" y="1144245"/>
            <a:ext cx="1016879" cy="1249200"/>
          </a:xfrm>
          <a:prstGeom prst="rect">
            <a:avLst/>
          </a:prstGeom>
        </p:spPr>
      </p:pic>
      <p:sp>
        <p:nvSpPr>
          <p:cNvPr id="25" name="Freccia curva 24"/>
          <p:cNvSpPr/>
          <p:nvPr/>
        </p:nvSpPr>
        <p:spPr>
          <a:xfrm>
            <a:off x="5261718" y="1724299"/>
            <a:ext cx="5082754" cy="865448"/>
          </a:xfrm>
          <a:prstGeom prst="bentArrow">
            <a:avLst>
              <a:gd name="adj1" fmla="val 9865"/>
              <a:gd name="adj2" fmla="val 13678"/>
              <a:gd name="adj3" fmla="val 28019"/>
              <a:gd name="adj4"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41" name="CasellaDiTesto 40"/>
          <p:cNvSpPr txBox="1"/>
          <p:nvPr/>
        </p:nvSpPr>
        <p:spPr>
          <a:xfrm>
            <a:off x="3169719" y="1014857"/>
            <a:ext cx="4294433" cy="292388"/>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de-DE" sz="1300">
                <a:solidFill>
                  <a:prstClr val="white"/>
                </a:solidFill>
                <a:cs typeface="Arial" pitchFamily="34" charset="0"/>
              </a:rPr>
              <a:t>Dokumente im Rahmen des Informationsmodells.</a:t>
            </a:r>
            <a:endParaRPr lang="it-IT" sz="1300" dirty="0">
              <a:solidFill>
                <a:prstClr val="white"/>
              </a:solidFill>
              <a:cs typeface="Arial" pitchFamily="34" charset="0"/>
            </a:endParaRPr>
          </a:p>
        </p:txBody>
      </p:sp>
      <p:sp>
        <p:nvSpPr>
          <p:cNvPr id="60" name="Freccia curva 59"/>
          <p:cNvSpPr/>
          <p:nvPr/>
        </p:nvSpPr>
        <p:spPr>
          <a:xfrm flipV="1">
            <a:off x="8446912" y="4480076"/>
            <a:ext cx="1897560" cy="865448"/>
          </a:xfrm>
          <a:prstGeom prst="bentArrow">
            <a:avLst>
              <a:gd name="adj1" fmla="val 9865"/>
              <a:gd name="adj2" fmla="val 13678"/>
              <a:gd name="adj3" fmla="val 28019"/>
              <a:gd name="adj4" fmla="val 7768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44" name="CasellaDiTesto 43"/>
          <p:cNvSpPr txBox="1"/>
          <p:nvPr/>
        </p:nvSpPr>
        <p:spPr>
          <a:xfrm>
            <a:off x="7817301" y="5488072"/>
            <a:ext cx="2527171" cy="492443"/>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de-DE" sz="1300">
                <a:cs typeface="Arial" pitchFamily="34" charset="0"/>
              </a:rPr>
              <a:t>Modell in Konsistenz mit den definierten IFC-Spezifikationen.</a:t>
            </a:r>
            <a:endParaRPr lang="it-IT" sz="1300" dirty="0">
              <a:cs typeface="Arial" pitchFamily="34" charset="0"/>
            </a:endParaRPr>
          </a:p>
        </p:txBody>
      </p:sp>
      <p:sp>
        <p:nvSpPr>
          <p:cNvPr id="45" name="Ovale 44"/>
          <p:cNvSpPr/>
          <p:nvPr/>
        </p:nvSpPr>
        <p:spPr>
          <a:xfrm>
            <a:off x="6062344" y="6103166"/>
            <a:ext cx="72000" cy="72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Triangolo rettangolo 37"/>
          <p:cNvSpPr/>
          <p:nvPr/>
        </p:nvSpPr>
        <p:spPr>
          <a:xfrm rot="16200000" flipH="1">
            <a:off x="11472000" y="-15190"/>
            <a:ext cx="720000" cy="720000"/>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3" name="Gruppo 12"/>
          <p:cNvGrpSpPr/>
          <p:nvPr/>
        </p:nvGrpSpPr>
        <p:grpSpPr>
          <a:xfrm>
            <a:off x="5044016" y="1588505"/>
            <a:ext cx="504000" cy="504000"/>
            <a:chOff x="-1306380" y="-430349"/>
            <a:chExt cx="432000" cy="432000"/>
          </a:xfrm>
        </p:grpSpPr>
        <p:sp>
          <p:nvSpPr>
            <p:cNvPr id="12" name="Ovale 11"/>
            <p:cNvSpPr/>
            <p:nvPr/>
          </p:nvSpPr>
          <p:spPr>
            <a:xfrm>
              <a:off x="-1306380" y="-430349"/>
              <a:ext cx="432000" cy="432000"/>
            </a:xfrm>
            <a:prstGeom prst="ellipse">
              <a:avLst/>
            </a:prstGeom>
            <a:solidFill>
              <a:schemeClr val="accent6">
                <a:lumMod val="40000"/>
                <a:lumOff val="60000"/>
              </a:schemeClr>
            </a:solidFill>
            <a:ln w="762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1" name="Immagine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6380" y="-430349"/>
              <a:ext cx="432000" cy="432000"/>
            </a:xfrm>
            <a:prstGeom prst="rect">
              <a:avLst/>
            </a:prstGeom>
          </p:spPr>
        </p:pic>
      </p:grpSp>
      <p:sp>
        <p:nvSpPr>
          <p:cNvPr id="39" name="CasellaDiTesto 38"/>
          <p:cNvSpPr txBox="1"/>
          <p:nvPr/>
        </p:nvSpPr>
        <p:spPr>
          <a:xfrm>
            <a:off x="787207" y="2988000"/>
            <a:ext cx="8981201" cy="1015663"/>
          </a:xfrm>
          <a:prstGeom prst="rect">
            <a:avLst/>
          </a:prstGeom>
          <a:noFill/>
        </p:spPr>
        <p:txBody>
          <a:bodyPr wrap="square" lIns="0" rtlCol="0">
            <a:spAutoFit/>
          </a:bodyPr>
          <a:lstStyle/>
          <a:p>
            <a:pPr algn="ctr"/>
            <a:r>
              <a:rPr lang="it-IT" sz="2400" b="1"/>
              <a:t>BIM-Konstruktionssoftware</a:t>
            </a:r>
            <a:endParaRPr lang="it-IT" sz="2400" b="1" dirty="0"/>
          </a:p>
          <a:p>
            <a:pPr algn="ctr"/>
            <a:r>
              <a:rPr lang="it-IT"/>
              <a:t>Straße, Eisenbahn, Hydraulik</a:t>
            </a:r>
            <a:endParaRPr lang="it-IT" dirty="0"/>
          </a:p>
          <a:p>
            <a:pPr algn="ctr"/>
            <a:r>
              <a:rPr lang="it-IT"/>
              <a:t>(Entwurf + BIM-Erstellung)</a:t>
            </a:r>
            <a:endParaRPr lang="it-IT" dirty="0"/>
          </a:p>
        </p:txBody>
      </p:sp>
    </p:spTree>
    <p:extLst>
      <p:ext uri="{BB962C8B-B14F-4D97-AF65-F5344CB8AC3E}">
        <p14:creationId xmlns:p14="http://schemas.microsoft.com/office/powerpoint/2010/main" val="125768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39"/>
                                        </p:tgtEl>
                                      </p:cBhvr>
                                    </p:animEffect>
                                    <p:set>
                                      <p:cBhvr>
                                        <p:cTn id="15" dur="1" fill="hold">
                                          <p:stCondLst>
                                            <p:cond delay="499"/>
                                          </p:stCondLst>
                                        </p:cTn>
                                        <p:tgtEl>
                                          <p:spTgt spid="39"/>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fade">
                                      <p:cBhvr>
                                        <p:cTn id="26" dur="500"/>
                                        <p:tgtEl>
                                          <p:spTgt spid="5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fade">
                                      <p:cBhvr>
                                        <p:cTn id="29" dur="500"/>
                                        <p:tgtEl>
                                          <p:spTgt spid="4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49"/>
                                        </p:tgtEl>
                                      </p:cBhvr>
                                    </p:animEffect>
                                    <p:set>
                                      <p:cBhvr>
                                        <p:cTn id="34" dur="1" fill="hold">
                                          <p:stCondLst>
                                            <p:cond delay="499"/>
                                          </p:stCondLst>
                                        </p:cTn>
                                        <p:tgtEl>
                                          <p:spTgt spid="49"/>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3"/>
                                        </p:tgtEl>
                                        <p:attrNameLst>
                                          <p:attrName>style.visibility</p:attrName>
                                        </p:attrNameLst>
                                      </p:cBhvr>
                                      <p:to>
                                        <p:strVal val="visible"/>
                                      </p:to>
                                    </p:set>
                                    <p:animEffect transition="in" filter="fade">
                                      <p:cBhvr>
                                        <p:cTn id="50" dur="500"/>
                                        <p:tgtEl>
                                          <p:spTgt spid="6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4"/>
                                        </p:tgtEl>
                                        <p:attrNameLst>
                                          <p:attrName>style.visibility</p:attrName>
                                        </p:attrNameLst>
                                      </p:cBhvr>
                                      <p:to>
                                        <p:strVal val="visible"/>
                                      </p:to>
                                    </p:set>
                                    <p:animEffect transition="in" filter="fade">
                                      <p:cBhvr>
                                        <p:cTn id="53" dur="500"/>
                                        <p:tgtEl>
                                          <p:spTgt spid="64"/>
                                        </p:tgtEl>
                                      </p:cBhvr>
                                    </p:animEffect>
                                  </p:childTnLst>
                                </p:cTn>
                              </p:par>
                              <p:par>
                                <p:cTn id="54" presetID="10" presetClass="entr" presetSubtype="0" fill="hold" nodeType="with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500"/>
                                        <p:tgtEl>
                                          <p:spTgt spid="30"/>
                                        </p:tgtEl>
                                      </p:cBhvr>
                                    </p:animEffect>
                                  </p:childTnLst>
                                </p:cTn>
                              </p:par>
                              <p:par>
                                <p:cTn id="57" presetID="10" presetClass="entr" presetSubtype="0" fill="hold" nodeType="with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fade">
                                      <p:cBhvr>
                                        <p:cTn id="59" dur="500"/>
                                        <p:tgtEl>
                                          <p:spTgt spid="43"/>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fade">
                                      <p:cBhvr>
                                        <p:cTn id="64" dur="500"/>
                                        <p:tgtEl>
                                          <p:spTgt spid="50"/>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500"/>
                                        <p:tgtEl>
                                          <p:spTgt spid="2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par>
                                <p:cTn id="73" presetID="10" presetClass="entr" presetSubtype="0" fill="hold" nodeType="with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500"/>
                                        <p:tgtEl>
                                          <p:spTgt spid="13"/>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1"/>
                                        </p:tgtEl>
                                        <p:attrNameLst>
                                          <p:attrName>style.visibility</p:attrName>
                                        </p:attrNameLst>
                                      </p:cBhvr>
                                      <p:to>
                                        <p:strVal val="visible"/>
                                      </p:to>
                                    </p:set>
                                    <p:animEffect transition="in" filter="fade">
                                      <p:cBhvr>
                                        <p:cTn id="78" dur="500"/>
                                        <p:tgtEl>
                                          <p:spTgt spid="41"/>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60"/>
                                        </p:tgtEl>
                                        <p:attrNameLst>
                                          <p:attrName>style.visibility</p:attrName>
                                        </p:attrNameLst>
                                      </p:cBhvr>
                                      <p:to>
                                        <p:strVal val="visible"/>
                                      </p:to>
                                    </p:set>
                                    <p:animEffect transition="in" filter="fade">
                                      <p:cBhvr>
                                        <p:cTn id="83" dur="500"/>
                                        <p:tgtEl>
                                          <p:spTgt spid="60"/>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44"/>
                                        </p:tgtEl>
                                        <p:attrNameLst>
                                          <p:attrName>style.visibility</p:attrName>
                                        </p:attrNameLst>
                                      </p:cBhvr>
                                      <p:to>
                                        <p:strVal val="visible"/>
                                      </p:to>
                                    </p:set>
                                    <p:animEffect transition="in" filter="fade">
                                      <p:cBhvr>
                                        <p:cTn id="86" dur="500"/>
                                        <p:tgtEl>
                                          <p:spTgt spid="44"/>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26"/>
                                        </p:tgtEl>
                                        <p:attrNameLst>
                                          <p:attrName>style.visibility</p:attrName>
                                        </p:attrNameLst>
                                      </p:cBhvr>
                                      <p:to>
                                        <p:strVal val="visible"/>
                                      </p:to>
                                    </p:set>
                                    <p:animEffect transition="in" filter="fade">
                                      <p:cBhvr>
                                        <p:cTn id="91" dur="500"/>
                                        <p:tgtEl>
                                          <p:spTgt spid="26"/>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3"/>
                                        </p:tgtEl>
                                        <p:attrNameLst>
                                          <p:attrName>style.visibility</p:attrName>
                                        </p:attrNameLst>
                                      </p:cBhvr>
                                      <p:to>
                                        <p:strVal val="visible"/>
                                      </p:to>
                                    </p:set>
                                    <p:animEffect transition="in" filter="fade">
                                      <p:cBhvr>
                                        <p:cTn id="94" dur="500"/>
                                        <p:tgtEl>
                                          <p:spTgt spid="33"/>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35"/>
                                        </p:tgtEl>
                                        <p:attrNameLst>
                                          <p:attrName>style.visibility</p:attrName>
                                        </p:attrNameLst>
                                      </p:cBhvr>
                                      <p:to>
                                        <p:strVal val="visible"/>
                                      </p:to>
                                    </p:set>
                                    <p:animEffect transition="in" filter="fade">
                                      <p:cBhvr>
                                        <p:cTn id="99" dur="500"/>
                                        <p:tgtEl>
                                          <p:spTgt spid="35"/>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34"/>
                                        </p:tgtEl>
                                        <p:attrNameLst>
                                          <p:attrName>style.visibility</p:attrName>
                                        </p:attrNameLst>
                                      </p:cBhvr>
                                      <p:to>
                                        <p:strVal val="visible"/>
                                      </p:to>
                                    </p:set>
                                    <p:animEffect transition="in" filter="fade">
                                      <p:cBhvr>
                                        <p:cTn id="102" dur="500"/>
                                        <p:tgtEl>
                                          <p:spTgt spid="34"/>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45"/>
                                        </p:tgtEl>
                                        <p:attrNameLst>
                                          <p:attrName>style.visibility</p:attrName>
                                        </p:attrNameLst>
                                      </p:cBhvr>
                                      <p:to>
                                        <p:strVal val="visible"/>
                                      </p:to>
                                    </p:set>
                                    <p:animEffect transition="in" filter="fade">
                                      <p:cBhvr>
                                        <p:cTn id="10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3" grpId="0" animBg="1"/>
      <p:bldP spid="53" grpId="0" animBg="1"/>
      <p:bldP spid="54" grpId="0" animBg="1"/>
      <p:bldP spid="49" grpId="0"/>
      <p:bldP spid="49" grpId="1"/>
      <p:bldP spid="7" grpId="0" animBg="1"/>
      <p:bldP spid="8" grpId="0" animBg="1"/>
      <p:bldP spid="9" grpId="0" animBg="1"/>
      <p:bldP spid="10" grpId="0" animBg="1"/>
      <p:bldP spid="6" grpId="0" animBg="1"/>
      <p:bldP spid="23" grpId="0" animBg="1"/>
      <p:bldP spid="33" grpId="0" animBg="1"/>
      <p:bldP spid="34" grpId="0" animBg="1"/>
      <p:bldP spid="25" grpId="0" animBg="1"/>
      <p:bldP spid="41" grpId="0" animBg="1"/>
      <p:bldP spid="60" grpId="0" animBg="1"/>
      <p:bldP spid="44" grpId="0" animBg="1"/>
      <p:bldP spid="45" grpId="0" animBg="1"/>
      <p:bldP spid="39" grpId="0"/>
      <p:bldP spid="39"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pPr marL="457200" indent="-457200">
              <a:buFont typeface="+mj-lt"/>
              <a:buAutoNum type="arabicPeriod"/>
            </a:pPr>
            <a:r>
              <a:rPr lang="de-DE"/>
              <a:t>Definition der hierarchischen Struktur eines Informationsmodells</a:t>
            </a:r>
            <a:endParaRPr lang="it-IT" dirty="0"/>
          </a:p>
          <a:p>
            <a:pPr marL="457200" indent="-457200">
              <a:buFont typeface="+mj-lt"/>
              <a:buAutoNum type="arabicPeriod"/>
            </a:pPr>
            <a:endParaRPr lang="it-IT" dirty="0"/>
          </a:p>
          <a:p>
            <a:pPr marL="457200" indent="-457200">
              <a:buFont typeface="+mj-lt"/>
              <a:buAutoNum type="arabicPeriod"/>
            </a:pPr>
            <a:r>
              <a:rPr lang="de-DE"/>
              <a:t>Informationsmodell für die Analyse von Massen</a:t>
            </a:r>
            <a:endParaRPr lang="it-IT" dirty="0"/>
          </a:p>
          <a:p>
            <a:pPr marL="457200" indent="-457200">
              <a:buFont typeface="+mj-lt"/>
              <a:buAutoNum type="arabicPeriod"/>
            </a:pPr>
            <a:r>
              <a:rPr lang="de-DE"/>
              <a:t>Informationsmodell für Betrieb und Wartung</a:t>
            </a:r>
            <a:endParaRPr lang="it-IT" dirty="0"/>
          </a:p>
          <a:p>
            <a:pPr marL="457200" indent="-457200">
              <a:buFont typeface="+mj-lt"/>
              <a:buAutoNum type="arabicPeriod"/>
            </a:pPr>
            <a:endParaRPr lang="it-IT" dirty="0"/>
          </a:p>
          <a:p>
            <a:pPr marL="457200" indent="-457200">
              <a:buFont typeface="+mj-lt"/>
              <a:buAutoNum type="arabicPeriod"/>
            </a:pPr>
            <a:r>
              <a:rPr lang="it-IT"/>
              <a:t>Anpassung der IFC-Entitäten</a:t>
            </a:r>
            <a:endParaRPr lang="it-IT" dirty="0"/>
          </a:p>
          <a:p>
            <a:pPr marL="457200" indent="-457200">
              <a:buFont typeface="+mj-lt"/>
              <a:buAutoNum type="arabicPeriod"/>
            </a:pPr>
            <a:r>
              <a:rPr lang="it-IT"/>
              <a:t>Anpassung der Entitätseigenschaften</a:t>
            </a:r>
            <a:endParaRPr lang="it-IT" dirty="0"/>
          </a:p>
          <a:p>
            <a:endParaRPr lang="it-IT" dirty="0"/>
          </a:p>
          <a:p>
            <a:endParaRPr lang="it-IT" dirty="0"/>
          </a:p>
          <a:p>
            <a:endParaRPr lang="it-IT" dirty="0"/>
          </a:p>
        </p:txBody>
      </p:sp>
      <p:sp>
        <p:nvSpPr>
          <p:cNvPr id="3" name="Segnaposto testo 2"/>
          <p:cNvSpPr>
            <a:spLocks noGrp="1"/>
          </p:cNvSpPr>
          <p:nvPr>
            <p:ph type="body" sz="quarter" idx="10"/>
          </p:nvPr>
        </p:nvSpPr>
        <p:spPr>
          <a:xfrm>
            <a:off x="550863" y="260350"/>
            <a:ext cx="11090275" cy="584775"/>
          </a:xfrm>
        </p:spPr>
        <p:txBody>
          <a:bodyPr/>
          <a:lstStyle/>
          <a:p>
            <a:r>
              <a:rPr lang="de-DE"/>
              <a:t>Einige Beispiele für IFC 4.3 mit SierraSoft Roads</a:t>
            </a:r>
            <a:endParaRPr lang="it-IT" dirty="0"/>
          </a:p>
        </p:txBody>
      </p:sp>
      <p:sp>
        <p:nvSpPr>
          <p:cNvPr id="4" name="Segnaposto piè di pagina 3"/>
          <p:cNvSpPr>
            <a:spLocks noGrp="1"/>
          </p:cNvSpPr>
          <p:nvPr>
            <p:ph type="ftr" sz="quarter" idx="3"/>
          </p:nvPr>
        </p:nvSpPr>
        <p:spPr/>
        <p:txBody>
          <a:bodyPr/>
          <a:lstStyle/>
          <a:p>
            <a:r>
              <a:rPr lang="de-DE"/>
              <a:t>BIM Straßenplanung mit IFC 4x3 ifcRoad</a:t>
            </a:r>
            <a:endParaRPr lang="it-IT" dirty="0"/>
          </a:p>
        </p:txBody>
      </p:sp>
      <p:sp>
        <p:nvSpPr>
          <p:cNvPr id="5" name="Segnaposto numero diapositiva 4"/>
          <p:cNvSpPr>
            <a:spLocks noGrp="1"/>
          </p:cNvSpPr>
          <p:nvPr>
            <p:ph type="sldNum" sz="quarter" idx="4"/>
          </p:nvPr>
        </p:nvSpPr>
        <p:spPr/>
        <p:txBody>
          <a:bodyPr/>
          <a:lstStyle/>
          <a:p>
            <a:r>
              <a:rPr lang="it-IT"/>
              <a:t>11</a:t>
            </a:r>
            <a:endParaRPr lang="it-IT" dirty="0"/>
          </a:p>
        </p:txBody>
      </p:sp>
      <p:sp>
        <p:nvSpPr>
          <p:cNvPr id="7" name="Triangolo rettangolo 6"/>
          <p:cNvSpPr/>
          <p:nvPr/>
        </p:nvSpPr>
        <p:spPr>
          <a:xfrm rot="16200000" flipH="1">
            <a:off x="11472000" y="-15190"/>
            <a:ext cx="720000" cy="720000"/>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9867629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egnaposto testo 11"/>
          <p:cNvSpPr>
            <a:spLocks noGrp="1"/>
          </p:cNvSpPr>
          <p:nvPr>
            <p:ph type="body" sz="quarter" idx="10"/>
          </p:nvPr>
        </p:nvSpPr>
        <p:spPr/>
        <p:txBody>
          <a:bodyPr/>
          <a:lstStyle/>
          <a:p>
            <a:endParaRPr lang="it-IT"/>
          </a:p>
        </p:txBody>
      </p:sp>
      <p:sp>
        <p:nvSpPr>
          <p:cNvPr id="5" name="Segnaposto piè di pagina 4"/>
          <p:cNvSpPr>
            <a:spLocks noGrp="1"/>
          </p:cNvSpPr>
          <p:nvPr>
            <p:ph type="ftr" sz="quarter" idx="3"/>
          </p:nvPr>
        </p:nvSpPr>
        <p:spPr/>
        <p:txBody>
          <a:bodyPr/>
          <a:lstStyle/>
          <a:p>
            <a:r>
              <a:rPr lang="de-DE"/>
              <a:t>BIM Straßenplanung mit IFC 4x3 ifcRoad</a:t>
            </a:r>
            <a:endParaRPr lang="it-IT" dirty="0"/>
          </a:p>
        </p:txBody>
      </p:sp>
      <p:sp>
        <p:nvSpPr>
          <p:cNvPr id="6" name="Segnaposto numero diapositiva 5"/>
          <p:cNvSpPr>
            <a:spLocks noGrp="1"/>
          </p:cNvSpPr>
          <p:nvPr>
            <p:ph type="sldNum" sz="quarter" idx="4"/>
          </p:nvPr>
        </p:nvSpPr>
        <p:spPr/>
        <p:txBody>
          <a:bodyPr/>
          <a:lstStyle/>
          <a:p>
            <a:r>
              <a:rPr lang="it-IT"/>
              <a:t>12</a:t>
            </a:r>
            <a:endParaRPr lang="it-IT" dirty="0"/>
          </a:p>
        </p:txBody>
      </p:sp>
      <p:pic>
        <p:nvPicPr>
          <p:cNvPr id="13" name="Immagin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000" y="836712"/>
            <a:ext cx="8352001" cy="5220000"/>
          </a:xfrm>
          <a:prstGeom prst="rect">
            <a:avLst/>
          </a:prstGeom>
        </p:spPr>
      </p:pic>
      <p:sp>
        <p:nvSpPr>
          <p:cNvPr id="14" name="CasellaDiTesto 13"/>
          <p:cNvSpPr txBox="1"/>
          <p:nvPr/>
        </p:nvSpPr>
        <p:spPr>
          <a:xfrm>
            <a:off x="7752184" y="836712"/>
            <a:ext cx="3960961" cy="1200329"/>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de-DE" dirty="0">
                <a:solidFill>
                  <a:prstClr val="white"/>
                </a:solidFill>
                <a:cs typeface="Arial" pitchFamily="34" charset="0"/>
              </a:rPr>
              <a:t>Wir werden die Hauptachse der Unterführung entsprechend den verschiedenen Verwendungszwecken modellieren.</a:t>
            </a:r>
            <a:endParaRPr lang="en-US" dirty="0">
              <a:solidFill>
                <a:prstClr val="white"/>
              </a:solidFill>
              <a:cs typeface="Arial" pitchFamily="34" charset="0"/>
            </a:endParaRPr>
          </a:p>
        </p:txBody>
      </p:sp>
      <p:sp>
        <p:nvSpPr>
          <p:cNvPr id="15" name="Rettangolo 14"/>
          <p:cNvSpPr/>
          <p:nvPr/>
        </p:nvSpPr>
        <p:spPr>
          <a:xfrm>
            <a:off x="6096000" y="2708274"/>
            <a:ext cx="908807" cy="25209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2881541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testo 5"/>
          <p:cNvSpPr>
            <a:spLocks noGrp="1"/>
          </p:cNvSpPr>
          <p:nvPr>
            <p:ph type="body" sz="quarter" idx="11"/>
          </p:nvPr>
        </p:nvSpPr>
        <p:spPr>
          <a:xfrm>
            <a:off x="555355" y="3290200"/>
            <a:ext cx="10293619" cy="1865126"/>
          </a:xfrm>
        </p:spPr>
        <p:txBody>
          <a:bodyPr/>
          <a:lstStyle/>
          <a:p>
            <a:r>
              <a:rPr lang="de-DE"/>
              <a:t>Erstellung eines Informationsmodells mit einer Struktur, die es erlaubt, die Kreuzungsbereiche und die Regelquerschnitte zu verwalten.</a:t>
            </a:r>
            <a:endParaRPr lang="it-IT" dirty="0"/>
          </a:p>
        </p:txBody>
      </p:sp>
      <p:sp>
        <p:nvSpPr>
          <p:cNvPr id="7" name="Segnaposto testo 6"/>
          <p:cNvSpPr>
            <a:spLocks noGrp="1"/>
          </p:cNvSpPr>
          <p:nvPr>
            <p:ph type="body" sz="quarter" idx="12"/>
          </p:nvPr>
        </p:nvSpPr>
        <p:spPr>
          <a:xfrm>
            <a:off x="555355" y="1556792"/>
            <a:ext cx="10293619" cy="1588127"/>
          </a:xfrm>
        </p:spPr>
        <p:txBody>
          <a:bodyPr/>
          <a:lstStyle/>
          <a:p>
            <a:r>
              <a:rPr lang="de-DE"/>
              <a:t>Definition der hierarchischen Struktur (räumliche Aufteilung)</a:t>
            </a:r>
            <a:endParaRPr lang="it-IT" dirty="0"/>
          </a:p>
        </p:txBody>
      </p:sp>
      <p:sp>
        <p:nvSpPr>
          <p:cNvPr id="8" name="Segnaposto testo 7"/>
          <p:cNvSpPr>
            <a:spLocks noGrp="1"/>
          </p:cNvSpPr>
          <p:nvPr>
            <p:ph type="body" sz="quarter" idx="13"/>
          </p:nvPr>
        </p:nvSpPr>
        <p:spPr>
          <a:xfrm>
            <a:off x="555355" y="5300607"/>
            <a:ext cx="10293619" cy="498598"/>
          </a:xfrm>
        </p:spPr>
        <p:txBody>
          <a:bodyPr/>
          <a:lstStyle/>
          <a:p>
            <a:r>
              <a:rPr lang="it-IT"/>
              <a:t>Beispiel 1</a:t>
            </a:r>
            <a:endParaRPr lang="it-IT" dirty="0"/>
          </a:p>
        </p:txBody>
      </p:sp>
      <p:sp>
        <p:nvSpPr>
          <p:cNvPr id="4" name="Segnaposto piè di pagina 3"/>
          <p:cNvSpPr>
            <a:spLocks noGrp="1"/>
          </p:cNvSpPr>
          <p:nvPr>
            <p:ph type="ftr" sz="quarter" idx="3"/>
          </p:nvPr>
        </p:nvSpPr>
        <p:spPr/>
        <p:txBody>
          <a:bodyPr/>
          <a:lstStyle/>
          <a:p>
            <a:r>
              <a:rPr lang="de-DE"/>
              <a:t>BIM Straßenplanung mit IFC 4x3 ifcRoad</a:t>
            </a:r>
            <a:endParaRPr lang="it-IT" dirty="0"/>
          </a:p>
        </p:txBody>
      </p:sp>
      <p:sp>
        <p:nvSpPr>
          <p:cNvPr id="5" name="Segnaposto numero diapositiva 4"/>
          <p:cNvSpPr>
            <a:spLocks noGrp="1"/>
          </p:cNvSpPr>
          <p:nvPr>
            <p:ph type="sldNum" sz="quarter" idx="4"/>
          </p:nvPr>
        </p:nvSpPr>
        <p:spPr/>
        <p:txBody>
          <a:bodyPr/>
          <a:lstStyle/>
          <a:p>
            <a:r>
              <a:rPr lang="it-IT"/>
              <a:t>13</a:t>
            </a:r>
            <a:endParaRPr lang="it-IT" dirty="0"/>
          </a:p>
        </p:txBody>
      </p:sp>
      <p:sp>
        <p:nvSpPr>
          <p:cNvPr id="9" name="Triangolo rettangolo 8"/>
          <p:cNvSpPr/>
          <p:nvPr/>
        </p:nvSpPr>
        <p:spPr>
          <a:xfrm rot="16200000" flipH="1">
            <a:off x="11472000" y="-15190"/>
            <a:ext cx="720000" cy="720000"/>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261307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endParaRPr lang="it-IT"/>
          </a:p>
        </p:txBody>
      </p:sp>
      <p:sp>
        <p:nvSpPr>
          <p:cNvPr id="3" name="Segnaposto piè di pagina 2"/>
          <p:cNvSpPr>
            <a:spLocks noGrp="1"/>
          </p:cNvSpPr>
          <p:nvPr>
            <p:ph type="ftr" sz="quarter" idx="3"/>
          </p:nvPr>
        </p:nvSpPr>
        <p:spPr/>
        <p:txBody>
          <a:bodyPr/>
          <a:lstStyle/>
          <a:p>
            <a:r>
              <a:rPr lang="de-DE"/>
              <a:t>BIM Straßenplanung mit IFC 4x3 ifcRoad</a:t>
            </a:r>
            <a:endParaRPr lang="it-IT" dirty="0"/>
          </a:p>
        </p:txBody>
      </p:sp>
      <p:sp>
        <p:nvSpPr>
          <p:cNvPr id="4" name="Segnaposto numero diapositiva 3"/>
          <p:cNvSpPr>
            <a:spLocks noGrp="1"/>
          </p:cNvSpPr>
          <p:nvPr>
            <p:ph type="sldNum" sz="quarter" idx="4"/>
          </p:nvPr>
        </p:nvSpPr>
        <p:spPr/>
        <p:txBody>
          <a:bodyPr/>
          <a:lstStyle/>
          <a:p>
            <a:r>
              <a:rPr lang="it-IT"/>
              <a:t>14</a:t>
            </a:r>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001" y="836712"/>
            <a:ext cx="8351999" cy="5220000"/>
          </a:xfrm>
          <a:prstGeom prst="rect">
            <a:avLst/>
          </a:prstGeom>
        </p:spPr>
      </p:pic>
      <p:sp>
        <p:nvSpPr>
          <p:cNvPr id="6" name="CasellaDiTesto 5"/>
          <p:cNvSpPr txBox="1"/>
          <p:nvPr/>
        </p:nvSpPr>
        <p:spPr>
          <a:xfrm>
            <a:off x="8149990" y="836712"/>
            <a:ext cx="3456384" cy="923330"/>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de-DE">
                <a:solidFill>
                  <a:prstClr val="white"/>
                </a:solidFill>
                <a:cs typeface="Arial" pitchFamily="34" charset="0"/>
              </a:rPr>
              <a:t>Wir wollen nur die Hauptachse der Unterführung und ihre Knoten betrachten.</a:t>
            </a:r>
            <a:endParaRPr lang="it-IT" dirty="0">
              <a:solidFill>
                <a:prstClr val="white"/>
              </a:solidFill>
              <a:cs typeface="Arial" pitchFamily="34" charset="0"/>
            </a:endParaRPr>
          </a:p>
        </p:txBody>
      </p:sp>
    </p:spTree>
    <p:extLst>
      <p:ext uri="{BB962C8B-B14F-4D97-AF65-F5344CB8AC3E}">
        <p14:creationId xmlns:p14="http://schemas.microsoft.com/office/powerpoint/2010/main" val="191606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endParaRPr lang="it-IT"/>
          </a:p>
        </p:txBody>
      </p:sp>
      <p:sp>
        <p:nvSpPr>
          <p:cNvPr id="3" name="Segnaposto piè di pagina 2"/>
          <p:cNvSpPr>
            <a:spLocks noGrp="1"/>
          </p:cNvSpPr>
          <p:nvPr>
            <p:ph type="ftr" sz="quarter" idx="3"/>
          </p:nvPr>
        </p:nvSpPr>
        <p:spPr/>
        <p:txBody>
          <a:bodyPr/>
          <a:lstStyle/>
          <a:p>
            <a:r>
              <a:rPr lang="de-DE"/>
              <a:t>BIM Straßenplanung mit IFC 4x3 ifcRoad</a:t>
            </a:r>
            <a:endParaRPr lang="it-IT" dirty="0"/>
          </a:p>
        </p:txBody>
      </p:sp>
      <p:sp>
        <p:nvSpPr>
          <p:cNvPr id="4" name="Segnaposto numero diapositiva 3"/>
          <p:cNvSpPr>
            <a:spLocks noGrp="1"/>
          </p:cNvSpPr>
          <p:nvPr>
            <p:ph type="sldNum" sz="quarter" idx="4"/>
          </p:nvPr>
        </p:nvSpPr>
        <p:spPr/>
        <p:txBody>
          <a:bodyPr/>
          <a:lstStyle/>
          <a:p>
            <a:r>
              <a:rPr lang="it-IT"/>
              <a:t>15</a:t>
            </a:r>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001" y="836712"/>
            <a:ext cx="8351999" cy="5219999"/>
          </a:xfrm>
          <a:prstGeom prst="rect">
            <a:avLst/>
          </a:prstGeom>
        </p:spPr>
      </p:pic>
      <p:sp>
        <p:nvSpPr>
          <p:cNvPr id="6" name="CasellaDiTesto 5"/>
          <p:cNvSpPr txBox="1"/>
          <p:nvPr/>
        </p:nvSpPr>
        <p:spPr>
          <a:xfrm>
            <a:off x="8149990" y="836712"/>
            <a:ext cx="3456384" cy="646331"/>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de-DE">
                <a:solidFill>
                  <a:prstClr val="white"/>
                </a:solidFill>
                <a:cs typeface="Arial" pitchFamily="34" charset="0"/>
              </a:rPr>
              <a:t>Öffnen wir das Fenster mit den Einstellungen für die Achse ...</a:t>
            </a:r>
            <a:endParaRPr lang="it-IT" dirty="0">
              <a:solidFill>
                <a:prstClr val="white"/>
              </a:solidFill>
              <a:cs typeface="Arial" pitchFamily="34" charset="0"/>
            </a:endParaRPr>
          </a:p>
        </p:txBody>
      </p:sp>
      <p:sp>
        <p:nvSpPr>
          <p:cNvPr id="7" name="Rettangolo 6"/>
          <p:cNvSpPr/>
          <p:nvPr/>
        </p:nvSpPr>
        <p:spPr>
          <a:xfrm>
            <a:off x="3260964" y="4191592"/>
            <a:ext cx="1437388" cy="1735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325571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endParaRPr lang="it-IT"/>
          </a:p>
        </p:txBody>
      </p:sp>
      <p:sp>
        <p:nvSpPr>
          <p:cNvPr id="3" name="Segnaposto piè di pagina 2"/>
          <p:cNvSpPr>
            <a:spLocks noGrp="1"/>
          </p:cNvSpPr>
          <p:nvPr>
            <p:ph type="ftr" sz="quarter" idx="3"/>
          </p:nvPr>
        </p:nvSpPr>
        <p:spPr/>
        <p:txBody>
          <a:bodyPr/>
          <a:lstStyle/>
          <a:p>
            <a:r>
              <a:rPr lang="de-DE"/>
              <a:t>BIM Straßenplanung mit IFC 4x3 ifcRoad</a:t>
            </a:r>
            <a:endParaRPr lang="it-IT" dirty="0"/>
          </a:p>
        </p:txBody>
      </p:sp>
      <p:sp>
        <p:nvSpPr>
          <p:cNvPr id="4" name="Segnaposto numero diapositiva 3"/>
          <p:cNvSpPr>
            <a:spLocks noGrp="1"/>
          </p:cNvSpPr>
          <p:nvPr>
            <p:ph type="sldNum" sz="quarter" idx="4"/>
          </p:nvPr>
        </p:nvSpPr>
        <p:spPr/>
        <p:txBody>
          <a:bodyPr/>
          <a:lstStyle/>
          <a:p>
            <a:r>
              <a:rPr lang="it-IT"/>
              <a:t>16</a:t>
            </a:r>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001" y="836712"/>
            <a:ext cx="8351998" cy="5219999"/>
          </a:xfrm>
          <a:prstGeom prst="rect">
            <a:avLst/>
          </a:prstGeom>
        </p:spPr>
      </p:pic>
      <p:sp>
        <p:nvSpPr>
          <p:cNvPr id="6" name="CasellaDiTesto 5"/>
          <p:cNvSpPr txBox="1"/>
          <p:nvPr/>
        </p:nvSpPr>
        <p:spPr>
          <a:xfrm>
            <a:off x="8149990" y="836712"/>
            <a:ext cx="3456384" cy="923330"/>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de-DE">
                <a:solidFill>
                  <a:prstClr val="white"/>
                </a:solidFill>
                <a:cs typeface="Arial" pitchFamily="34" charset="0"/>
              </a:rPr>
              <a:t>... lassen Sie uns auswählen, welche Objekte Teil des Projektmodells sein sollen ...</a:t>
            </a:r>
            <a:endParaRPr lang="it-IT" dirty="0">
              <a:solidFill>
                <a:prstClr val="white"/>
              </a:solidFill>
              <a:cs typeface="Arial" pitchFamily="34" charset="0"/>
            </a:endParaRPr>
          </a:p>
        </p:txBody>
      </p:sp>
      <p:sp>
        <p:nvSpPr>
          <p:cNvPr id="7" name="Rettangolo 6"/>
          <p:cNvSpPr/>
          <p:nvPr/>
        </p:nvSpPr>
        <p:spPr>
          <a:xfrm>
            <a:off x="4799856" y="4243936"/>
            <a:ext cx="2520280"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199015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endParaRPr lang="it-IT"/>
          </a:p>
        </p:txBody>
      </p:sp>
      <p:sp>
        <p:nvSpPr>
          <p:cNvPr id="3" name="Segnaposto piè di pagina 2"/>
          <p:cNvSpPr>
            <a:spLocks noGrp="1"/>
          </p:cNvSpPr>
          <p:nvPr>
            <p:ph type="ftr" sz="quarter" idx="3"/>
          </p:nvPr>
        </p:nvSpPr>
        <p:spPr/>
        <p:txBody>
          <a:bodyPr/>
          <a:lstStyle/>
          <a:p>
            <a:r>
              <a:rPr lang="de-DE"/>
              <a:t>BIM Straßenplanung mit IFC 4x3 ifcRoad</a:t>
            </a:r>
            <a:endParaRPr lang="it-IT" dirty="0"/>
          </a:p>
        </p:txBody>
      </p:sp>
      <p:sp>
        <p:nvSpPr>
          <p:cNvPr id="4" name="Segnaposto numero diapositiva 3"/>
          <p:cNvSpPr>
            <a:spLocks noGrp="1"/>
          </p:cNvSpPr>
          <p:nvPr>
            <p:ph type="sldNum" sz="quarter" idx="4"/>
          </p:nvPr>
        </p:nvSpPr>
        <p:spPr/>
        <p:txBody>
          <a:bodyPr/>
          <a:lstStyle/>
          <a:p>
            <a:r>
              <a:rPr lang="it-IT"/>
              <a:t>17</a:t>
            </a:r>
            <a:endParaRPr lang="it-IT" dirty="0"/>
          </a:p>
        </p:txBody>
      </p:sp>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001" y="836712"/>
            <a:ext cx="8351998" cy="5219998"/>
          </a:xfrm>
          <a:prstGeom prst="rect">
            <a:avLst/>
          </a:prstGeom>
        </p:spPr>
      </p:pic>
      <p:sp>
        <p:nvSpPr>
          <p:cNvPr id="9" name="CasellaDiTesto 8"/>
          <p:cNvSpPr txBox="1"/>
          <p:nvPr/>
        </p:nvSpPr>
        <p:spPr>
          <a:xfrm>
            <a:off x="8149990" y="836712"/>
            <a:ext cx="3456384" cy="923330"/>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de-DE">
                <a:solidFill>
                  <a:prstClr val="white"/>
                </a:solidFill>
                <a:cs typeface="Arial" pitchFamily="34" charset="0"/>
              </a:rPr>
              <a:t>... aktivieren wir die Intervalle und die Struktur der Elemente durch Codes ...</a:t>
            </a:r>
            <a:endParaRPr lang="it-IT" dirty="0">
              <a:solidFill>
                <a:prstClr val="white"/>
              </a:solidFill>
              <a:cs typeface="Arial" pitchFamily="34" charset="0"/>
            </a:endParaRPr>
          </a:p>
        </p:txBody>
      </p:sp>
      <p:sp>
        <p:nvSpPr>
          <p:cNvPr id="10" name="Rettangolo 9"/>
          <p:cNvSpPr/>
          <p:nvPr/>
        </p:nvSpPr>
        <p:spPr>
          <a:xfrm>
            <a:off x="4799856" y="2250701"/>
            <a:ext cx="2592288" cy="7560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349850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endParaRPr lang="it-IT"/>
          </a:p>
        </p:txBody>
      </p:sp>
      <p:sp>
        <p:nvSpPr>
          <p:cNvPr id="3" name="Segnaposto piè di pagina 2"/>
          <p:cNvSpPr>
            <a:spLocks noGrp="1"/>
          </p:cNvSpPr>
          <p:nvPr>
            <p:ph type="ftr" sz="quarter" idx="3"/>
          </p:nvPr>
        </p:nvSpPr>
        <p:spPr/>
        <p:txBody>
          <a:bodyPr/>
          <a:lstStyle/>
          <a:p>
            <a:r>
              <a:rPr lang="de-DE"/>
              <a:t>BIM Straßenplanung mit IFC 4x3 ifcRoad</a:t>
            </a:r>
            <a:endParaRPr lang="it-IT" dirty="0"/>
          </a:p>
        </p:txBody>
      </p:sp>
      <p:sp>
        <p:nvSpPr>
          <p:cNvPr id="4" name="Segnaposto numero diapositiva 3"/>
          <p:cNvSpPr>
            <a:spLocks noGrp="1"/>
          </p:cNvSpPr>
          <p:nvPr>
            <p:ph type="sldNum" sz="quarter" idx="4"/>
          </p:nvPr>
        </p:nvSpPr>
        <p:spPr/>
        <p:txBody>
          <a:bodyPr/>
          <a:lstStyle/>
          <a:p>
            <a:r>
              <a:rPr lang="it-IT"/>
              <a:t>18</a:t>
            </a:r>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002" y="836712"/>
            <a:ext cx="8351996" cy="5219998"/>
          </a:xfrm>
          <a:prstGeom prst="rect">
            <a:avLst/>
          </a:prstGeom>
        </p:spPr>
      </p:pic>
      <p:sp>
        <p:nvSpPr>
          <p:cNvPr id="6" name="CasellaDiTesto 5"/>
          <p:cNvSpPr txBox="1"/>
          <p:nvPr/>
        </p:nvSpPr>
        <p:spPr>
          <a:xfrm>
            <a:off x="7968209" y="836712"/>
            <a:ext cx="3706228" cy="1754326"/>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de-DE" dirty="0">
                <a:solidFill>
                  <a:prstClr val="white"/>
                </a:solidFill>
                <a:cs typeface="Arial" pitchFamily="34" charset="0"/>
              </a:rPr>
              <a:t>... nach der Generierung wird die Achse entsprechend den Schnittpunkten aufgeteilt und IFC-Entitäten werden entsprechend den Spezifikationen des 4x3-Formats erstellt.</a:t>
            </a:r>
            <a:endParaRPr lang="it-IT" dirty="0">
              <a:solidFill>
                <a:prstClr val="white"/>
              </a:solidFill>
              <a:cs typeface="Arial" pitchFamily="34" charset="0"/>
            </a:endParaRPr>
          </a:p>
        </p:txBody>
      </p:sp>
      <p:sp>
        <p:nvSpPr>
          <p:cNvPr id="7" name="Rettangolo 6"/>
          <p:cNvSpPr/>
          <p:nvPr/>
        </p:nvSpPr>
        <p:spPr>
          <a:xfrm>
            <a:off x="2024544" y="2636912"/>
            <a:ext cx="2128006"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8" name="Rettangolo 7"/>
          <p:cNvSpPr/>
          <p:nvPr/>
        </p:nvSpPr>
        <p:spPr>
          <a:xfrm>
            <a:off x="2024543" y="4365105"/>
            <a:ext cx="2128007"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9" name="CasellaDiTesto 8"/>
          <p:cNvSpPr txBox="1"/>
          <p:nvPr/>
        </p:nvSpPr>
        <p:spPr>
          <a:xfrm>
            <a:off x="7968208" y="2780928"/>
            <a:ext cx="3706227" cy="1200329"/>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de-DE" dirty="0">
                <a:solidFill>
                  <a:prstClr val="white"/>
                </a:solidFill>
                <a:cs typeface="Arial" pitchFamily="34" charset="0"/>
              </a:rPr>
              <a:t>Für die niveaugleiche Kreuzung wird die Entität </a:t>
            </a:r>
            <a:r>
              <a:rPr lang="de-DE" dirty="0" err="1">
                <a:solidFill>
                  <a:prstClr val="white"/>
                </a:solidFill>
                <a:cs typeface="Arial" pitchFamily="34" charset="0"/>
              </a:rPr>
              <a:t>ifcFacilityPart.INTERSECTION</a:t>
            </a:r>
            <a:r>
              <a:rPr lang="de-DE" dirty="0">
                <a:solidFill>
                  <a:prstClr val="white"/>
                </a:solidFill>
                <a:cs typeface="Arial" pitchFamily="34" charset="0"/>
              </a:rPr>
              <a:t> verwendet</a:t>
            </a:r>
            <a:endParaRPr lang="it-IT" dirty="0">
              <a:solidFill>
                <a:prstClr val="white"/>
              </a:solidFill>
              <a:cs typeface="Arial" pitchFamily="34" charset="0"/>
            </a:endParaRPr>
          </a:p>
        </p:txBody>
      </p:sp>
    </p:spTree>
    <p:extLst>
      <p:ext uri="{BB962C8B-B14F-4D97-AF65-F5344CB8AC3E}">
        <p14:creationId xmlns:p14="http://schemas.microsoft.com/office/powerpoint/2010/main" val="174885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endParaRPr lang="it-IT" dirty="0"/>
          </a:p>
        </p:txBody>
      </p:sp>
      <p:sp>
        <p:nvSpPr>
          <p:cNvPr id="3" name="Segnaposto piè di pagina 2"/>
          <p:cNvSpPr>
            <a:spLocks noGrp="1"/>
          </p:cNvSpPr>
          <p:nvPr>
            <p:ph type="ftr" sz="quarter" idx="3"/>
          </p:nvPr>
        </p:nvSpPr>
        <p:spPr/>
        <p:txBody>
          <a:bodyPr/>
          <a:lstStyle/>
          <a:p>
            <a:r>
              <a:rPr lang="de-DE"/>
              <a:t>BIM Straßenplanung mit IFC 4x3 ifcRoad</a:t>
            </a:r>
            <a:endParaRPr lang="it-IT" dirty="0"/>
          </a:p>
        </p:txBody>
      </p:sp>
      <p:sp>
        <p:nvSpPr>
          <p:cNvPr id="4" name="Segnaposto numero diapositiva 3"/>
          <p:cNvSpPr>
            <a:spLocks noGrp="1"/>
          </p:cNvSpPr>
          <p:nvPr>
            <p:ph type="sldNum" sz="quarter" idx="4"/>
          </p:nvPr>
        </p:nvSpPr>
        <p:spPr/>
        <p:txBody>
          <a:bodyPr/>
          <a:lstStyle/>
          <a:p>
            <a:r>
              <a:rPr lang="it-IT"/>
              <a:t>19</a:t>
            </a:r>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002" y="836712"/>
            <a:ext cx="8351996" cy="5219997"/>
          </a:xfrm>
          <a:prstGeom prst="rect">
            <a:avLst/>
          </a:prstGeom>
        </p:spPr>
      </p:pic>
      <p:sp>
        <p:nvSpPr>
          <p:cNvPr id="6" name="CasellaDiTesto 5"/>
          <p:cNvSpPr txBox="1"/>
          <p:nvPr/>
        </p:nvSpPr>
        <p:spPr>
          <a:xfrm>
            <a:off x="8149990" y="836712"/>
            <a:ext cx="3456384" cy="1200329"/>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de-DE">
                <a:solidFill>
                  <a:prstClr val="white"/>
                </a:solidFill>
                <a:cs typeface="Arial" pitchFamily="34" charset="0"/>
              </a:rPr>
              <a:t>Für das Intervall ohne Kreuzungen wird die Entität ifcFacilityPart.ROADSEGMENT verwendet</a:t>
            </a:r>
            <a:endParaRPr lang="it-IT" dirty="0">
              <a:solidFill>
                <a:prstClr val="white"/>
              </a:solidFill>
              <a:cs typeface="Arial" pitchFamily="34" charset="0"/>
            </a:endParaRPr>
          </a:p>
        </p:txBody>
      </p:sp>
      <p:sp>
        <p:nvSpPr>
          <p:cNvPr id="7" name="Rettangolo 6"/>
          <p:cNvSpPr/>
          <p:nvPr/>
        </p:nvSpPr>
        <p:spPr>
          <a:xfrm>
            <a:off x="2024544" y="2636912"/>
            <a:ext cx="2128006"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8" name="Rettangolo 7"/>
          <p:cNvSpPr/>
          <p:nvPr/>
        </p:nvSpPr>
        <p:spPr>
          <a:xfrm>
            <a:off x="2024543" y="4365105"/>
            <a:ext cx="2128007"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234377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testo 5"/>
          <p:cNvSpPr>
            <a:spLocks noGrp="1"/>
          </p:cNvSpPr>
          <p:nvPr>
            <p:ph type="body" sz="quarter" idx="12"/>
          </p:nvPr>
        </p:nvSpPr>
        <p:spPr/>
        <p:txBody>
          <a:bodyPr/>
          <a:lstStyle/>
          <a:p>
            <a:endParaRPr lang="it-IT" dirty="0"/>
          </a:p>
        </p:txBody>
      </p:sp>
      <p:sp>
        <p:nvSpPr>
          <p:cNvPr id="5" name="Titolo 4"/>
          <p:cNvSpPr>
            <a:spLocks noGrp="1"/>
          </p:cNvSpPr>
          <p:nvPr>
            <p:ph type="title"/>
          </p:nvPr>
        </p:nvSpPr>
        <p:spPr/>
        <p:txBody>
          <a:bodyPr/>
          <a:lstStyle/>
          <a:p>
            <a:r>
              <a:rPr lang="it-IT"/>
              <a:t>Roland Schneider</a:t>
            </a:r>
            <a:endParaRPr lang="it-IT" dirty="0"/>
          </a:p>
        </p:txBody>
      </p:sp>
      <p:pic>
        <p:nvPicPr>
          <p:cNvPr id="10" name="Segnaposto immagine 9"/>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553206" y="1199095"/>
            <a:ext cx="4795914" cy="4795914"/>
          </a:xfrm>
        </p:spPr>
      </p:pic>
      <p:sp>
        <p:nvSpPr>
          <p:cNvPr id="8" name="Segnaposto contenuto 7"/>
          <p:cNvSpPr>
            <a:spLocks noGrp="1"/>
          </p:cNvSpPr>
          <p:nvPr>
            <p:ph sz="quarter" idx="14"/>
          </p:nvPr>
        </p:nvSpPr>
        <p:spPr/>
        <p:txBody>
          <a:bodyPr/>
          <a:lstStyle/>
          <a:p>
            <a:r>
              <a:rPr lang="de-DE">
                <a:solidFill>
                  <a:schemeClr val="tx1"/>
                </a:solidFill>
              </a:rPr>
              <a:t>Roland Schneider studierte Maschinenbau und war zehn Jahre in der Konstruktion von Sondermaschinen tätig.</a:t>
            </a:r>
            <a:endParaRPr lang="it-IT" dirty="0">
              <a:solidFill>
                <a:schemeClr val="tx1"/>
              </a:solidFill>
            </a:endParaRPr>
          </a:p>
          <a:p>
            <a:r>
              <a:rPr lang="de-DE">
                <a:solidFill>
                  <a:schemeClr val="tx1"/>
                </a:solidFill>
              </a:rPr>
              <a:t>Vor fast 30 Jahren war er Mitbegründer der Fa. JWS, die seit dieser Zeit verschiedene CAD-Lösungen vertreibt.</a:t>
            </a:r>
            <a:endParaRPr lang="it-IT" dirty="0">
              <a:solidFill>
                <a:schemeClr val="tx1"/>
              </a:solidFill>
            </a:endParaRPr>
          </a:p>
          <a:p>
            <a:r>
              <a:rPr lang="de-DE">
                <a:solidFill>
                  <a:schemeClr val="tx1"/>
                </a:solidFill>
              </a:rPr>
              <a:t>Im Jahr 2000 begann die Zusammenarbeit mit der Fa. SierraSoft. Seitdem werden deren Produkte für den deutschsprachigen Raum von JWS als Distributor vertrieben.</a:t>
            </a:r>
            <a:endParaRPr lang="it-IT" dirty="0">
              <a:solidFill>
                <a:schemeClr val="tx1"/>
              </a:solidFill>
            </a:endParaRPr>
          </a:p>
          <a:p>
            <a:endParaRPr lang="it-IT" dirty="0">
              <a:solidFill>
                <a:schemeClr val="tx1"/>
              </a:solidFill>
            </a:endParaRPr>
          </a:p>
          <a:p>
            <a:endParaRPr lang="it-IT" dirty="0">
              <a:solidFill>
                <a:schemeClr val="tx1"/>
              </a:solidFill>
            </a:endParaRPr>
          </a:p>
          <a:p>
            <a:endParaRPr lang="it-IT" dirty="0">
              <a:solidFill>
                <a:schemeClr val="tx1"/>
              </a:solidFill>
            </a:endParaRPr>
          </a:p>
          <a:p>
            <a:r>
              <a:rPr lang="de-DE">
                <a:solidFill>
                  <a:schemeClr val="tx1"/>
                </a:solidFill>
              </a:rPr>
              <a:t>Die Firma SierraSoft entwickelt und vertreibt Softwarelösungen für BIM für die Bereiche Vermessung, Infrastrukturplanung und Konstruktion.</a:t>
            </a:r>
            <a:endParaRPr lang="it-IT" dirty="0">
              <a:solidFill>
                <a:schemeClr val="tx1"/>
              </a:solidFill>
            </a:endParaRPr>
          </a:p>
        </p:txBody>
      </p:sp>
      <p:sp>
        <p:nvSpPr>
          <p:cNvPr id="9" name="Segnaposto contenuto 8"/>
          <p:cNvSpPr>
            <a:spLocks noGrp="1"/>
          </p:cNvSpPr>
          <p:nvPr>
            <p:ph sz="quarter" idx="15"/>
          </p:nvPr>
        </p:nvSpPr>
        <p:spPr/>
        <p:txBody>
          <a:bodyPr/>
          <a:lstStyle/>
          <a:p>
            <a:r>
              <a:rPr lang="it-IT"/>
              <a:t>Vertriebsleiter</a:t>
            </a:r>
            <a:endParaRPr lang="it-IT" dirty="0"/>
          </a:p>
          <a:p>
            <a:r>
              <a:rPr lang="it-IT"/>
              <a:t>JWS - SIERRASOFT</a:t>
            </a:r>
            <a:endParaRPr lang="it-IT" dirty="0"/>
          </a:p>
        </p:txBody>
      </p:sp>
      <p:sp>
        <p:nvSpPr>
          <p:cNvPr id="2" name="Segnaposto numero diapositiva 1"/>
          <p:cNvSpPr>
            <a:spLocks noGrp="1"/>
          </p:cNvSpPr>
          <p:nvPr>
            <p:ph type="sldNum" sz="quarter" idx="4"/>
          </p:nvPr>
        </p:nvSpPr>
        <p:spPr/>
        <p:txBody>
          <a:bodyPr/>
          <a:lstStyle/>
          <a:p>
            <a:r>
              <a:rPr lang="it-IT"/>
              <a:t>2</a:t>
            </a:r>
            <a:endParaRPr lang="it-IT" dirty="0"/>
          </a:p>
        </p:txBody>
      </p:sp>
      <p:sp>
        <p:nvSpPr>
          <p:cNvPr id="3" name="Segnaposto piè di pagina 2"/>
          <p:cNvSpPr>
            <a:spLocks noGrp="1"/>
          </p:cNvSpPr>
          <p:nvPr>
            <p:ph type="ftr" sz="quarter" idx="3"/>
          </p:nvPr>
        </p:nvSpPr>
        <p:spPr/>
        <p:txBody>
          <a:bodyPr/>
          <a:lstStyle/>
          <a:p>
            <a:r>
              <a:rPr lang="de-DE"/>
              <a:t>BIM Straßenplanung mit IFC 4x3 ifcRoad</a:t>
            </a:r>
            <a:endParaRPr lang="it-IT" dirty="0"/>
          </a:p>
        </p:txBody>
      </p:sp>
      <p:pic>
        <p:nvPicPr>
          <p:cNvPr id="11" name="Immagin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2584" y="4393907"/>
            <a:ext cx="1584177" cy="475253"/>
          </a:xfrm>
          <a:prstGeom prst="rect">
            <a:avLst/>
          </a:prstGeom>
        </p:spPr>
      </p:pic>
      <p:sp>
        <p:nvSpPr>
          <p:cNvPr id="12" name="Triangolo rettangolo 11"/>
          <p:cNvSpPr/>
          <p:nvPr/>
        </p:nvSpPr>
        <p:spPr>
          <a:xfrm rot="16200000" flipH="1">
            <a:off x="11472000" y="-15190"/>
            <a:ext cx="720000" cy="720000"/>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526028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endParaRPr lang="it-IT"/>
          </a:p>
        </p:txBody>
      </p:sp>
      <p:sp>
        <p:nvSpPr>
          <p:cNvPr id="3" name="Segnaposto piè di pagina 2"/>
          <p:cNvSpPr>
            <a:spLocks noGrp="1"/>
          </p:cNvSpPr>
          <p:nvPr>
            <p:ph type="ftr" sz="quarter" idx="3"/>
          </p:nvPr>
        </p:nvSpPr>
        <p:spPr/>
        <p:txBody>
          <a:bodyPr/>
          <a:lstStyle/>
          <a:p>
            <a:r>
              <a:rPr lang="de-DE"/>
              <a:t>BIM Straßenplanung mit IFC 4x3 ifcRoad</a:t>
            </a:r>
            <a:endParaRPr lang="it-IT" dirty="0"/>
          </a:p>
        </p:txBody>
      </p:sp>
      <p:sp>
        <p:nvSpPr>
          <p:cNvPr id="4" name="Segnaposto numero diapositiva 3"/>
          <p:cNvSpPr>
            <a:spLocks noGrp="1"/>
          </p:cNvSpPr>
          <p:nvPr>
            <p:ph type="sldNum" sz="quarter" idx="4"/>
          </p:nvPr>
        </p:nvSpPr>
        <p:spPr/>
        <p:txBody>
          <a:bodyPr/>
          <a:lstStyle/>
          <a:p>
            <a:r>
              <a:rPr lang="it-IT"/>
              <a:t>20</a:t>
            </a:r>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002" y="836712"/>
            <a:ext cx="8351995" cy="5219997"/>
          </a:xfrm>
          <a:prstGeom prst="rect">
            <a:avLst/>
          </a:prstGeom>
        </p:spPr>
      </p:pic>
      <p:sp>
        <p:nvSpPr>
          <p:cNvPr id="6" name="CasellaDiTesto 5"/>
          <p:cNvSpPr txBox="1"/>
          <p:nvPr/>
        </p:nvSpPr>
        <p:spPr>
          <a:xfrm>
            <a:off x="8149990" y="836712"/>
            <a:ext cx="3456384" cy="1477328"/>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de-DE">
                <a:solidFill>
                  <a:prstClr val="white"/>
                </a:solidFill>
                <a:cs typeface="Arial" pitchFamily="34" charset="0"/>
              </a:rPr>
              <a:t>Für das Kreuzungsintervall mit dem Kreisverkehr wird die Entität ifcFacilityPart.ROUNDABOUT verwendet</a:t>
            </a:r>
            <a:endParaRPr lang="it-IT" dirty="0">
              <a:solidFill>
                <a:prstClr val="white"/>
              </a:solidFill>
              <a:cs typeface="Arial" pitchFamily="34" charset="0"/>
            </a:endParaRPr>
          </a:p>
        </p:txBody>
      </p:sp>
      <p:sp>
        <p:nvSpPr>
          <p:cNvPr id="7" name="Rettangolo 6"/>
          <p:cNvSpPr/>
          <p:nvPr/>
        </p:nvSpPr>
        <p:spPr>
          <a:xfrm>
            <a:off x="2024544" y="2636913"/>
            <a:ext cx="2128006"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8" name="Rettangolo 7"/>
          <p:cNvSpPr/>
          <p:nvPr/>
        </p:nvSpPr>
        <p:spPr>
          <a:xfrm>
            <a:off x="2024543" y="4365105"/>
            <a:ext cx="2128007"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322332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endParaRPr lang="it-IT"/>
          </a:p>
        </p:txBody>
      </p:sp>
      <p:sp>
        <p:nvSpPr>
          <p:cNvPr id="3" name="Segnaposto piè di pagina 2"/>
          <p:cNvSpPr>
            <a:spLocks noGrp="1"/>
          </p:cNvSpPr>
          <p:nvPr>
            <p:ph type="ftr" sz="quarter" idx="3"/>
          </p:nvPr>
        </p:nvSpPr>
        <p:spPr/>
        <p:txBody>
          <a:bodyPr/>
          <a:lstStyle/>
          <a:p>
            <a:r>
              <a:rPr lang="de-DE"/>
              <a:t>BIM Straßenplanung mit IFC 4x3 ifcRoad</a:t>
            </a:r>
            <a:endParaRPr lang="it-IT" dirty="0"/>
          </a:p>
        </p:txBody>
      </p:sp>
      <p:sp>
        <p:nvSpPr>
          <p:cNvPr id="4" name="Segnaposto numero diapositiva 3"/>
          <p:cNvSpPr>
            <a:spLocks noGrp="1"/>
          </p:cNvSpPr>
          <p:nvPr>
            <p:ph type="sldNum" sz="quarter" idx="4"/>
          </p:nvPr>
        </p:nvSpPr>
        <p:spPr/>
        <p:txBody>
          <a:bodyPr/>
          <a:lstStyle/>
          <a:p>
            <a:r>
              <a:rPr lang="it-IT"/>
              <a:t>21</a:t>
            </a:r>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002" y="836712"/>
            <a:ext cx="8351995" cy="5219996"/>
          </a:xfrm>
          <a:prstGeom prst="rect">
            <a:avLst/>
          </a:prstGeom>
        </p:spPr>
      </p:pic>
      <p:sp>
        <p:nvSpPr>
          <p:cNvPr id="6" name="CasellaDiTesto 5"/>
          <p:cNvSpPr txBox="1"/>
          <p:nvPr/>
        </p:nvSpPr>
        <p:spPr>
          <a:xfrm>
            <a:off x="7776593" y="836712"/>
            <a:ext cx="3864543" cy="1477328"/>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de-DE" dirty="0">
                <a:solidFill>
                  <a:prstClr val="white"/>
                </a:solidFill>
                <a:cs typeface="Arial" pitchFamily="34" charset="0"/>
              </a:rPr>
              <a:t>Die Intervalle wiederum werden mit Hilfe der Entität </a:t>
            </a:r>
            <a:r>
              <a:rPr lang="de-DE" dirty="0" err="1">
                <a:solidFill>
                  <a:prstClr val="white"/>
                </a:solidFill>
                <a:cs typeface="Arial" pitchFamily="34" charset="0"/>
              </a:rPr>
              <a:t>ifcFacilityPart.ROADWAYPLATEAU</a:t>
            </a:r>
            <a:r>
              <a:rPr lang="de-DE" dirty="0">
                <a:solidFill>
                  <a:prstClr val="white"/>
                </a:solidFill>
                <a:cs typeface="Arial" pitchFamily="34" charset="0"/>
              </a:rPr>
              <a:t> nach dem Inhalt des Regelquerschnitts strukturiert</a:t>
            </a:r>
            <a:endParaRPr lang="it-IT" dirty="0">
              <a:solidFill>
                <a:prstClr val="white"/>
              </a:solidFill>
              <a:cs typeface="Arial" pitchFamily="34" charset="0"/>
            </a:endParaRPr>
          </a:p>
        </p:txBody>
      </p:sp>
      <p:sp>
        <p:nvSpPr>
          <p:cNvPr id="7" name="Rettangolo 6"/>
          <p:cNvSpPr/>
          <p:nvPr/>
        </p:nvSpPr>
        <p:spPr>
          <a:xfrm>
            <a:off x="2024544" y="2636911"/>
            <a:ext cx="2128006" cy="8670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8" name="Rettangolo 7"/>
          <p:cNvSpPr/>
          <p:nvPr/>
        </p:nvSpPr>
        <p:spPr>
          <a:xfrm>
            <a:off x="2024543" y="4365103"/>
            <a:ext cx="2128007" cy="3600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385045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endParaRPr lang="it-IT"/>
          </a:p>
        </p:txBody>
      </p:sp>
      <p:sp>
        <p:nvSpPr>
          <p:cNvPr id="3" name="Segnaposto piè di pagina 2"/>
          <p:cNvSpPr>
            <a:spLocks noGrp="1"/>
          </p:cNvSpPr>
          <p:nvPr>
            <p:ph type="ftr" sz="quarter" idx="3"/>
          </p:nvPr>
        </p:nvSpPr>
        <p:spPr/>
        <p:txBody>
          <a:bodyPr/>
          <a:lstStyle/>
          <a:p>
            <a:r>
              <a:rPr lang="de-DE"/>
              <a:t>BIM Straßenplanung mit IFC 4x3 ifcRoad</a:t>
            </a:r>
            <a:endParaRPr lang="it-IT" dirty="0"/>
          </a:p>
        </p:txBody>
      </p:sp>
      <p:sp>
        <p:nvSpPr>
          <p:cNvPr id="4" name="Segnaposto numero diapositiva 3"/>
          <p:cNvSpPr>
            <a:spLocks noGrp="1"/>
          </p:cNvSpPr>
          <p:nvPr>
            <p:ph type="sldNum" sz="quarter" idx="4"/>
          </p:nvPr>
        </p:nvSpPr>
        <p:spPr/>
        <p:txBody>
          <a:bodyPr/>
          <a:lstStyle/>
          <a:p>
            <a:r>
              <a:rPr lang="it-IT"/>
              <a:t>22</a:t>
            </a:r>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003" y="836712"/>
            <a:ext cx="8351993" cy="5219996"/>
          </a:xfrm>
          <a:prstGeom prst="rect">
            <a:avLst/>
          </a:prstGeom>
        </p:spPr>
      </p:pic>
      <p:sp>
        <p:nvSpPr>
          <p:cNvPr id="6" name="CasellaDiTesto 5"/>
          <p:cNvSpPr txBox="1"/>
          <p:nvPr/>
        </p:nvSpPr>
        <p:spPr>
          <a:xfrm>
            <a:off x="8149990" y="836712"/>
            <a:ext cx="3456384" cy="646331"/>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de-DE">
                <a:solidFill>
                  <a:prstClr val="white"/>
                </a:solidFill>
                <a:cs typeface="Arial" pitchFamily="34" charset="0"/>
              </a:rPr>
              <a:t>Die Fahrbahn mit der Einheit</a:t>
            </a:r>
            <a:endParaRPr lang="it-IT" dirty="0">
              <a:solidFill>
                <a:prstClr val="white"/>
              </a:solidFill>
              <a:cs typeface="Arial" pitchFamily="34" charset="0"/>
            </a:endParaRPr>
          </a:p>
          <a:p>
            <a:r>
              <a:rPr lang="it-IT">
                <a:solidFill>
                  <a:prstClr val="white"/>
                </a:solidFill>
                <a:cs typeface="Arial" pitchFamily="34" charset="0"/>
              </a:rPr>
              <a:t>ifcFacilityPart.CARRIAGEWAY</a:t>
            </a:r>
            <a:endParaRPr lang="it-IT" dirty="0">
              <a:solidFill>
                <a:prstClr val="white"/>
              </a:solidFill>
              <a:cs typeface="Arial" pitchFamily="34" charset="0"/>
            </a:endParaRPr>
          </a:p>
        </p:txBody>
      </p:sp>
      <p:sp>
        <p:nvSpPr>
          <p:cNvPr id="7" name="Rettangolo 6"/>
          <p:cNvSpPr/>
          <p:nvPr/>
        </p:nvSpPr>
        <p:spPr>
          <a:xfrm>
            <a:off x="2024544" y="2276872"/>
            <a:ext cx="2128006" cy="8640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8" name="Rettangolo 7"/>
          <p:cNvSpPr/>
          <p:nvPr/>
        </p:nvSpPr>
        <p:spPr>
          <a:xfrm>
            <a:off x="2024543" y="4365103"/>
            <a:ext cx="2128007" cy="3600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213384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endParaRPr lang="it-IT"/>
          </a:p>
        </p:txBody>
      </p:sp>
      <p:sp>
        <p:nvSpPr>
          <p:cNvPr id="3" name="Segnaposto piè di pagina 2"/>
          <p:cNvSpPr>
            <a:spLocks noGrp="1"/>
          </p:cNvSpPr>
          <p:nvPr>
            <p:ph type="ftr" sz="quarter" idx="3"/>
          </p:nvPr>
        </p:nvSpPr>
        <p:spPr/>
        <p:txBody>
          <a:bodyPr/>
          <a:lstStyle/>
          <a:p>
            <a:r>
              <a:rPr lang="de-DE"/>
              <a:t>BIM Straßenplanung mit IFC 4x3 ifcRoad</a:t>
            </a:r>
            <a:endParaRPr lang="it-IT" dirty="0"/>
          </a:p>
        </p:txBody>
      </p:sp>
      <p:sp>
        <p:nvSpPr>
          <p:cNvPr id="4" name="Segnaposto numero diapositiva 3"/>
          <p:cNvSpPr>
            <a:spLocks noGrp="1"/>
          </p:cNvSpPr>
          <p:nvPr>
            <p:ph type="sldNum" sz="quarter" idx="4"/>
          </p:nvPr>
        </p:nvSpPr>
        <p:spPr/>
        <p:txBody>
          <a:bodyPr/>
          <a:lstStyle/>
          <a:p>
            <a:r>
              <a:rPr lang="it-IT"/>
              <a:t>23</a:t>
            </a:r>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003" y="836712"/>
            <a:ext cx="8351993" cy="5219995"/>
          </a:xfrm>
          <a:prstGeom prst="rect">
            <a:avLst/>
          </a:prstGeom>
        </p:spPr>
      </p:pic>
      <p:sp>
        <p:nvSpPr>
          <p:cNvPr id="6" name="CasellaDiTesto 5"/>
          <p:cNvSpPr txBox="1"/>
          <p:nvPr/>
        </p:nvSpPr>
        <p:spPr>
          <a:xfrm>
            <a:off x="8472264" y="836712"/>
            <a:ext cx="3134110" cy="646331"/>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de-DE" dirty="0">
                <a:solidFill>
                  <a:prstClr val="white"/>
                </a:solidFill>
                <a:cs typeface="Arial" pitchFamily="34" charset="0"/>
              </a:rPr>
              <a:t>Und die Deckschicht mit der Entität </a:t>
            </a:r>
            <a:r>
              <a:rPr lang="it-IT" dirty="0" err="1">
                <a:solidFill>
                  <a:prstClr val="white"/>
                </a:solidFill>
                <a:cs typeface="Arial" pitchFamily="34" charset="0"/>
              </a:rPr>
              <a:t>ifcCourse.PAVEMENT</a:t>
            </a:r>
            <a:endParaRPr lang="it-IT" dirty="0">
              <a:solidFill>
                <a:prstClr val="white"/>
              </a:solidFill>
              <a:cs typeface="Arial" pitchFamily="34" charset="0"/>
            </a:endParaRPr>
          </a:p>
        </p:txBody>
      </p:sp>
      <p:sp>
        <p:nvSpPr>
          <p:cNvPr id="7" name="Rettangolo 6"/>
          <p:cNvSpPr/>
          <p:nvPr/>
        </p:nvSpPr>
        <p:spPr>
          <a:xfrm>
            <a:off x="2024544" y="2636911"/>
            <a:ext cx="2128006" cy="8640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8" name="Rettangolo 7"/>
          <p:cNvSpPr/>
          <p:nvPr/>
        </p:nvSpPr>
        <p:spPr>
          <a:xfrm>
            <a:off x="2024543" y="4365105"/>
            <a:ext cx="2128007"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205037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endParaRPr lang="it-IT"/>
          </a:p>
        </p:txBody>
      </p:sp>
      <p:sp>
        <p:nvSpPr>
          <p:cNvPr id="3" name="Segnaposto piè di pagina 2"/>
          <p:cNvSpPr>
            <a:spLocks noGrp="1"/>
          </p:cNvSpPr>
          <p:nvPr>
            <p:ph type="ftr" sz="quarter" idx="3"/>
          </p:nvPr>
        </p:nvSpPr>
        <p:spPr/>
        <p:txBody>
          <a:bodyPr/>
          <a:lstStyle/>
          <a:p>
            <a:r>
              <a:rPr lang="de-DE"/>
              <a:t>BIM Straßenplanung mit IFC 4x3 ifcRoad</a:t>
            </a:r>
            <a:endParaRPr lang="it-IT" dirty="0"/>
          </a:p>
        </p:txBody>
      </p:sp>
      <p:sp>
        <p:nvSpPr>
          <p:cNvPr id="4" name="Segnaposto numero diapositiva 3"/>
          <p:cNvSpPr>
            <a:spLocks noGrp="1"/>
          </p:cNvSpPr>
          <p:nvPr>
            <p:ph type="sldNum" sz="quarter" idx="4"/>
          </p:nvPr>
        </p:nvSpPr>
        <p:spPr/>
        <p:txBody>
          <a:bodyPr/>
          <a:lstStyle/>
          <a:p>
            <a:r>
              <a:rPr lang="it-IT"/>
              <a:t>24</a:t>
            </a:r>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004" y="836712"/>
            <a:ext cx="8351991" cy="5219995"/>
          </a:xfrm>
          <a:prstGeom prst="rect">
            <a:avLst/>
          </a:prstGeom>
        </p:spPr>
      </p:pic>
      <p:sp>
        <p:nvSpPr>
          <p:cNvPr id="6" name="CasellaDiTesto 5"/>
          <p:cNvSpPr txBox="1"/>
          <p:nvPr/>
        </p:nvSpPr>
        <p:spPr>
          <a:xfrm>
            <a:off x="8112224" y="836712"/>
            <a:ext cx="3494150" cy="646331"/>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de-DE">
                <a:solidFill>
                  <a:prstClr val="white"/>
                </a:solidFill>
                <a:cs typeface="Arial" pitchFamily="34" charset="0"/>
              </a:rPr>
              <a:t>Der Seitenbereich mit der Entität</a:t>
            </a:r>
            <a:endParaRPr lang="it-IT" dirty="0">
              <a:solidFill>
                <a:prstClr val="white"/>
              </a:solidFill>
              <a:cs typeface="Arial" pitchFamily="34" charset="0"/>
            </a:endParaRPr>
          </a:p>
          <a:p>
            <a:r>
              <a:rPr lang="it-IT">
                <a:solidFill>
                  <a:prstClr val="white"/>
                </a:solidFill>
                <a:cs typeface="Arial" pitchFamily="34" charset="0"/>
              </a:rPr>
              <a:t>ifcCourse.ROADSIDE</a:t>
            </a:r>
            <a:endParaRPr lang="it-IT" dirty="0">
              <a:solidFill>
                <a:prstClr val="white"/>
              </a:solidFill>
              <a:cs typeface="Arial" pitchFamily="34" charset="0"/>
            </a:endParaRPr>
          </a:p>
        </p:txBody>
      </p:sp>
      <p:sp>
        <p:nvSpPr>
          <p:cNvPr id="7" name="Rettangolo 6"/>
          <p:cNvSpPr/>
          <p:nvPr/>
        </p:nvSpPr>
        <p:spPr>
          <a:xfrm>
            <a:off x="2024544" y="3140969"/>
            <a:ext cx="2128006" cy="576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8" name="Rettangolo 7"/>
          <p:cNvSpPr/>
          <p:nvPr/>
        </p:nvSpPr>
        <p:spPr>
          <a:xfrm>
            <a:off x="2024543" y="4221089"/>
            <a:ext cx="2128007"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281563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endParaRPr lang="it-IT"/>
          </a:p>
        </p:txBody>
      </p:sp>
      <p:sp>
        <p:nvSpPr>
          <p:cNvPr id="3" name="Segnaposto piè di pagina 2"/>
          <p:cNvSpPr>
            <a:spLocks noGrp="1"/>
          </p:cNvSpPr>
          <p:nvPr>
            <p:ph type="ftr" sz="quarter" idx="3"/>
          </p:nvPr>
        </p:nvSpPr>
        <p:spPr/>
        <p:txBody>
          <a:bodyPr/>
          <a:lstStyle/>
          <a:p>
            <a:r>
              <a:rPr lang="de-DE"/>
              <a:t>BIM Straßenplanung mit IFC 4x3 ifcRoad</a:t>
            </a:r>
            <a:endParaRPr lang="it-IT" dirty="0"/>
          </a:p>
        </p:txBody>
      </p:sp>
      <p:sp>
        <p:nvSpPr>
          <p:cNvPr id="4" name="Segnaposto numero diapositiva 3"/>
          <p:cNvSpPr>
            <a:spLocks noGrp="1"/>
          </p:cNvSpPr>
          <p:nvPr>
            <p:ph type="sldNum" sz="quarter" idx="4"/>
          </p:nvPr>
        </p:nvSpPr>
        <p:spPr/>
        <p:txBody>
          <a:bodyPr/>
          <a:lstStyle/>
          <a:p>
            <a:r>
              <a:rPr lang="it-IT"/>
              <a:t>25</a:t>
            </a:r>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004" y="836712"/>
            <a:ext cx="8351991" cy="5219994"/>
          </a:xfrm>
          <a:prstGeom prst="rect">
            <a:avLst/>
          </a:prstGeom>
        </p:spPr>
      </p:pic>
      <p:sp>
        <p:nvSpPr>
          <p:cNvPr id="6" name="CasellaDiTesto 5"/>
          <p:cNvSpPr txBox="1"/>
          <p:nvPr/>
        </p:nvSpPr>
        <p:spPr>
          <a:xfrm>
            <a:off x="8149990" y="836712"/>
            <a:ext cx="3456384" cy="646331"/>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de-DE">
                <a:solidFill>
                  <a:prstClr val="white"/>
                </a:solidFill>
                <a:cs typeface="Arial" pitchFamily="34" charset="0"/>
              </a:rPr>
              <a:t>Der Bordstein mit der Entität</a:t>
            </a:r>
            <a:endParaRPr lang="it-IT" dirty="0">
              <a:solidFill>
                <a:prstClr val="white"/>
              </a:solidFill>
              <a:cs typeface="Arial" pitchFamily="34" charset="0"/>
            </a:endParaRPr>
          </a:p>
          <a:p>
            <a:r>
              <a:rPr lang="it-IT">
                <a:solidFill>
                  <a:prstClr val="white"/>
                </a:solidFill>
                <a:cs typeface="Arial" pitchFamily="34" charset="0"/>
              </a:rPr>
              <a:t>ifcPipeSegment.GUTTER</a:t>
            </a:r>
            <a:endParaRPr lang="it-IT" dirty="0">
              <a:solidFill>
                <a:prstClr val="white"/>
              </a:solidFill>
              <a:cs typeface="Arial" pitchFamily="34" charset="0"/>
            </a:endParaRPr>
          </a:p>
        </p:txBody>
      </p:sp>
      <p:sp>
        <p:nvSpPr>
          <p:cNvPr id="7" name="Rettangolo 6"/>
          <p:cNvSpPr/>
          <p:nvPr/>
        </p:nvSpPr>
        <p:spPr>
          <a:xfrm>
            <a:off x="2024544" y="3140969"/>
            <a:ext cx="2128006" cy="576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8" name="Rettangolo 7"/>
          <p:cNvSpPr/>
          <p:nvPr/>
        </p:nvSpPr>
        <p:spPr>
          <a:xfrm>
            <a:off x="2024543" y="4365105"/>
            <a:ext cx="2128007"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298340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endParaRPr lang="it-IT"/>
          </a:p>
        </p:txBody>
      </p:sp>
      <p:sp>
        <p:nvSpPr>
          <p:cNvPr id="3" name="Segnaposto piè di pagina 2"/>
          <p:cNvSpPr>
            <a:spLocks noGrp="1"/>
          </p:cNvSpPr>
          <p:nvPr>
            <p:ph type="ftr" sz="quarter" idx="3"/>
          </p:nvPr>
        </p:nvSpPr>
        <p:spPr/>
        <p:txBody>
          <a:bodyPr/>
          <a:lstStyle/>
          <a:p>
            <a:r>
              <a:rPr lang="de-DE"/>
              <a:t>BIM Straßenplanung mit IFC 4x3 ifcRoad</a:t>
            </a:r>
            <a:endParaRPr lang="it-IT" dirty="0"/>
          </a:p>
        </p:txBody>
      </p:sp>
      <p:sp>
        <p:nvSpPr>
          <p:cNvPr id="4" name="Segnaposto numero diapositiva 3"/>
          <p:cNvSpPr>
            <a:spLocks noGrp="1"/>
          </p:cNvSpPr>
          <p:nvPr>
            <p:ph type="sldNum" sz="quarter" idx="4"/>
          </p:nvPr>
        </p:nvSpPr>
        <p:spPr/>
        <p:txBody>
          <a:bodyPr/>
          <a:lstStyle/>
          <a:p>
            <a:r>
              <a:rPr lang="it-IT"/>
              <a:t>26</a:t>
            </a:r>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004" y="836712"/>
            <a:ext cx="8351990" cy="5219993"/>
          </a:xfrm>
          <a:prstGeom prst="rect">
            <a:avLst/>
          </a:prstGeom>
        </p:spPr>
      </p:pic>
      <p:sp>
        <p:nvSpPr>
          <p:cNvPr id="6" name="CasellaDiTesto 5"/>
          <p:cNvSpPr txBox="1"/>
          <p:nvPr/>
        </p:nvSpPr>
        <p:spPr>
          <a:xfrm>
            <a:off x="8149990" y="836712"/>
            <a:ext cx="3456384" cy="1200329"/>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de-DE">
                <a:solidFill>
                  <a:prstClr val="white"/>
                </a:solidFill>
                <a:cs typeface="Arial" pitchFamily="34" charset="0"/>
              </a:rPr>
              <a:t>Exportieren wir nun das generierte Modell im IFC 4x3 Format mit der Struktur und den erstellten Objekten.</a:t>
            </a:r>
            <a:endParaRPr lang="it-IT" dirty="0">
              <a:solidFill>
                <a:prstClr val="white"/>
              </a:solidFill>
              <a:cs typeface="Arial" pitchFamily="34" charset="0"/>
            </a:endParaRPr>
          </a:p>
        </p:txBody>
      </p:sp>
      <p:sp>
        <p:nvSpPr>
          <p:cNvPr id="7" name="Rettangolo 6"/>
          <p:cNvSpPr/>
          <p:nvPr/>
        </p:nvSpPr>
        <p:spPr>
          <a:xfrm>
            <a:off x="4439816" y="3212977"/>
            <a:ext cx="3320001" cy="2880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8" name="Rettangolo 7"/>
          <p:cNvSpPr/>
          <p:nvPr/>
        </p:nvSpPr>
        <p:spPr>
          <a:xfrm>
            <a:off x="2167157" y="2541857"/>
            <a:ext cx="2002171" cy="2394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324018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endParaRPr lang="it-IT"/>
          </a:p>
        </p:txBody>
      </p:sp>
      <p:sp>
        <p:nvSpPr>
          <p:cNvPr id="3" name="Segnaposto piè di pagina 2"/>
          <p:cNvSpPr>
            <a:spLocks noGrp="1"/>
          </p:cNvSpPr>
          <p:nvPr>
            <p:ph type="ftr" sz="quarter" idx="3"/>
          </p:nvPr>
        </p:nvSpPr>
        <p:spPr/>
        <p:txBody>
          <a:bodyPr/>
          <a:lstStyle/>
          <a:p>
            <a:r>
              <a:rPr lang="de-DE"/>
              <a:t>BIM Straßenplanung mit IFC 4x3 ifcRoad</a:t>
            </a:r>
            <a:endParaRPr lang="it-IT" dirty="0"/>
          </a:p>
        </p:txBody>
      </p:sp>
      <p:sp>
        <p:nvSpPr>
          <p:cNvPr id="4" name="Segnaposto numero diapositiva 3"/>
          <p:cNvSpPr>
            <a:spLocks noGrp="1"/>
          </p:cNvSpPr>
          <p:nvPr>
            <p:ph type="sldNum" sz="quarter" idx="4"/>
          </p:nvPr>
        </p:nvSpPr>
        <p:spPr/>
        <p:txBody>
          <a:bodyPr/>
          <a:lstStyle/>
          <a:p>
            <a:r>
              <a:rPr lang="it-IT"/>
              <a:t>27</a:t>
            </a:r>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005" y="836712"/>
            <a:ext cx="8351988" cy="5219993"/>
          </a:xfrm>
          <a:prstGeom prst="rect">
            <a:avLst/>
          </a:prstGeom>
        </p:spPr>
      </p:pic>
      <p:sp>
        <p:nvSpPr>
          <p:cNvPr id="6" name="CasellaDiTesto 5"/>
          <p:cNvSpPr txBox="1"/>
          <p:nvPr/>
        </p:nvSpPr>
        <p:spPr>
          <a:xfrm>
            <a:off x="7968208" y="836712"/>
            <a:ext cx="3638166" cy="1200329"/>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de-DE" dirty="0">
                <a:solidFill>
                  <a:prstClr val="white"/>
                </a:solidFill>
                <a:cs typeface="Arial" pitchFamily="34" charset="0"/>
              </a:rPr>
              <a:t>Die exportierte IFC-Datei behält die Struktur und die IFC-Elemente bei, die in der Entwurfsphase definiert wurden.</a:t>
            </a:r>
            <a:endParaRPr lang="it-IT" dirty="0">
              <a:solidFill>
                <a:prstClr val="white"/>
              </a:solidFill>
              <a:cs typeface="Arial" pitchFamily="34" charset="0"/>
            </a:endParaRPr>
          </a:p>
        </p:txBody>
      </p:sp>
      <p:sp>
        <p:nvSpPr>
          <p:cNvPr id="7" name="Rettangolo 6"/>
          <p:cNvSpPr/>
          <p:nvPr/>
        </p:nvSpPr>
        <p:spPr>
          <a:xfrm>
            <a:off x="8040217" y="2021741"/>
            <a:ext cx="2160240" cy="11912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4285412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testo 5"/>
          <p:cNvSpPr>
            <a:spLocks noGrp="1"/>
          </p:cNvSpPr>
          <p:nvPr>
            <p:ph type="body" sz="quarter" idx="11"/>
          </p:nvPr>
        </p:nvSpPr>
        <p:spPr>
          <a:xfrm>
            <a:off x="555355" y="3290200"/>
            <a:ext cx="10293619" cy="1865126"/>
          </a:xfrm>
        </p:spPr>
        <p:txBody>
          <a:bodyPr/>
          <a:lstStyle/>
          <a:p>
            <a:r>
              <a:rPr lang="de-DE"/>
              <a:t>Erstellung eines Informationsmodells mit einer für die Analyse der Massen geeigneten Struktur.</a:t>
            </a:r>
            <a:endParaRPr lang="it-IT" dirty="0"/>
          </a:p>
          <a:p>
            <a:endParaRPr lang="it-IT" dirty="0"/>
          </a:p>
        </p:txBody>
      </p:sp>
      <p:sp>
        <p:nvSpPr>
          <p:cNvPr id="7" name="Segnaposto testo 6"/>
          <p:cNvSpPr>
            <a:spLocks noGrp="1"/>
          </p:cNvSpPr>
          <p:nvPr>
            <p:ph type="body" sz="quarter" idx="12"/>
          </p:nvPr>
        </p:nvSpPr>
        <p:spPr>
          <a:xfrm>
            <a:off x="555355" y="1556792"/>
            <a:ext cx="10293619" cy="840230"/>
          </a:xfrm>
        </p:spPr>
        <p:txBody>
          <a:bodyPr/>
          <a:lstStyle/>
          <a:p>
            <a:r>
              <a:rPr lang="it-IT"/>
              <a:t>Massenermittlung</a:t>
            </a:r>
            <a:endParaRPr lang="it-IT" dirty="0"/>
          </a:p>
        </p:txBody>
      </p:sp>
      <p:sp>
        <p:nvSpPr>
          <p:cNvPr id="8" name="Segnaposto testo 7"/>
          <p:cNvSpPr>
            <a:spLocks noGrp="1"/>
          </p:cNvSpPr>
          <p:nvPr>
            <p:ph type="body" sz="quarter" idx="13"/>
          </p:nvPr>
        </p:nvSpPr>
        <p:spPr>
          <a:xfrm>
            <a:off x="555355" y="5300607"/>
            <a:ext cx="10293619" cy="498598"/>
          </a:xfrm>
        </p:spPr>
        <p:txBody>
          <a:bodyPr/>
          <a:lstStyle/>
          <a:p>
            <a:r>
              <a:rPr lang="it-IT"/>
              <a:t>Beispiel 2</a:t>
            </a:r>
            <a:endParaRPr lang="it-IT" dirty="0"/>
          </a:p>
        </p:txBody>
      </p:sp>
      <p:sp>
        <p:nvSpPr>
          <p:cNvPr id="4" name="Segnaposto piè di pagina 3"/>
          <p:cNvSpPr>
            <a:spLocks noGrp="1"/>
          </p:cNvSpPr>
          <p:nvPr>
            <p:ph type="ftr" sz="quarter" idx="3"/>
          </p:nvPr>
        </p:nvSpPr>
        <p:spPr/>
        <p:txBody>
          <a:bodyPr/>
          <a:lstStyle/>
          <a:p>
            <a:r>
              <a:rPr lang="de-DE"/>
              <a:t>BIM Straßenplanung mit IFC 4x3 ifcRoad</a:t>
            </a:r>
            <a:endParaRPr lang="it-IT" dirty="0"/>
          </a:p>
        </p:txBody>
      </p:sp>
      <p:sp>
        <p:nvSpPr>
          <p:cNvPr id="5" name="Segnaposto numero diapositiva 4"/>
          <p:cNvSpPr>
            <a:spLocks noGrp="1"/>
          </p:cNvSpPr>
          <p:nvPr>
            <p:ph type="sldNum" sz="quarter" idx="4"/>
          </p:nvPr>
        </p:nvSpPr>
        <p:spPr/>
        <p:txBody>
          <a:bodyPr/>
          <a:lstStyle/>
          <a:p>
            <a:r>
              <a:rPr lang="it-IT"/>
              <a:t>28</a:t>
            </a:r>
            <a:endParaRPr lang="it-IT" dirty="0"/>
          </a:p>
        </p:txBody>
      </p:sp>
      <p:sp>
        <p:nvSpPr>
          <p:cNvPr id="9" name="Triangolo rettangolo 8"/>
          <p:cNvSpPr/>
          <p:nvPr/>
        </p:nvSpPr>
        <p:spPr>
          <a:xfrm rot="16200000" flipH="1">
            <a:off x="11472000" y="-15190"/>
            <a:ext cx="720000" cy="720000"/>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7584609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endParaRPr lang="it-IT"/>
          </a:p>
        </p:txBody>
      </p:sp>
      <p:sp>
        <p:nvSpPr>
          <p:cNvPr id="3" name="Segnaposto piè di pagina 2"/>
          <p:cNvSpPr>
            <a:spLocks noGrp="1"/>
          </p:cNvSpPr>
          <p:nvPr>
            <p:ph type="ftr" sz="quarter" idx="3"/>
          </p:nvPr>
        </p:nvSpPr>
        <p:spPr/>
        <p:txBody>
          <a:bodyPr/>
          <a:lstStyle/>
          <a:p>
            <a:r>
              <a:rPr lang="de-DE"/>
              <a:t>BIM Straßenplanung mit IFC 4x3 ifcRoad</a:t>
            </a:r>
            <a:endParaRPr lang="it-IT" dirty="0"/>
          </a:p>
        </p:txBody>
      </p:sp>
      <p:sp>
        <p:nvSpPr>
          <p:cNvPr id="4" name="Segnaposto numero diapositiva 3"/>
          <p:cNvSpPr>
            <a:spLocks noGrp="1"/>
          </p:cNvSpPr>
          <p:nvPr>
            <p:ph type="sldNum" sz="quarter" idx="4"/>
          </p:nvPr>
        </p:nvSpPr>
        <p:spPr/>
        <p:txBody>
          <a:bodyPr/>
          <a:lstStyle/>
          <a:p>
            <a:r>
              <a:rPr lang="it-IT"/>
              <a:t>29</a:t>
            </a:r>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005" y="836712"/>
            <a:ext cx="8351988" cy="5219992"/>
          </a:xfrm>
          <a:prstGeom prst="rect">
            <a:avLst/>
          </a:prstGeom>
        </p:spPr>
      </p:pic>
      <p:sp>
        <p:nvSpPr>
          <p:cNvPr id="6" name="CasellaDiTesto 5"/>
          <p:cNvSpPr txBox="1"/>
          <p:nvPr/>
        </p:nvSpPr>
        <p:spPr>
          <a:xfrm>
            <a:off x="8149990" y="836712"/>
            <a:ext cx="3456384" cy="646331"/>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de-DE">
                <a:solidFill>
                  <a:prstClr val="white"/>
                </a:solidFill>
                <a:cs typeface="Arial" pitchFamily="34" charset="0"/>
              </a:rPr>
              <a:t>Öffnen wir das Fenster mit den Einstellungen für die Achse</a:t>
            </a:r>
            <a:endParaRPr lang="it-IT" dirty="0">
              <a:solidFill>
                <a:prstClr val="white"/>
              </a:solidFill>
              <a:cs typeface="Arial" pitchFamily="34" charset="0"/>
            </a:endParaRPr>
          </a:p>
        </p:txBody>
      </p:sp>
      <p:sp>
        <p:nvSpPr>
          <p:cNvPr id="7" name="Rettangolo 6"/>
          <p:cNvSpPr/>
          <p:nvPr/>
        </p:nvSpPr>
        <p:spPr>
          <a:xfrm>
            <a:off x="3258192" y="4201425"/>
            <a:ext cx="1440159" cy="1440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4176262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testo 5"/>
          <p:cNvSpPr>
            <a:spLocks noGrp="1"/>
          </p:cNvSpPr>
          <p:nvPr>
            <p:ph type="body" sz="quarter" idx="10"/>
          </p:nvPr>
        </p:nvSpPr>
        <p:spPr>
          <a:xfrm>
            <a:off x="550863" y="219407"/>
            <a:ext cx="11090275" cy="584775"/>
          </a:xfrm>
        </p:spPr>
        <p:txBody>
          <a:bodyPr/>
          <a:lstStyle/>
          <a:p>
            <a:r>
              <a:rPr lang="it-IT"/>
              <a:t>SierraSoft BIM-Produkte</a:t>
            </a:r>
            <a:endParaRPr lang="it-IT" dirty="0"/>
          </a:p>
        </p:txBody>
      </p:sp>
      <p:sp>
        <p:nvSpPr>
          <p:cNvPr id="4" name="Segnaposto piè di pagina 3"/>
          <p:cNvSpPr>
            <a:spLocks noGrp="1"/>
          </p:cNvSpPr>
          <p:nvPr>
            <p:ph type="ftr" sz="quarter" idx="3"/>
          </p:nvPr>
        </p:nvSpPr>
        <p:spPr/>
        <p:txBody>
          <a:bodyPr/>
          <a:lstStyle/>
          <a:p>
            <a:r>
              <a:rPr lang="de-DE"/>
              <a:t>BIM Straßenplanung mit IFC 4x3 ifcRoad</a:t>
            </a:r>
            <a:endParaRPr lang="it-IT" dirty="0"/>
          </a:p>
        </p:txBody>
      </p:sp>
      <p:sp>
        <p:nvSpPr>
          <p:cNvPr id="5" name="Segnaposto numero diapositiva 4"/>
          <p:cNvSpPr>
            <a:spLocks noGrp="1"/>
          </p:cNvSpPr>
          <p:nvPr>
            <p:ph type="sldNum" sz="quarter" idx="4"/>
          </p:nvPr>
        </p:nvSpPr>
        <p:spPr/>
        <p:txBody>
          <a:bodyPr/>
          <a:lstStyle/>
          <a:p>
            <a:r>
              <a:rPr lang="it-IT"/>
              <a:t>3</a:t>
            </a:r>
            <a:endParaRPr lang="it-IT" dirty="0"/>
          </a:p>
        </p:txBody>
      </p:sp>
      <p:pic>
        <p:nvPicPr>
          <p:cNvPr id="10" name="Immagin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51673" y="1168298"/>
            <a:ext cx="2652386" cy="2983935"/>
          </a:xfrm>
          <a:prstGeom prst="rect">
            <a:avLst/>
          </a:prstGeom>
        </p:spPr>
      </p:pic>
      <p:sp>
        <p:nvSpPr>
          <p:cNvPr id="16" name="CasellaDiTesto 15"/>
          <p:cNvSpPr txBox="1"/>
          <p:nvPr/>
        </p:nvSpPr>
        <p:spPr>
          <a:xfrm>
            <a:off x="8756555" y="4152233"/>
            <a:ext cx="2652386" cy="1200329"/>
          </a:xfrm>
          <a:prstGeom prst="rect">
            <a:avLst/>
          </a:prstGeom>
          <a:noFill/>
        </p:spPr>
        <p:txBody>
          <a:bodyPr wrap="square" lIns="0" rtlCol="0">
            <a:spAutoFit/>
          </a:bodyPr>
          <a:lstStyle/>
          <a:p>
            <a:pPr>
              <a:lnSpc>
                <a:spcPct val="120000"/>
              </a:lnSpc>
            </a:pPr>
            <a:r>
              <a:rPr lang="it-IT" sz="2400">
                <a:cs typeface="Segoe UI Light" panose="020B0502040204020203" pitchFamily="34" charset="0"/>
              </a:rPr>
              <a:t>SierraSoft Rails</a:t>
            </a:r>
            <a:endParaRPr lang="it-IT" sz="2400" dirty="0">
              <a:cs typeface="Segoe UI Light" panose="020B0502040204020203" pitchFamily="34" charset="0"/>
            </a:endParaRPr>
          </a:p>
          <a:p>
            <a:pPr>
              <a:lnSpc>
                <a:spcPct val="120000"/>
              </a:lnSpc>
            </a:pPr>
            <a:r>
              <a:rPr lang="it-IT"/>
              <a:t>BIM-Software für die Eisenbahnplanung</a:t>
            </a:r>
            <a:endParaRPr lang="it-IT" dirty="0"/>
          </a:p>
        </p:txBody>
      </p:sp>
      <p:pic>
        <p:nvPicPr>
          <p:cNvPr id="8" name="Immagin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274" y="1169995"/>
            <a:ext cx="2664072" cy="2997082"/>
          </a:xfrm>
          <a:prstGeom prst="rect">
            <a:avLst/>
          </a:prstGeom>
        </p:spPr>
      </p:pic>
      <p:sp>
        <p:nvSpPr>
          <p:cNvPr id="12" name="CasellaDiTesto 11"/>
          <p:cNvSpPr txBox="1"/>
          <p:nvPr/>
        </p:nvSpPr>
        <p:spPr>
          <a:xfrm>
            <a:off x="777274" y="4167012"/>
            <a:ext cx="2664072" cy="1169487"/>
          </a:xfrm>
          <a:prstGeom prst="rect">
            <a:avLst/>
          </a:prstGeom>
          <a:noFill/>
        </p:spPr>
        <p:txBody>
          <a:bodyPr wrap="square" lIns="0" rtlCol="0">
            <a:spAutoFit/>
          </a:bodyPr>
          <a:lstStyle/>
          <a:p>
            <a:pPr>
              <a:lnSpc>
                <a:spcPct val="120000"/>
              </a:lnSpc>
            </a:pPr>
            <a:r>
              <a:rPr lang="it-IT" sz="2400" dirty="0">
                <a:cs typeface="Segoe UI Light" panose="020B0502040204020203" pitchFamily="34" charset="0"/>
              </a:rPr>
              <a:t>SierraSoft Land</a:t>
            </a:r>
          </a:p>
          <a:p>
            <a:pPr>
              <a:lnSpc>
                <a:spcPct val="120000"/>
              </a:lnSpc>
            </a:pPr>
            <a:r>
              <a:rPr lang="de-DE" dirty="0"/>
              <a:t>BIM-Software für Vermessung</a:t>
            </a:r>
            <a:endParaRPr lang="it-IT" dirty="0">
              <a:cs typeface="Segoe UI Light" panose="020B0502040204020203" pitchFamily="34" charset="0"/>
            </a:endParaRPr>
          </a:p>
        </p:txBody>
      </p:sp>
      <p:sp>
        <p:nvSpPr>
          <p:cNvPr id="20" name="CasellaDiTesto 19"/>
          <p:cNvSpPr txBox="1"/>
          <p:nvPr/>
        </p:nvSpPr>
        <p:spPr>
          <a:xfrm>
            <a:off x="777632" y="1263126"/>
            <a:ext cx="2663714" cy="609398"/>
          </a:xfrm>
          <a:prstGeom prst="rect">
            <a:avLst/>
          </a:prstGeom>
          <a:noFill/>
        </p:spPr>
        <p:txBody>
          <a:bodyPr wrap="square" lIns="0" rtlCol="0">
            <a:spAutoFit/>
          </a:bodyPr>
          <a:lstStyle/>
          <a:p>
            <a:pPr algn="ctr">
              <a:lnSpc>
                <a:spcPct val="120000"/>
              </a:lnSpc>
            </a:pPr>
            <a:r>
              <a:rPr lang="it-IT" sz="2800" b="1">
                <a:solidFill>
                  <a:schemeClr val="bg1"/>
                </a:solidFill>
                <a:latin typeface="Segoe UI Semibold" panose="020B0702040204020203" pitchFamily="34" charset="0"/>
                <a:cs typeface="Segoe UI Semibold" panose="020B0702040204020203" pitchFamily="34" charset="0"/>
              </a:rPr>
              <a:t>VERMESSUNG</a:t>
            </a:r>
            <a:endParaRPr lang="it-IT" sz="2800" b="1" dirty="0">
              <a:solidFill>
                <a:schemeClr val="bg1"/>
              </a:solidFill>
              <a:latin typeface="Segoe UI Semibold" panose="020B0702040204020203" pitchFamily="34" charset="0"/>
              <a:cs typeface="Segoe UI Semibold" panose="020B0702040204020203" pitchFamily="34" charset="0"/>
            </a:endParaRPr>
          </a:p>
        </p:txBody>
      </p:sp>
      <p:pic>
        <p:nvPicPr>
          <p:cNvPr id="7" name="Immagin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35445" y="1170061"/>
            <a:ext cx="2663957" cy="2996951"/>
          </a:xfrm>
          <a:prstGeom prst="rect">
            <a:avLst/>
          </a:prstGeom>
        </p:spPr>
      </p:pic>
      <p:sp>
        <p:nvSpPr>
          <p:cNvPr id="13" name="CasellaDiTesto 12"/>
          <p:cNvSpPr txBox="1"/>
          <p:nvPr/>
        </p:nvSpPr>
        <p:spPr>
          <a:xfrm>
            <a:off x="3441346" y="4169020"/>
            <a:ext cx="2641058" cy="1200329"/>
          </a:xfrm>
          <a:prstGeom prst="rect">
            <a:avLst/>
          </a:prstGeom>
          <a:noFill/>
        </p:spPr>
        <p:txBody>
          <a:bodyPr wrap="square" lIns="0" rtlCol="0">
            <a:spAutoFit/>
          </a:bodyPr>
          <a:lstStyle/>
          <a:p>
            <a:pPr>
              <a:lnSpc>
                <a:spcPct val="120000"/>
              </a:lnSpc>
            </a:pPr>
            <a:r>
              <a:rPr lang="it-IT" sz="2400">
                <a:cs typeface="Segoe UI Light" panose="020B0502040204020203" pitchFamily="34" charset="0"/>
              </a:rPr>
              <a:t>SierraSoft Hydro</a:t>
            </a:r>
            <a:endParaRPr lang="it-IT" sz="2400" dirty="0">
              <a:cs typeface="Segoe UI Light" panose="020B0502040204020203" pitchFamily="34" charset="0"/>
            </a:endParaRPr>
          </a:p>
          <a:p>
            <a:pPr>
              <a:lnSpc>
                <a:spcPct val="120000"/>
              </a:lnSpc>
            </a:pPr>
            <a:r>
              <a:rPr lang="de-DE"/>
              <a:t>BIM-Software für die hydraulische Planung</a:t>
            </a:r>
            <a:endParaRPr lang="it-IT" dirty="0">
              <a:cs typeface="Segoe UI Light" panose="020B0502040204020203" pitchFamily="34" charset="0"/>
            </a:endParaRPr>
          </a:p>
        </p:txBody>
      </p:sp>
      <p:sp>
        <p:nvSpPr>
          <p:cNvPr id="21" name="CasellaDiTesto 20"/>
          <p:cNvSpPr txBox="1"/>
          <p:nvPr/>
        </p:nvSpPr>
        <p:spPr>
          <a:xfrm>
            <a:off x="3447132" y="1259155"/>
            <a:ext cx="2635272" cy="609398"/>
          </a:xfrm>
          <a:prstGeom prst="rect">
            <a:avLst/>
          </a:prstGeom>
          <a:noFill/>
        </p:spPr>
        <p:txBody>
          <a:bodyPr wrap="square" lIns="0" rtlCol="0">
            <a:spAutoFit/>
          </a:bodyPr>
          <a:lstStyle/>
          <a:p>
            <a:pPr algn="ctr">
              <a:lnSpc>
                <a:spcPct val="120000"/>
              </a:lnSpc>
            </a:pPr>
            <a:r>
              <a:rPr lang="it-IT" sz="2800" b="1">
                <a:solidFill>
                  <a:schemeClr val="bg1"/>
                </a:solidFill>
                <a:latin typeface="Segoe UI Semibold" panose="020B0702040204020203" pitchFamily="34" charset="0"/>
                <a:cs typeface="Segoe UI Semibold" panose="020B0702040204020203" pitchFamily="34" charset="0"/>
              </a:rPr>
              <a:t>HYDRAULIK</a:t>
            </a:r>
            <a:endParaRPr lang="it-IT" sz="2800" b="1" dirty="0">
              <a:solidFill>
                <a:schemeClr val="bg1"/>
              </a:solidFill>
              <a:latin typeface="Segoe UI Semibold" panose="020B0702040204020203" pitchFamily="34" charset="0"/>
              <a:cs typeface="Segoe UI Semibold" panose="020B0702040204020203" pitchFamily="34" charset="0"/>
            </a:endParaRPr>
          </a:p>
        </p:txBody>
      </p:sp>
      <p:pic>
        <p:nvPicPr>
          <p:cNvPr id="9" name="Immagin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9403" y="1168298"/>
            <a:ext cx="2652386" cy="2983934"/>
          </a:xfrm>
          <a:prstGeom prst="rect">
            <a:avLst/>
          </a:prstGeom>
        </p:spPr>
      </p:pic>
      <p:sp>
        <p:nvSpPr>
          <p:cNvPr id="14" name="CasellaDiTesto 13"/>
          <p:cNvSpPr txBox="1"/>
          <p:nvPr/>
        </p:nvSpPr>
        <p:spPr>
          <a:xfrm>
            <a:off x="6099403" y="4169020"/>
            <a:ext cx="2652386" cy="1532727"/>
          </a:xfrm>
          <a:prstGeom prst="rect">
            <a:avLst/>
          </a:prstGeom>
          <a:noFill/>
        </p:spPr>
        <p:txBody>
          <a:bodyPr wrap="square" lIns="0" rtlCol="0">
            <a:spAutoFit/>
          </a:bodyPr>
          <a:lstStyle/>
          <a:p>
            <a:pPr>
              <a:lnSpc>
                <a:spcPct val="120000"/>
              </a:lnSpc>
            </a:pPr>
            <a:r>
              <a:rPr lang="it-IT" sz="2400">
                <a:cs typeface="Segoe UI Light" panose="020B0502040204020203" pitchFamily="34" charset="0"/>
              </a:rPr>
              <a:t>SierraSoft Roads</a:t>
            </a:r>
            <a:endParaRPr lang="it-IT" sz="2400" dirty="0">
              <a:cs typeface="Segoe UI Light" panose="020B0502040204020203" pitchFamily="34" charset="0"/>
            </a:endParaRPr>
          </a:p>
          <a:p>
            <a:pPr>
              <a:lnSpc>
                <a:spcPct val="120000"/>
              </a:lnSpc>
            </a:pPr>
            <a:r>
              <a:rPr lang="de-DE"/>
              <a:t>BIM-Software für die Straßen- und Autobahnplanung</a:t>
            </a:r>
            <a:endParaRPr lang="it-IT" dirty="0"/>
          </a:p>
        </p:txBody>
      </p:sp>
      <p:sp>
        <p:nvSpPr>
          <p:cNvPr id="22" name="CasellaDiTesto 21"/>
          <p:cNvSpPr txBox="1"/>
          <p:nvPr/>
        </p:nvSpPr>
        <p:spPr>
          <a:xfrm>
            <a:off x="6105446" y="1259155"/>
            <a:ext cx="2629228" cy="609398"/>
          </a:xfrm>
          <a:prstGeom prst="rect">
            <a:avLst/>
          </a:prstGeom>
          <a:noFill/>
        </p:spPr>
        <p:txBody>
          <a:bodyPr wrap="square" lIns="0" rtlCol="0">
            <a:spAutoFit/>
          </a:bodyPr>
          <a:lstStyle/>
          <a:p>
            <a:pPr algn="ctr">
              <a:lnSpc>
                <a:spcPct val="120000"/>
              </a:lnSpc>
            </a:pPr>
            <a:r>
              <a:rPr lang="it-IT" sz="2800" b="1">
                <a:solidFill>
                  <a:schemeClr val="bg1"/>
                </a:solidFill>
                <a:latin typeface="Segoe UI Semibold" panose="020B0702040204020203" pitchFamily="34" charset="0"/>
                <a:cs typeface="Segoe UI Semibold" panose="020B0702040204020203" pitchFamily="34" charset="0"/>
              </a:rPr>
              <a:t>STRASSE</a:t>
            </a:r>
            <a:endParaRPr lang="it-IT" sz="2800" b="1" dirty="0">
              <a:solidFill>
                <a:schemeClr val="bg1"/>
              </a:solidFill>
              <a:latin typeface="Segoe UI Semibold" panose="020B0702040204020203" pitchFamily="34" charset="0"/>
              <a:cs typeface="Segoe UI Semibold" panose="020B0702040204020203" pitchFamily="34" charset="0"/>
            </a:endParaRPr>
          </a:p>
        </p:txBody>
      </p:sp>
      <p:sp>
        <p:nvSpPr>
          <p:cNvPr id="23" name="CasellaDiTesto 22"/>
          <p:cNvSpPr txBox="1"/>
          <p:nvPr/>
        </p:nvSpPr>
        <p:spPr>
          <a:xfrm>
            <a:off x="8734675" y="1259155"/>
            <a:ext cx="2669386" cy="609398"/>
          </a:xfrm>
          <a:prstGeom prst="rect">
            <a:avLst/>
          </a:prstGeom>
          <a:noFill/>
        </p:spPr>
        <p:txBody>
          <a:bodyPr wrap="square" lIns="0" rtlCol="0">
            <a:spAutoFit/>
          </a:bodyPr>
          <a:lstStyle/>
          <a:p>
            <a:pPr algn="ctr">
              <a:lnSpc>
                <a:spcPct val="120000"/>
              </a:lnSpc>
            </a:pPr>
            <a:r>
              <a:rPr lang="it-IT" sz="2800" b="1">
                <a:solidFill>
                  <a:schemeClr val="bg1"/>
                </a:solidFill>
                <a:latin typeface="Segoe UI Semibold" panose="020B0702040204020203" pitchFamily="34" charset="0"/>
                <a:cs typeface="Segoe UI Semibold" panose="020B0702040204020203" pitchFamily="34" charset="0"/>
              </a:rPr>
              <a:t>EISENBAHN</a:t>
            </a:r>
            <a:endParaRPr lang="it-IT" sz="2800" b="1" dirty="0">
              <a:solidFill>
                <a:schemeClr val="bg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49244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2" grpId="0"/>
      <p:bldP spid="20" grpId="0"/>
      <p:bldP spid="13" grpId="0"/>
      <p:bldP spid="21" grpId="0"/>
      <p:bldP spid="14" grpId="0"/>
      <p:bldP spid="22" grpId="0"/>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endParaRPr lang="it-IT"/>
          </a:p>
        </p:txBody>
      </p:sp>
      <p:sp>
        <p:nvSpPr>
          <p:cNvPr id="3" name="Segnaposto piè di pagina 2"/>
          <p:cNvSpPr>
            <a:spLocks noGrp="1"/>
          </p:cNvSpPr>
          <p:nvPr>
            <p:ph type="ftr" sz="quarter" idx="3"/>
          </p:nvPr>
        </p:nvSpPr>
        <p:spPr/>
        <p:txBody>
          <a:bodyPr/>
          <a:lstStyle/>
          <a:p>
            <a:r>
              <a:rPr lang="de-DE"/>
              <a:t>BIM Straßenplanung mit IFC 4x3 ifcRoad</a:t>
            </a:r>
            <a:endParaRPr lang="it-IT" dirty="0"/>
          </a:p>
        </p:txBody>
      </p:sp>
      <p:sp>
        <p:nvSpPr>
          <p:cNvPr id="4" name="Segnaposto numero diapositiva 3"/>
          <p:cNvSpPr>
            <a:spLocks noGrp="1"/>
          </p:cNvSpPr>
          <p:nvPr>
            <p:ph type="sldNum" sz="quarter" idx="4"/>
          </p:nvPr>
        </p:nvSpPr>
        <p:spPr/>
        <p:txBody>
          <a:bodyPr/>
          <a:lstStyle/>
          <a:p>
            <a:r>
              <a:rPr lang="it-IT"/>
              <a:t>30</a:t>
            </a:r>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005" y="836712"/>
            <a:ext cx="8351987" cy="5219992"/>
          </a:xfrm>
          <a:prstGeom prst="rect">
            <a:avLst/>
          </a:prstGeom>
        </p:spPr>
      </p:pic>
      <p:sp>
        <p:nvSpPr>
          <p:cNvPr id="6" name="CasellaDiTesto 5"/>
          <p:cNvSpPr txBox="1"/>
          <p:nvPr/>
        </p:nvSpPr>
        <p:spPr>
          <a:xfrm>
            <a:off x="8472264" y="836712"/>
            <a:ext cx="3134110" cy="923330"/>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de-DE" dirty="0">
                <a:solidFill>
                  <a:prstClr val="white"/>
                </a:solidFill>
                <a:cs typeface="Arial" pitchFamily="34" charset="0"/>
              </a:rPr>
              <a:t>Wählen wir aus, welche Objekte im Modell enthalten sein müssen</a:t>
            </a:r>
            <a:endParaRPr lang="it-IT" dirty="0">
              <a:solidFill>
                <a:prstClr val="white"/>
              </a:solidFill>
              <a:cs typeface="Arial" pitchFamily="34" charset="0"/>
            </a:endParaRPr>
          </a:p>
        </p:txBody>
      </p:sp>
      <p:sp>
        <p:nvSpPr>
          <p:cNvPr id="7" name="Rettangolo 6"/>
          <p:cNvSpPr/>
          <p:nvPr/>
        </p:nvSpPr>
        <p:spPr>
          <a:xfrm>
            <a:off x="4799856" y="4253212"/>
            <a:ext cx="2520280" cy="1118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1622656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endParaRPr lang="it-IT"/>
          </a:p>
        </p:txBody>
      </p:sp>
      <p:sp>
        <p:nvSpPr>
          <p:cNvPr id="3" name="Segnaposto piè di pagina 2"/>
          <p:cNvSpPr>
            <a:spLocks noGrp="1"/>
          </p:cNvSpPr>
          <p:nvPr>
            <p:ph type="ftr" sz="quarter" idx="3"/>
          </p:nvPr>
        </p:nvSpPr>
        <p:spPr/>
        <p:txBody>
          <a:bodyPr/>
          <a:lstStyle/>
          <a:p>
            <a:r>
              <a:rPr lang="de-DE"/>
              <a:t>BIM Straßenplanung mit IFC 4x3 ifcRoad</a:t>
            </a:r>
            <a:endParaRPr lang="it-IT" dirty="0"/>
          </a:p>
        </p:txBody>
      </p:sp>
      <p:sp>
        <p:nvSpPr>
          <p:cNvPr id="4" name="Segnaposto numero diapositiva 3"/>
          <p:cNvSpPr>
            <a:spLocks noGrp="1"/>
          </p:cNvSpPr>
          <p:nvPr>
            <p:ph type="sldNum" sz="quarter" idx="4"/>
          </p:nvPr>
        </p:nvSpPr>
        <p:spPr/>
        <p:txBody>
          <a:bodyPr/>
          <a:lstStyle/>
          <a:p>
            <a:r>
              <a:rPr lang="it-IT"/>
              <a:t>31</a:t>
            </a:r>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005" y="836712"/>
            <a:ext cx="8351987" cy="5219991"/>
          </a:xfrm>
          <a:prstGeom prst="rect">
            <a:avLst/>
          </a:prstGeom>
        </p:spPr>
      </p:pic>
      <p:sp>
        <p:nvSpPr>
          <p:cNvPr id="6" name="CasellaDiTesto 5"/>
          <p:cNvSpPr txBox="1"/>
          <p:nvPr/>
        </p:nvSpPr>
        <p:spPr>
          <a:xfrm>
            <a:off x="8149990" y="836712"/>
            <a:ext cx="3456384" cy="369332"/>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it-IT">
                <a:solidFill>
                  <a:prstClr val="white"/>
                </a:solidFill>
                <a:cs typeface="Arial" pitchFamily="34" charset="0"/>
              </a:rPr>
              <a:t>Wählen wir die Intervalle</a:t>
            </a:r>
            <a:endParaRPr lang="it-IT" dirty="0">
              <a:solidFill>
                <a:prstClr val="white"/>
              </a:solidFill>
              <a:cs typeface="Arial" pitchFamily="34" charset="0"/>
            </a:endParaRPr>
          </a:p>
        </p:txBody>
      </p:sp>
      <p:sp>
        <p:nvSpPr>
          <p:cNvPr id="7" name="Rettangolo 6"/>
          <p:cNvSpPr/>
          <p:nvPr/>
        </p:nvSpPr>
        <p:spPr>
          <a:xfrm>
            <a:off x="4799856" y="2250700"/>
            <a:ext cx="2592287" cy="7560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1098208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endParaRPr lang="it-IT"/>
          </a:p>
        </p:txBody>
      </p:sp>
      <p:sp>
        <p:nvSpPr>
          <p:cNvPr id="3" name="Segnaposto piè di pagina 2"/>
          <p:cNvSpPr>
            <a:spLocks noGrp="1"/>
          </p:cNvSpPr>
          <p:nvPr>
            <p:ph type="ftr" sz="quarter" idx="3"/>
          </p:nvPr>
        </p:nvSpPr>
        <p:spPr/>
        <p:txBody>
          <a:bodyPr/>
          <a:lstStyle/>
          <a:p>
            <a:r>
              <a:rPr lang="de-DE"/>
              <a:t>BIM Straßenplanung mit IFC 4x3 ifcRoad</a:t>
            </a:r>
            <a:endParaRPr lang="it-IT" dirty="0"/>
          </a:p>
        </p:txBody>
      </p:sp>
      <p:sp>
        <p:nvSpPr>
          <p:cNvPr id="4" name="Segnaposto numero diapositiva 3"/>
          <p:cNvSpPr>
            <a:spLocks noGrp="1"/>
          </p:cNvSpPr>
          <p:nvPr>
            <p:ph type="sldNum" sz="quarter" idx="4"/>
          </p:nvPr>
        </p:nvSpPr>
        <p:spPr/>
        <p:txBody>
          <a:bodyPr/>
          <a:lstStyle/>
          <a:p>
            <a:r>
              <a:rPr lang="it-IT"/>
              <a:t>32</a:t>
            </a:r>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006" y="836712"/>
            <a:ext cx="8351985" cy="5219991"/>
          </a:xfrm>
          <a:prstGeom prst="rect">
            <a:avLst/>
          </a:prstGeom>
        </p:spPr>
      </p:pic>
      <p:sp>
        <p:nvSpPr>
          <p:cNvPr id="6" name="CasellaDiTesto 5"/>
          <p:cNvSpPr txBox="1"/>
          <p:nvPr/>
        </p:nvSpPr>
        <p:spPr>
          <a:xfrm>
            <a:off x="5663952" y="836712"/>
            <a:ext cx="5942422" cy="923330"/>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de-DE" dirty="0">
                <a:solidFill>
                  <a:prstClr val="white"/>
                </a:solidFill>
                <a:cs typeface="Arial" pitchFamily="34" charset="0"/>
              </a:rPr>
              <a:t>Die Struktur des Modells ändert sich und es werden Intervalle für den Bereich (</a:t>
            </a:r>
            <a:r>
              <a:rPr lang="de-DE" dirty="0" err="1">
                <a:solidFill>
                  <a:prstClr val="white"/>
                </a:solidFill>
                <a:cs typeface="Arial" pitchFamily="34" charset="0"/>
              </a:rPr>
              <a:t>ifcFacilityPart.ROADSEGMENT</a:t>
            </a:r>
            <a:r>
              <a:rPr lang="de-DE" dirty="0">
                <a:solidFill>
                  <a:prstClr val="white"/>
                </a:solidFill>
                <a:cs typeface="Arial" pitchFamily="34" charset="0"/>
              </a:rPr>
              <a:t>) mit den  Mengen erzeugt.</a:t>
            </a:r>
            <a:endParaRPr lang="it-IT" dirty="0">
              <a:solidFill>
                <a:prstClr val="white"/>
              </a:solidFill>
              <a:cs typeface="Arial" pitchFamily="34" charset="0"/>
            </a:endParaRPr>
          </a:p>
        </p:txBody>
      </p:sp>
      <p:sp>
        <p:nvSpPr>
          <p:cNvPr id="7" name="Rettangolo 6"/>
          <p:cNvSpPr/>
          <p:nvPr/>
        </p:nvSpPr>
        <p:spPr>
          <a:xfrm>
            <a:off x="1992387" y="2132856"/>
            <a:ext cx="2160164" cy="10081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8" name="Rettangolo 7"/>
          <p:cNvSpPr/>
          <p:nvPr/>
        </p:nvSpPr>
        <p:spPr>
          <a:xfrm>
            <a:off x="1992387" y="4293095"/>
            <a:ext cx="2160164" cy="11597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191541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endParaRPr lang="it-IT"/>
          </a:p>
        </p:txBody>
      </p:sp>
      <p:sp>
        <p:nvSpPr>
          <p:cNvPr id="3" name="Segnaposto piè di pagina 2"/>
          <p:cNvSpPr>
            <a:spLocks noGrp="1"/>
          </p:cNvSpPr>
          <p:nvPr>
            <p:ph type="ftr" sz="quarter" idx="3"/>
          </p:nvPr>
        </p:nvSpPr>
        <p:spPr/>
        <p:txBody>
          <a:bodyPr/>
          <a:lstStyle/>
          <a:p>
            <a:r>
              <a:rPr lang="de-DE"/>
              <a:t>BIM Straßenplanung mit IFC 4x3 ifcRoad</a:t>
            </a:r>
            <a:endParaRPr lang="it-IT" dirty="0"/>
          </a:p>
        </p:txBody>
      </p:sp>
      <p:sp>
        <p:nvSpPr>
          <p:cNvPr id="4" name="Segnaposto numero diapositiva 3"/>
          <p:cNvSpPr>
            <a:spLocks noGrp="1"/>
          </p:cNvSpPr>
          <p:nvPr>
            <p:ph type="sldNum" sz="quarter" idx="4"/>
          </p:nvPr>
        </p:nvSpPr>
        <p:spPr/>
        <p:txBody>
          <a:bodyPr/>
          <a:lstStyle/>
          <a:p>
            <a:r>
              <a:rPr lang="it-IT"/>
              <a:t>33</a:t>
            </a:r>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006" y="836712"/>
            <a:ext cx="8351985" cy="5219990"/>
          </a:xfrm>
          <a:prstGeom prst="rect">
            <a:avLst/>
          </a:prstGeom>
        </p:spPr>
      </p:pic>
      <p:sp>
        <p:nvSpPr>
          <p:cNvPr id="6" name="CasellaDiTesto 5"/>
          <p:cNvSpPr txBox="1"/>
          <p:nvPr/>
        </p:nvSpPr>
        <p:spPr>
          <a:xfrm>
            <a:off x="6888088" y="836712"/>
            <a:ext cx="4718286" cy="646331"/>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de-DE" dirty="0">
                <a:solidFill>
                  <a:prstClr val="white"/>
                </a:solidFill>
                <a:cs typeface="Arial" pitchFamily="34" charset="0"/>
              </a:rPr>
              <a:t>Die Intervalle (</a:t>
            </a:r>
            <a:r>
              <a:rPr lang="de-DE" dirty="0" err="1">
                <a:solidFill>
                  <a:prstClr val="white"/>
                </a:solidFill>
                <a:cs typeface="Arial" pitchFamily="34" charset="0"/>
              </a:rPr>
              <a:t>ifcFacilityPart.ROADSEGMENT</a:t>
            </a:r>
            <a:r>
              <a:rPr lang="de-DE" dirty="0">
                <a:solidFill>
                  <a:prstClr val="white"/>
                </a:solidFill>
                <a:cs typeface="Arial" pitchFamily="34" charset="0"/>
              </a:rPr>
              <a:t>) werden mit ihren Massen erstellt.</a:t>
            </a:r>
            <a:endParaRPr lang="it-IT" dirty="0">
              <a:solidFill>
                <a:prstClr val="white"/>
              </a:solidFill>
              <a:cs typeface="Arial" pitchFamily="34" charset="0"/>
            </a:endParaRPr>
          </a:p>
        </p:txBody>
      </p:sp>
      <p:sp>
        <p:nvSpPr>
          <p:cNvPr id="7" name="Rettangolo 6"/>
          <p:cNvSpPr/>
          <p:nvPr/>
        </p:nvSpPr>
        <p:spPr>
          <a:xfrm>
            <a:off x="1992387" y="2751804"/>
            <a:ext cx="2160164" cy="1436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8" name="Rettangolo 7"/>
          <p:cNvSpPr/>
          <p:nvPr/>
        </p:nvSpPr>
        <p:spPr>
          <a:xfrm>
            <a:off x="1992387" y="4293096"/>
            <a:ext cx="2160164" cy="11521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234702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endParaRPr lang="it-IT"/>
          </a:p>
        </p:txBody>
      </p:sp>
      <p:sp>
        <p:nvSpPr>
          <p:cNvPr id="3" name="Segnaposto piè di pagina 2"/>
          <p:cNvSpPr>
            <a:spLocks noGrp="1"/>
          </p:cNvSpPr>
          <p:nvPr>
            <p:ph type="ftr" sz="quarter" idx="3"/>
          </p:nvPr>
        </p:nvSpPr>
        <p:spPr/>
        <p:txBody>
          <a:bodyPr/>
          <a:lstStyle/>
          <a:p>
            <a:r>
              <a:rPr lang="de-DE"/>
              <a:t>BIM Straßenplanung mit IFC 4x3 ifcRoad</a:t>
            </a:r>
            <a:endParaRPr lang="it-IT" dirty="0"/>
          </a:p>
        </p:txBody>
      </p:sp>
      <p:sp>
        <p:nvSpPr>
          <p:cNvPr id="4" name="Segnaposto numero diapositiva 3"/>
          <p:cNvSpPr>
            <a:spLocks noGrp="1"/>
          </p:cNvSpPr>
          <p:nvPr>
            <p:ph type="sldNum" sz="quarter" idx="4"/>
          </p:nvPr>
        </p:nvSpPr>
        <p:spPr/>
        <p:txBody>
          <a:bodyPr/>
          <a:lstStyle/>
          <a:p>
            <a:r>
              <a:rPr lang="it-IT"/>
              <a:t>34</a:t>
            </a:r>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007" y="836712"/>
            <a:ext cx="8351983" cy="5219990"/>
          </a:xfrm>
          <a:prstGeom prst="rect">
            <a:avLst/>
          </a:prstGeom>
        </p:spPr>
      </p:pic>
      <p:sp>
        <p:nvSpPr>
          <p:cNvPr id="6" name="CasellaDiTesto 5"/>
          <p:cNvSpPr txBox="1"/>
          <p:nvPr/>
        </p:nvSpPr>
        <p:spPr>
          <a:xfrm>
            <a:off x="7968208" y="836712"/>
            <a:ext cx="3638166" cy="646331"/>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de-DE" dirty="0">
                <a:solidFill>
                  <a:prstClr val="white"/>
                </a:solidFill>
                <a:cs typeface="Arial" pitchFamily="34" charset="0"/>
              </a:rPr>
              <a:t>Die Querschnittsintervalle werden mit ihren Mengen erstellt.</a:t>
            </a:r>
            <a:endParaRPr lang="it-IT" dirty="0">
              <a:solidFill>
                <a:prstClr val="white"/>
              </a:solidFill>
              <a:cs typeface="Arial" pitchFamily="34" charset="0"/>
            </a:endParaRPr>
          </a:p>
        </p:txBody>
      </p:sp>
      <p:sp>
        <p:nvSpPr>
          <p:cNvPr id="7" name="Rettangolo 6"/>
          <p:cNvSpPr/>
          <p:nvPr/>
        </p:nvSpPr>
        <p:spPr>
          <a:xfrm>
            <a:off x="1992387" y="2996952"/>
            <a:ext cx="2160164" cy="1440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8" name="Rettangolo 7"/>
          <p:cNvSpPr/>
          <p:nvPr/>
        </p:nvSpPr>
        <p:spPr>
          <a:xfrm>
            <a:off x="1992387" y="4293096"/>
            <a:ext cx="2160164" cy="11521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281244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endParaRPr lang="it-IT"/>
          </a:p>
        </p:txBody>
      </p:sp>
      <p:sp>
        <p:nvSpPr>
          <p:cNvPr id="3" name="Segnaposto piè di pagina 2"/>
          <p:cNvSpPr>
            <a:spLocks noGrp="1"/>
          </p:cNvSpPr>
          <p:nvPr>
            <p:ph type="ftr" sz="quarter" idx="3"/>
          </p:nvPr>
        </p:nvSpPr>
        <p:spPr/>
        <p:txBody>
          <a:bodyPr/>
          <a:lstStyle/>
          <a:p>
            <a:r>
              <a:rPr lang="de-DE"/>
              <a:t>BIM Straßenplanung mit IFC 4x3 ifcRoad</a:t>
            </a:r>
            <a:endParaRPr lang="it-IT" dirty="0"/>
          </a:p>
        </p:txBody>
      </p:sp>
      <p:sp>
        <p:nvSpPr>
          <p:cNvPr id="4" name="Segnaposto numero diapositiva 3"/>
          <p:cNvSpPr>
            <a:spLocks noGrp="1"/>
          </p:cNvSpPr>
          <p:nvPr>
            <p:ph type="sldNum" sz="quarter" idx="4"/>
          </p:nvPr>
        </p:nvSpPr>
        <p:spPr/>
        <p:txBody>
          <a:bodyPr/>
          <a:lstStyle/>
          <a:p>
            <a:r>
              <a:rPr lang="it-IT"/>
              <a:t>35</a:t>
            </a:r>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007" y="836712"/>
            <a:ext cx="8351983" cy="5219990"/>
          </a:xfrm>
          <a:prstGeom prst="rect">
            <a:avLst/>
          </a:prstGeom>
        </p:spPr>
      </p:pic>
      <p:sp>
        <p:nvSpPr>
          <p:cNvPr id="6" name="CasellaDiTesto 5"/>
          <p:cNvSpPr txBox="1"/>
          <p:nvPr/>
        </p:nvSpPr>
        <p:spPr>
          <a:xfrm>
            <a:off x="7968208" y="836712"/>
            <a:ext cx="3638166" cy="646331"/>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de-DE" dirty="0">
                <a:solidFill>
                  <a:prstClr val="white"/>
                </a:solidFill>
                <a:cs typeface="Arial" pitchFamily="34" charset="0"/>
              </a:rPr>
              <a:t>Die Querschnittsintervalle werden mit ihren Mengen erstellt.</a:t>
            </a:r>
            <a:endParaRPr lang="it-IT" dirty="0">
              <a:solidFill>
                <a:prstClr val="white"/>
              </a:solidFill>
              <a:cs typeface="Arial" pitchFamily="34" charset="0"/>
            </a:endParaRPr>
          </a:p>
        </p:txBody>
      </p:sp>
      <p:sp>
        <p:nvSpPr>
          <p:cNvPr id="7" name="Rettangolo 6"/>
          <p:cNvSpPr/>
          <p:nvPr/>
        </p:nvSpPr>
        <p:spPr>
          <a:xfrm>
            <a:off x="1992387" y="3366824"/>
            <a:ext cx="2160164"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8" name="Rettangolo 7"/>
          <p:cNvSpPr/>
          <p:nvPr/>
        </p:nvSpPr>
        <p:spPr>
          <a:xfrm>
            <a:off x="1992387" y="4293096"/>
            <a:ext cx="2160164" cy="11345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249461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endParaRPr lang="it-IT"/>
          </a:p>
        </p:txBody>
      </p:sp>
      <p:sp>
        <p:nvSpPr>
          <p:cNvPr id="3" name="Segnaposto piè di pagina 2"/>
          <p:cNvSpPr>
            <a:spLocks noGrp="1"/>
          </p:cNvSpPr>
          <p:nvPr>
            <p:ph type="ftr" sz="quarter" idx="3"/>
          </p:nvPr>
        </p:nvSpPr>
        <p:spPr/>
        <p:txBody>
          <a:bodyPr/>
          <a:lstStyle/>
          <a:p>
            <a:r>
              <a:rPr lang="de-DE"/>
              <a:t>BIM Straßenplanung mit IFC 4x3 ifcRoad</a:t>
            </a:r>
            <a:endParaRPr lang="it-IT" dirty="0"/>
          </a:p>
        </p:txBody>
      </p:sp>
      <p:sp>
        <p:nvSpPr>
          <p:cNvPr id="4" name="Segnaposto numero diapositiva 3"/>
          <p:cNvSpPr>
            <a:spLocks noGrp="1"/>
          </p:cNvSpPr>
          <p:nvPr>
            <p:ph type="sldNum" sz="quarter" idx="4"/>
          </p:nvPr>
        </p:nvSpPr>
        <p:spPr/>
        <p:txBody>
          <a:bodyPr/>
          <a:lstStyle/>
          <a:p>
            <a:r>
              <a:rPr lang="it-IT"/>
              <a:t>36</a:t>
            </a:r>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007" y="836712"/>
            <a:ext cx="8351982" cy="5219989"/>
          </a:xfrm>
          <a:prstGeom prst="rect">
            <a:avLst/>
          </a:prstGeom>
        </p:spPr>
      </p:pic>
      <p:sp>
        <p:nvSpPr>
          <p:cNvPr id="6" name="CasellaDiTesto 5"/>
          <p:cNvSpPr txBox="1"/>
          <p:nvPr/>
        </p:nvSpPr>
        <p:spPr>
          <a:xfrm>
            <a:off x="8149990" y="836712"/>
            <a:ext cx="3456384" cy="923330"/>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de-DE">
                <a:solidFill>
                  <a:prstClr val="white"/>
                </a:solidFill>
                <a:cs typeface="Arial" pitchFamily="34" charset="0"/>
              </a:rPr>
              <a:t>Aktualisieren wir das IFC 4x3-Modell mit der neuen Struktur für die Analyse der Massen.</a:t>
            </a:r>
            <a:endParaRPr lang="it-IT" dirty="0">
              <a:solidFill>
                <a:prstClr val="white"/>
              </a:solidFill>
              <a:cs typeface="Arial" pitchFamily="34" charset="0"/>
            </a:endParaRPr>
          </a:p>
        </p:txBody>
      </p:sp>
      <p:sp>
        <p:nvSpPr>
          <p:cNvPr id="7" name="Rettangolo 6"/>
          <p:cNvSpPr/>
          <p:nvPr/>
        </p:nvSpPr>
        <p:spPr>
          <a:xfrm>
            <a:off x="4420997" y="3212976"/>
            <a:ext cx="3347209" cy="3187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8" name="Rettangolo 7"/>
          <p:cNvSpPr/>
          <p:nvPr/>
        </p:nvSpPr>
        <p:spPr>
          <a:xfrm>
            <a:off x="2147581" y="2509745"/>
            <a:ext cx="2004969" cy="2813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24744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endParaRPr lang="it-IT"/>
          </a:p>
        </p:txBody>
      </p:sp>
      <p:sp>
        <p:nvSpPr>
          <p:cNvPr id="3" name="Segnaposto piè di pagina 2"/>
          <p:cNvSpPr>
            <a:spLocks noGrp="1"/>
          </p:cNvSpPr>
          <p:nvPr>
            <p:ph type="ftr" sz="quarter" idx="3"/>
          </p:nvPr>
        </p:nvSpPr>
        <p:spPr/>
        <p:txBody>
          <a:bodyPr/>
          <a:lstStyle/>
          <a:p>
            <a:r>
              <a:rPr lang="de-DE"/>
              <a:t>BIM Straßenplanung mit IFC 4x3 ifcRoad</a:t>
            </a:r>
            <a:endParaRPr lang="it-IT" dirty="0"/>
          </a:p>
        </p:txBody>
      </p:sp>
      <p:sp>
        <p:nvSpPr>
          <p:cNvPr id="4" name="Segnaposto numero diapositiva 3"/>
          <p:cNvSpPr>
            <a:spLocks noGrp="1"/>
          </p:cNvSpPr>
          <p:nvPr>
            <p:ph type="sldNum" sz="quarter" idx="4"/>
          </p:nvPr>
        </p:nvSpPr>
        <p:spPr/>
        <p:txBody>
          <a:bodyPr/>
          <a:lstStyle/>
          <a:p>
            <a:r>
              <a:rPr lang="it-IT"/>
              <a:t>37</a:t>
            </a:r>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007" y="836712"/>
            <a:ext cx="8351982" cy="5219988"/>
          </a:xfrm>
          <a:prstGeom prst="rect">
            <a:avLst/>
          </a:prstGeom>
        </p:spPr>
      </p:pic>
      <p:sp>
        <p:nvSpPr>
          <p:cNvPr id="6" name="CasellaDiTesto 5"/>
          <p:cNvSpPr txBox="1"/>
          <p:nvPr/>
        </p:nvSpPr>
        <p:spPr>
          <a:xfrm>
            <a:off x="8149990" y="836712"/>
            <a:ext cx="3456384" cy="923330"/>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de-DE" dirty="0">
                <a:solidFill>
                  <a:prstClr val="white"/>
                </a:solidFill>
                <a:cs typeface="Arial" pitchFamily="34" charset="0"/>
              </a:rPr>
              <a:t>Die exportierte IFC-Datei behält die Struktur und die berechneten Mengen bei</a:t>
            </a:r>
            <a:endParaRPr lang="it-IT" dirty="0">
              <a:solidFill>
                <a:prstClr val="white"/>
              </a:solidFill>
              <a:cs typeface="Arial" pitchFamily="34" charset="0"/>
            </a:endParaRPr>
          </a:p>
        </p:txBody>
      </p:sp>
      <p:sp>
        <p:nvSpPr>
          <p:cNvPr id="7" name="Rettangolo 6"/>
          <p:cNvSpPr/>
          <p:nvPr/>
        </p:nvSpPr>
        <p:spPr>
          <a:xfrm>
            <a:off x="8040217" y="2004962"/>
            <a:ext cx="2231772" cy="12080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8" name="Rettangolo 7"/>
          <p:cNvSpPr/>
          <p:nvPr/>
        </p:nvSpPr>
        <p:spPr>
          <a:xfrm>
            <a:off x="8040217" y="4322593"/>
            <a:ext cx="2231771" cy="9361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199040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testo 5"/>
          <p:cNvSpPr>
            <a:spLocks noGrp="1"/>
          </p:cNvSpPr>
          <p:nvPr>
            <p:ph type="body" sz="quarter" idx="11"/>
          </p:nvPr>
        </p:nvSpPr>
        <p:spPr>
          <a:xfrm>
            <a:off x="555355" y="3290200"/>
            <a:ext cx="10437189" cy="1865126"/>
          </a:xfrm>
        </p:spPr>
        <p:txBody>
          <a:bodyPr/>
          <a:lstStyle/>
          <a:p>
            <a:r>
              <a:rPr lang="de-DE" dirty="0"/>
              <a:t>Erstellung eines Informationsmodells, das nur die für den Betrieb und die Wartung erforderlichen Entitäten enthält.</a:t>
            </a:r>
            <a:endParaRPr lang="it-IT" dirty="0"/>
          </a:p>
        </p:txBody>
      </p:sp>
      <p:sp>
        <p:nvSpPr>
          <p:cNvPr id="7" name="Segnaposto testo 6"/>
          <p:cNvSpPr>
            <a:spLocks noGrp="1"/>
          </p:cNvSpPr>
          <p:nvPr>
            <p:ph type="body" sz="quarter" idx="12"/>
          </p:nvPr>
        </p:nvSpPr>
        <p:spPr>
          <a:xfrm>
            <a:off x="555355" y="1556792"/>
            <a:ext cx="10293619" cy="840230"/>
          </a:xfrm>
        </p:spPr>
        <p:txBody>
          <a:bodyPr/>
          <a:lstStyle/>
          <a:p>
            <a:r>
              <a:rPr lang="it-IT"/>
              <a:t>Betrieb und Instandhaltung</a:t>
            </a:r>
            <a:endParaRPr lang="it-IT" dirty="0"/>
          </a:p>
        </p:txBody>
      </p:sp>
      <p:sp>
        <p:nvSpPr>
          <p:cNvPr id="8" name="Segnaposto testo 7"/>
          <p:cNvSpPr>
            <a:spLocks noGrp="1"/>
          </p:cNvSpPr>
          <p:nvPr>
            <p:ph type="body" sz="quarter" idx="13"/>
          </p:nvPr>
        </p:nvSpPr>
        <p:spPr>
          <a:xfrm>
            <a:off x="555355" y="5300607"/>
            <a:ext cx="10293619" cy="498598"/>
          </a:xfrm>
        </p:spPr>
        <p:txBody>
          <a:bodyPr/>
          <a:lstStyle/>
          <a:p>
            <a:r>
              <a:rPr lang="it-IT"/>
              <a:t>Beispiel 3</a:t>
            </a:r>
            <a:endParaRPr lang="it-IT" dirty="0"/>
          </a:p>
        </p:txBody>
      </p:sp>
      <p:sp>
        <p:nvSpPr>
          <p:cNvPr id="4" name="Segnaposto piè di pagina 3"/>
          <p:cNvSpPr>
            <a:spLocks noGrp="1"/>
          </p:cNvSpPr>
          <p:nvPr>
            <p:ph type="ftr" sz="quarter" idx="3"/>
          </p:nvPr>
        </p:nvSpPr>
        <p:spPr/>
        <p:txBody>
          <a:bodyPr/>
          <a:lstStyle/>
          <a:p>
            <a:r>
              <a:rPr lang="de-DE"/>
              <a:t>BIM Straßenplanung mit IFC 4x3 ifcRoad</a:t>
            </a:r>
            <a:endParaRPr lang="it-IT" dirty="0"/>
          </a:p>
        </p:txBody>
      </p:sp>
      <p:sp>
        <p:nvSpPr>
          <p:cNvPr id="5" name="Segnaposto numero diapositiva 4"/>
          <p:cNvSpPr>
            <a:spLocks noGrp="1"/>
          </p:cNvSpPr>
          <p:nvPr>
            <p:ph type="sldNum" sz="quarter" idx="4"/>
          </p:nvPr>
        </p:nvSpPr>
        <p:spPr/>
        <p:txBody>
          <a:bodyPr/>
          <a:lstStyle/>
          <a:p>
            <a:r>
              <a:rPr lang="it-IT"/>
              <a:t>38</a:t>
            </a:r>
            <a:endParaRPr lang="it-IT" dirty="0"/>
          </a:p>
        </p:txBody>
      </p:sp>
      <p:sp>
        <p:nvSpPr>
          <p:cNvPr id="9" name="Triangolo rettangolo 8"/>
          <p:cNvSpPr/>
          <p:nvPr/>
        </p:nvSpPr>
        <p:spPr>
          <a:xfrm rot="16200000" flipH="1">
            <a:off x="11472000" y="-15190"/>
            <a:ext cx="720000" cy="720000"/>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0671787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testo 6"/>
          <p:cNvSpPr>
            <a:spLocks noGrp="1"/>
          </p:cNvSpPr>
          <p:nvPr>
            <p:ph type="body" sz="quarter" idx="10"/>
          </p:nvPr>
        </p:nvSpPr>
        <p:spPr/>
        <p:txBody>
          <a:bodyPr/>
          <a:lstStyle/>
          <a:p>
            <a:endParaRPr lang="it-IT"/>
          </a:p>
        </p:txBody>
      </p:sp>
      <p:sp>
        <p:nvSpPr>
          <p:cNvPr id="5" name="Segnaposto piè di pagina 4"/>
          <p:cNvSpPr>
            <a:spLocks noGrp="1"/>
          </p:cNvSpPr>
          <p:nvPr>
            <p:ph type="ftr" sz="quarter" idx="3"/>
          </p:nvPr>
        </p:nvSpPr>
        <p:spPr/>
        <p:txBody>
          <a:bodyPr/>
          <a:lstStyle/>
          <a:p>
            <a:r>
              <a:rPr lang="de-DE"/>
              <a:t>BIM Straßenplanung mit IFC 4x3 ifcRoad</a:t>
            </a:r>
            <a:endParaRPr lang="it-IT" dirty="0"/>
          </a:p>
        </p:txBody>
      </p:sp>
      <p:sp>
        <p:nvSpPr>
          <p:cNvPr id="6" name="Segnaposto numero diapositiva 5"/>
          <p:cNvSpPr>
            <a:spLocks noGrp="1"/>
          </p:cNvSpPr>
          <p:nvPr>
            <p:ph type="sldNum" sz="quarter" idx="4"/>
          </p:nvPr>
        </p:nvSpPr>
        <p:spPr/>
        <p:txBody>
          <a:bodyPr/>
          <a:lstStyle/>
          <a:p>
            <a:r>
              <a:rPr lang="it-IT"/>
              <a:t>39</a:t>
            </a:r>
            <a:endParaRPr lang="it-IT" dirty="0"/>
          </a:p>
        </p:txBody>
      </p:sp>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007" y="836712"/>
            <a:ext cx="8351982" cy="5219988"/>
          </a:xfrm>
          <a:prstGeom prst="rect">
            <a:avLst/>
          </a:prstGeom>
        </p:spPr>
      </p:pic>
      <p:sp>
        <p:nvSpPr>
          <p:cNvPr id="9" name="CasellaDiTesto 8"/>
          <p:cNvSpPr txBox="1"/>
          <p:nvPr/>
        </p:nvSpPr>
        <p:spPr>
          <a:xfrm>
            <a:off x="8149990" y="836712"/>
            <a:ext cx="3456384" cy="369332"/>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it-IT">
                <a:solidFill>
                  <a:prstClr val="white"/>
                </a:solidFill>
                <a:cs typeface="Arial" pitchFamily="34" charset="0"/>
              </a:rPr>
              <a:t>Öffnen wir die Einstellungen</a:t>
            </a:r>
            <a:endParaRPr lang="it-IT" dirty="0">
              <a:solidFill>
                <a:prstClr val="white"/>
              </a:solidFill>
              <a:cs typeface="Arial" pitchFamily="34" charset="0"/>
            </a:endParaRPr>
          </a:p>
        </p:txBody>
      </p:sp>
      <p:sp>
        <p:nvSpPr>
          <p:cNvPr id="10" name="Rettangolo 9"/>
          <p:cNvSpPr/>
          <p:nvPr/>
        </p:nvSpPr>
        <p:spPr>
          <a:xfrm>
            <a:off x="3241305" y="4191592"/>
            <a:ext cx="1466879" cy="1636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149930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pPr marL="342900" indent="-342900">
              <a:buFont typeface="Arial" panose="020B0604020202020204" pitchFamily="34" charset="0"/>
              <a:buChar char="•"/>
            </a:pPr>
            <a:r>
              <a:rPr lang="it-IT"/>
              <a:t>Digitalisierung in der Straßenplanung</a:t>
            </a:r>
            <a:endParaRPr lang="it-IT" dirty="0"/>
          </a:p>
          <a:p>
            <a:pPr marL="342900" indent="-342900">
              <a:buFont typeface="Arial" panose="020B0604020202020204" pitchFamily="34" charset="0"/>
              <a:buChar char="•"/>
            </a:pPr>
            <a:r>
              <a:rPr lang="it-IT"/>
              <a:t>Informationsmodellierung und IFC</a:t>
            </a:r>
            <a:endParaRPr lang="it-IT" dirty="0"/>
          </a:p>
          <a:p>
            <a:pPr marL="342900" indent="-342900">
              <a:buFont typeface="Arial" panose="020B0604020202020204" pitchFamily="34" charset="0"/>
              <a:buChar char="•"/>
            </a:pPr>
            <a:r>
              <a:rPr lang="de-DE"/>
              <a:t>Unterschiede zwischen Gebäuden und Infrastruktur</a:t>
            </a:r>
            <a:endParaRPr lang="it-IT" dirty="0"/>
          </a:p>
          <a:p>
            <a:pPr marL="342900" indent="-342900">
              <a:buFont typeface="Arial" panose="020B0604020202020204" pitchFamily="34" charset="0"/>
              <a:buChar char="•"/>
            </a:pPr>
            <a:r>
              <a:rPr lang="de-DE"/>
              <a:t>Erstellen eines IFC-Modells in Übereinstimmung mit den Anforderungen</a:t>
            </a:r>
            <a:endParaRPr lang="it-IT" dirty="0"/>
          </a:p>
          <a:p>
            <a:pPr marL="342900" indent="-342900">
              <a:buFont typeface="Arial" panose="020B0604020202020204" pitchFamily="34" charset="0"/>
              <a:buChar char="•"/>
            </a:pPr>
            <a:r>
              <a:rPr lang="it-IT"/>
              <a:t>Entwurf und BIM </a:t>
            </a:r>
            <a:endParaRPr lang="it-IT" dirty="0"/>
          </a:p>
          <a:p>
            <a:pPr marL="342900" indent="-342900">
              <a:buFont typeface="Arial" panose="020B0604020202020204" pitchFamily="34" charset="0"/>
              <a:buChar char="•"/>
            </a:pPr>
            <a:r>
              <a:rPr lang="de-DE"/>
              <a:t>Beispiele für den BIM-Straßenentwurf mit IFC 4×3 ifcRoad</a:t>
            </a:r>
            <a:endParaRPr lang="it-IT" dirty="0"/>
          </a:p>
        </p:txBody>
      </p:sp>
      <p:sp>
        <p:nvSpPr>
          <p:cNvPr id="3" name="Segnaposto testo 2"/>
          <p:cNvSpPr>
            <a:spLocks noGrp="1"/>
          </p:cNvSpPr>
          <p:nvPr>
            <p:ph type="body" sz="quarter" idx="10"/>
          </p:nvPr>
        </p:nvSpPr>
        <p:spPr/>
        <p:txBody>
          <a:bodyPr/>
          <a:lstStyle/>
          <a:p>
            <a:r>
              <a:rPr lang="de-DE"/>
              <a:t>BIM Straßenplanung mit IFC 4x3 ifcRoad</a:t>
            </a:r>
            <a:endParaRPr lang="it-IT" dirty="0"/>
          </a:p>
        </p:txBody>
      </p:sp>
      <p:sp>
        <p:nvSpPr>
          <p:cNvPr id="4" name="Segnaposto piè di pagina 3"/>
          <p:cNvSpPr>
            <a:spLocks noGrp="1"/>
          </p:cNvSpPr>
          <p:nvPr>
            <p:ph type="ftr" sz="quarter" idx="3"/>
          </p:nvPr>
        </p:nvSpPr>
        <p:spPr/>
        <p:txBody>
          <a:bodyPr/>
          <a:lstStyle/>
          <a:p>
            <a:r>
              <a:rPr lang="de-DE"/>
              <a:t>BIM Straßenplanung mit IFC 4x3 ifcRoad</a:t>
            </a:r>
            <a:endParaRPr lang="it-IT" dirty="0"/>
          </a:p>
        </p:txBody>
      </p:sp>
      <p:sp>
        <p:nvSpPr>
          <p:cNvPr id="5" name="Segnaposto numero diapositiva 4"/>
          <p:cNvSpPr>
            <a:spLocks noGrp="1"/>
          </p:cNvSpPr>
          <p:nvPr>
            <p:ph type="sldNum" sz="quarter" idx="4"/>
          </p:nvPr>
        </p:nvSpPr>
        <p:spPr/>
        <p:txBody>
          <a:bodyPr/>
          <a:lstStyle/>
          <a:p>
            <a:r>
              <a:rPr lang="it-IT"/>
              <a:t>4</a:t>
            </a:r>
            <a:endParaRPr lang="it-IT" dirty="0"/>
          </a:p>
        </p:txBody>
      </p:sp>
    </p:spTree>
    <p:extLst>
      <p:ext uri="{BB962C8B-B14F-4D97-AF65-F5344CB8AC3E}">
        <p14:creationId xmlns:p14="http://schemas.microsoft.com/office/powerpoint/2010/main" val="18398325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endParaRPr lang="it-IT"/>
          </a:p>
        </p:txBody>
      </p:sp>
      <p:sp>
        <p:nvSpPr>
          <p:cNvPr id="3" name="Segnaposto piè di pagina 2"/>
          <p:cNvSpPr>
            <a:spLocks noGrp="1"/>
          </p:cNvSpPr>
          <p:nvPr>
            <p:ph type="ftr" sz="quarter" idx="3"/>
          </p:nvPr>
        </p:nvSpPr>
        <p:spPr/>
        <p:txBody>
          <a:bodyPr/>
          <a:lstStyle/>
          <a:p>
            <a:r>
              <a:rPr lang="de-DE"/>
              <a:t>BIM Straßenplanung mit IFC 4x3 ifcRoad</a:t>
            </a:r>
            <a:endParaRPr lang="it-IT" dirty="0"/>
          </a:p>
        </p:txBody>
      </p:sp>
      <p:sp>
        <p:nvSpPr>
          <p:cNvPr id="4" name="Segnaposto numero diapositiva 3"/>
          <p:cNvSpPr>
            <a:spLocks noGrp="1"/>
          </p:cNvSpPr>
          <p:nvPr>
            <p:ph type="sldNum" sz="quarter" idx="4"/>
          </p:nvPr>
        </p:nvSpPr>
        <p:spPr/>
        <p:txBody>
          <a:bodyPr/>
          <a:lstStyle/>
          <a:p>
            <a:r>
              <a:rPr lang="it-IT"/>
              <a:t>40</a:t>
            </a:r>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008" y="836712"/>
            <a:ext cx="8351980" cy="5219988"/>
          </a:xfrm>
          <a:prstGeom prst="rect">
            <a:avLst/>
          </a:prstGeom>
        </p:spPr>
      </p:pic>
      <p:sp>
        <p:nvSpPr>
          <p:cNvPr id="6" name="CasellaDiTesto 5"/>
          <p:cNvSpPr txBox="1"/>
          <p:nvPr/>
        </p:nvSpPr>
        <p:spPr>
          <a:xfrm>
            <a:off x="8149990" y="836712"/>
            <a:ext cx="3456384" cy="646331"/>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de-DE">
                <a:solidFill>
                  <a:prstClr val="white"/>
                </a:solidFill>
                <a:cs typeface="Arial" pitchFamily="34" charset="0"/>
              </a:rPr>
              <a:t>Lassen Sie uns die Objekte des Projektmodells auswählen</a:t>
            </a:r>
            <a:endParaRPr lang="it-IT" dirty="0">
              <a:solidFill>
                <a:prstClr val="white"/>
              </a:solidFill>
              <a:cs typeface="Arial" pitchFamily="34" charset="0"/>
            </a:endParaRPr>
          </a:p>
        </p:txBody>
      </p:sp>
      <p:sp>
        <p:nvSpPr>
          <p:cNvPr id="7" name="Rettangolo 6"/>
          <p:cNvSpPr/>
          <p:nvPr/>
        </p:nvSpPr>
        <p:spPr>
          <a:xfrm>
            <a:off x="4799856" y="4230920"/>
            <a:ext cx="2520280"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387183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endParaRPr lang="it-IT"/>
          </a:p>
        </p:txBody>
      </p:sp>
      <p:sp>
        <p:nvSpPr>
          <p:cNvPr id="3" name="Segnaposto piè di pagina 2"/>
          <p:cNvSpPr>
            <a:spLocks noGrp="1"/>
          </p:cNvSpPr>
          <p:nvPr>
            <p:ph type="ftr" sz="quarter" idx="3"/>
          </p:nvPr>
        </p:nvSpPr>
        <p:spPr/>
        <p:txBody>
          <a:bodyPr/>
          <a:lstStyle/>
          <a:p>
            <a:r>
              <a:rPr lang="de-DE"/>
              <a:t>BIM Straßenplanung mit IFC 4x3 ifcRoad</a:t>
            </a:r>
            <a:endParaRPr lang="it-IT" dirty="0"/>
          </a:p>
        </p:txBody>
      </p:sp>
      <p:sp>
        <p:nvSpPr>
          <p:cNvPr id="4" name="Segnaposto numero diapositiva 3"/>
          <p:cNvSpPr>
            <a:spLocks noGrp="1"/>
          </p:cNvSpPr>
          <p:nvPr>
            <p:ph type="sldNum" sz="quarter" idx="4"/>
          </p:nvPr>
        </p:nvSpPr>
        <p:spPr/>
        <p:txBody>
          <a:bodyPr/>
          <a:lstStyle/>
          <a:p>
            <a:r>
              <a:rPr lang="it-IT"/>
              <a:t>41</a:t>
            </a:r>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008" y="836712"/>
            <a:ext cx="8351980" cy="5219987"/>
          </a:xfrm>
          <a:prstGeom prst="rect">
            <a:avLst/>
          </a:prstGeom>
        </p:spPr>
      </p:pic>
      <p:sp>
        <p:nvSpPr>
          <p:cNvPr id="6" name="CasellaDiTesto 5"/>
          <p:cNvSpPr txBox="1"/>
          <p:nvPr/>
        </p:nvSpPr>
        <p:spPr>
          <a:xfrm>
            <a:off x="8400256" y="836712"/>
            <a:ext cx="3206118" cy="1200329"/>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de-DE" dirty="0">
                <a:solidFill>
                  <a:prstClr val="white"/>
                </a:solidFill>
                <a:cs typeface="Arial" pitchFamily="34" charset="0"/>
              </a:rPr>
              <a:t>Deaktivieren wir alle Objekte, denn in diesem Fall ist eine bestimmte Struktur der Entitäten nicht erforderlich</a:t>
            </a:r>
            <a:endParaRPr lang="it-IT" dirty="0">
              <a:solidFill>
                <a:prstClr val="white"/>
              </a:solidFill>
              <a:cs typeface="Arial" pitchFamily="34" charset="0"/>
            </a:endParaRPr>
          </a:p>
        </p:txBody>
      </p:sp>
      <p:sp>
        <p:nvSpPr>
          <p:cNvPr id="7" name="Rettangolo 6"/>
          <p:cNvSpPr/>
          <p:nvPr/>
        </p:nvSpPr>
        <p:spPr>
          <a:xfrm>
            <a:off x="4799856" y="2265021"/>
            <a:ext cx="2592288" cy="7319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414837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endParaRPr lang="it-IT"/>
          </a:p>
        </p:txBody>
      </p:sp>
      <p:sp>
        <p:nvSpPr>
          <p:cNvPr id="3" name="Segnaposto piè di pagina 2"/>
          <p:cNvSpPr>
            <a:spLocks noGrp="1"/>
          </p:cNvSpPr>
          <p:nvPr>
            <p:ph type="ftr" sz="quarter" idx="3"/>
          </p:nvPr>
        </p:nvSpPr>
        <p:spPr/>
        <p:txBody>
          <a:bodyPr/>
          <a:lstStyle/>
          <a:p>
            <a:r>
              <a:rPr lang="de-DE"/>
              <a:t>BIM Straßenplanung mit IFC 4x3 ifcRoad</a:t>
            </a:r>
            <a:endParaRPr lang="it-IT" dirty="0"/>
          </a:p>
        </p:txBody>
      </p:sp>
      <p:sp>
        <p:nvSpPr>
          <p:cNvPr id="4" name="Segnaposto numero diapositiva 3"/>
          <p:cNvSpPr>
            <a:spLocks noGrp="1"/>
          </p:cNvSpPr>
          <p:nvPr>
            <p:ph type="sldNum" sz="quarter" idx="4"/>
          </p:nvPr>
        </p:nvSpPr>
        <p:spPr/>
        <p:txBody>
          <a:bodyPr/>
          <a:lstStyle/>
          <a:p>
            <a:r>
              <a:rPr lang="it-IT"/>
              <a:t>42</a:t>
            </a:r>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008" y="836712"/>
            <a:ext cx="8351979" cy="5219987"/>
          </a:xfrm>
          <a:prstGeom prst="rect">
            <a:avLst/>
          </a:prstGeom>
        </p:spPr>
      </p:pic>
      <p:sp>
        <p:nvSpPr>
          <p:cNvPr id="6" name="CasellaDiTesto 5"/>
          <p:cNvSpPr txBox="1"/>
          <p:nvPr/>
        </p:nvSpPr>
        <p:spPr>
          <a:xfrm>
            <a:off x="7824192" y="836712"/>
            <a:ext cx="3782182" cy="646331"/>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de-DE" dirty="0">
                <a:solidFill>
                  <a:prstClr val="white"/>
                </a:solidFill>
                <a:cs typeface="Arial" pitchFamily="34" charset="0"/>
              </a:rPr>
              <a:t>Wählen wir aus, welche Objekte Teil des Projektmodells sein müssen</a:t>
            </a:r>
            <a:endParaRPr lang="it-IT" dirty="0">
              <a:solidFill>
                <a:prstClr val="white"/>
              </a:solidFill>
              <a:cs typeface="Arial" pitchFamily="34" charset="0"/>
            </a:endParaRPr>
          </a:p>
        </p:txBody>
      </p:sp>
      <p:sp>
        <p:nvSpPr>
          <p:cNvPr id="7" name="Rettangolo 6"/>
          <p:cNvSpPr/>
          <p:nvPr/>
        </p:nvSpPr>
        <p:spPr>
          <a:xfrm>
            <a:off x="4367808" y="4404213"/>
            <a:ext cx="5808038" cy="1769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102192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endParaRPr lang="it-IT"/>
          </a:p>
        </p:txBody>
      </p:sp>
      <p:sp>
        <p:nvSpPr>
          <p:cNvPr id="3" name="Segnaposto piè di pagina 2"/>
          <p:cNvSpPr>
            <a:spLocks noGrp="1"/>
          </p:cNvSpPr>
          <p:nvPr>
            <p:ph type="ftr" sz="quarter" idx="3"/>
          </p:nvPr>
        </p:nvSpPr>
        <p:spPr/>
        <p:txBody>
          <a:bodyPr/>
          <a:lstStyle/>
          <a:p>
            <a:r>
              <a:rPr lang="de-DE"/>
              <a:t>BIM Straßenplanung mit IFC 4x3 ifcRoad</a:t>
            </a:r>
            <a:endParaRPr lang="it-IT" dirty="0"/>
          </a:p>
        </p:txBody>
      </p:sp>
      <p:sp>
        <p:nvSpPr>
          <p:cNvPr id="4" name="Segnaposto numero diapositiva 3"/>
          <p:cNvSpPr>
            <a:spLocks noGrp="1"/>
          </p:cNvSpPr>
          <p:nvPr>
            <p:ph type="sldNum" sz="quarter" idx="4"/>
          </p:nvPr>
        </p:nvSpPr>
        <p:spPr/>
        <p:txBody>
          <a:bodyPr/>
          <a:lstStyle/>
          <a:p>
            <a:r>
              <a:rPr lang="it-IT"/>
              <a:t>43</a:t>
            </a:r>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008" y="836712"/>
            <a:ext cx="8351979" cy="5219986"/>
          </a:xfrm>
          <a:prstGeom prst="rect">
            <a:avLst/>
          </a:prstGeom>
        </p:spPr>
      </p:pic>
      <p:sp>
        <p:nvSpPr>
          <p:cNvPr id="6" name="CasellaDiTesto 5"/>
          <p:cNvSpPr txBox="1"/>
          <p:nvPr/>
        </p:nvSpPr>
        <p:spPr>
          <a:xfrm>
            <a:off x="6672064" y="836712"/>
            <a:ext cx="4934310" cy="923330"/>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de-DE">
                <a:solidFill>
                  <a:prstClr val="white"/>
                </a:solidFill>
                <a:cs typeface="Arial" pitchFamily="34" charset="0"/>
              </a:rPr>
              <a:t>Das neu erstellte Modell enthält nur die erforderlichen Entitäten, die Deckschicht durch Verwendung der Entität ifcCourse.PAVEMENT ...</a:t>
            </a:r>
            <a:endParaRPr lang="it-IT" dirty="0">
              <a:solidFill>
                <a:prstClr val="white"/>
              </a:solidFill>
              <a:cs typeface="Arial" pitchFamily="34" charset="0"/>
            </a:endParaRPr>
          </a:p>
        </p:txBody>
      </p:sp>
      <p:sp>
        <p:nvSpPr>
          <p:cNvPr id="7" name="Rettangolo 6"/>
          <p:cNvSpPr/>
          <p:nvPr/>
        </p:nvSpPr>
        <p:spPr>
          <a:xfrm>
            <a:off x="2298582" y="2257208"/>
            <a:ext cx="1781193" cy="5044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33711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endParaRPr lang="it-IT"/>
          </a:p>
        </p:txBody>
      </p:sp>
      <p:sp>
        <p:nvSpPr>
          <p:cNvPr id="3" name="Segnaposto piè di pagina 2"/>
          <p:cNvSpPr>
            <a:spLocks noGrp="1"/>
          </p:cNvSpPr>
          <p:nvPr>
            <p:ph type="ftr" sz="quarter" idx="3"/>
          </p:nvPr>
        </p:nvSpPr>
        <p:spPr/>
        <p:txBody>
          <a:bodyPr/>
          <a:lstStyle/>
          <a:p>
            <a:r>
              <a:rPr lang="de-DE"/>
              <a:t>BIM Straßenplanung mit IFC 4x3 ifcRoad</a:t>
            </a:r>
            <a:endParaRPr lang="it-IT" dirty="0"/>
          </a:p>
        </p:txBody>
      </p:sp>
      <p:sp>
        <p:nvSpPr>
          <p:cNvPr id="4" name="Segnaposto numero diapositiva 3"/>
          <p:cNvSpPr>
            <a:spLocks noGrp="1"/>
          </p:cNvSpPr>
          <p:nvPr>
            <p:ph type="sldNum" sz="quarter" idx="4"/>
          </p:nvPr>
        </p:nvSpPr>
        <p:spPr/>
        <p:txBody>
          <a:bodyPr/>
          <a:lstStyle/>
          <a:p>
            <a:r>
              <a:rPr lang="it-IT"/>
              <a:t>44</a:t>
            </a:r>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009" y="836712"/>
            <a:ext cx="8351977" cy="5219986"/>
          </a:xfrm>
          <a:prstGeom prst="rect">
            <a:avLst/>
          </a:prstGeom>
        </p:spPr>
      </p:pic>
      <p:sp>
        <p:nvSpPr>
          <p:cNvPr id="6" name="CasellaDiTesto 5"/>
          <p:cNvSpPr txBox="1"/>
          <p:nvPr/>
        </p:nvSpPr>
        <p:spPr>
          <a:xfrm>
            <a:off x="7032104" y="836712"/>
            <a:ext cx="4574270" cy="646331"/>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de-DE" dirty="0">
                <a:solidFill>
                  <a:prstClr val="white"/>
                </a:solidFill>
                <a:cs typeface="Arial" pitchFamily="34" charset="0"/>
              </a:rPr>
              <a:t>... die Insel durch Verwendung der Entität </a:t>
            </a:r>
            <a:r>
              <a:rPr lang="de-DE" dirty="0" err="1">
                <a:solidFill>
                  <a:prstClr val="white"/>
                </a:solidFill>
                <a:cs typeface="Arial" pitchFamily="34" charset="0"/>
              </a:rPr>
              <a:t>ifcFacilityPart.CENTRALISLAND</a:t>
            </a:r>
            <a:r>
              <a:rPr lang="de-DE" dirty="0">
                <a:solidFill>
                  <a:prstClr val="white"/>
                </a:solidFill>
                <a:cs typeface="Arial" pitchFamily="34" charset="0"/>
              </a:rPr>
              <a:t> ...</a:t>
            </a:r>
            <a:endParaRPr lang="it-IT" dirty="0">
              <a:solidFill>
                <a:prstClr val="white"/>
              </a:solidFill>
              <a:cs typeface="Arial" pitchFamily="34" charset="0"/>
            </a:endParaRPr>
          </a:p>
        </p:txBody>
      </p:sp>
      <p:sp>
        <p:nvSpPr>
          <p:cNvPr id="7" name="Rettangolo 6"/>
          <p:cNvSpPr/>
          <p:nvPr/>
        </p:nvSpPr>
        <p:spPr>
          <a:xfrm>
            <a:off x="2207568" y="1983549"/>
            <a:ext cx="1896452" cy="17426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98107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endParaRPr lang="it-IT"/>
          </a:p>
        </p:txBody>
      </p:sp>
      <p:sp>
        <p:nvSpPr>
          <p:cNvPr id="3" name="Segnaposto piè di pagina 2"/>
          <p:cNvSpPr>
            <a:spLocks noGrp="1"/>
          </p:cNvSpPr>
          <p:nvPr>
            <p:ph type="ftr" sz="quarter" idx="3"/>
          </p:nvPr>
        </p:nvSpPr>
        <p:spPr/>
        <p:txBody>
          <a:bodyPr/>
          <a:lstStyle/>
          <a:p>
            <a:r>
              <a:rPr lang="de-DE"/>
              <a:t>BIM Straßenplanung mit IFC 4x3 ifcRoad</a:t>
            </a:r>
            <a:endParaRPr lang="it-IT" dirty="0"/>
          </a:p>
        </p:txBody>
      </p:sp>
      <p:sp>
        <p:nvSpPr>
          <p:cNvPr id="4" name="Segnaposto numero diapositiva 3"/>
          <p:cNvSpPr>
            <a:spLocks noGrp="1"/>
          </p:cNvSpPr>
          <p:nvPr>
            <p:ph type="sldNum" sz="quarter" idx="4"/>
          </p:nvPr>
        </p:nvSpPr>
        <p:spPr/>
        <p:txBody>
          <a:bodyPr/>
          <a:lstStyle/>
          <a:p>
            <a:r>
              <a:rPr lang="it-IT"/>
              <a:t>45</a:t>
            </a:r>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009" y="836712"/>
            <a:ext cx="8351977" cy="5219985"/>
          </a:xfrm>
          <a:prstGeom prst="rect">
            <a:avLst/>
          </a:prstGeom>
        </p:spPr>
      </p:pic>
      <p:sp>
        <p:nvSpPr>
          <p:cNvPr id="6" name="CasellaDiTesto 5"/>
          <p:cNvSpPr txBox="1"/>
          <p:nvPr/>
        </p:nvSpPr>
        <p:spPr>
          <a:xfrm>
            <a:off x="6384032" y="836712"/>
            <a:ext cx="5222342" cy="646331"/>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de-DE">
                <a:solidFill>
                  <a:prstClr val="white"/>
                </a:solidFill>
                <a:cs typeface="Arial" pitchFamily="34" charset="0"/>
              </a:rPr>
              <a:t>... der Gehweg durch Verwendung der Entität ifcSurfaceFeature.PAVEMENTSURFACEMARKING ...</a:t>
            </a:r>
            <a:endParaRPr lang="it-IT" dirty="0">
              <a:solidFill>
                <a:prstClr val="white"/>
              </a:solidFill>
              <a:cs typeface="Arial" pitchFamily="34" charset="0"/>
            </a:endParaRPr>
          </a:p>
        </p:txBody>
      </p:sp>
      <p:sp>
        <p:nvSpPr>
          <p:cNvPr id="7" name="Rettangolo 6"/>
          <p:cNvSpPr/>
          <p:nvPr/>
        </p:nvSpPr>
        <p:spPr>
          <a:xfrm>
            <a:off x="2213519" y="3717032"/>
            <a:ext cx="1915417" cy="1963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3643453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endParaRPr lang="it-IT"/>
          </a:p>
        </p:txBody>
      </p:sp>
      <p:sp>
        <p:nvSpPr>
          <p:cNvPr id="3" name="Segnaposto piè di pagina 2"/>
          <p:cNvSpPr>
            <a:spLocks noGrp="1"/>
          </p:cNvSpPr>
          <p:nvPr>
            <p:ph type="ftr" sz="quarter" idx="3"/>
          </p:nvPr>
        </p:nvSpPr>
        <p:spPr/>
        <p:txBody>
          <a:bodyPr/>
          <a:lstStyle/>
          <a:p>
            <a:r>
              <a:rPr lang="de-DE"/>
              <a:t>BIM Straßenplanung mit IFC 4x3 ifcRoad</a:t>
            </a:r>
            <a:endParaRPr lang="it-IT" dirty="0"/>
          </a:p>
        </p:txBody>
      </p:sp>
      <p:sp>
        <p:nvSpPr>
          <p:cNvPr id="4" name="Segnaposto numero diapositiva 3"/>
          <p:cNvSpPr>
            <a:spLocks noGrp="1"/>
          </p:cNvSpPr>
          <p:nvPr>
            <p:ph type="sldNum" sz="quarter" idx="4"/>
          </p:nvPr>
        </p:nvSpPr>
        <p:spPr/>
        <p:txBody>
          <a:bodyPr/>
          <a:lstStyle/>
          <a:p>
            <a:r>
              <a:rPr lang="it-IT"/>
              <a:t>46</a:t>
            </a:r>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010" y="836712"/>
            <a:ext cx="8351975" cy="5219985"/>
          </a:xfrm>
          <a:prstGeom prst="rect">
            <a:avLst/>
          </a:prstGeom>
        </p:spPr>
      </p:pic>
      <p:sp>
        <p:nvSpPr>
          <p:cNvPr id="6" name="CasellaDiTesto 5"/>
          <p:cNvSpPr txBox="1"/>
          <p:nvPr/>
        </p:nvSpPr>
        <p:spPr>
          <a:xfrm>
            <a:off x="8149990" y="836712"/>
            <a:ext cx="3456384" cy="646331"/>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de-DE">
                <a:solidFill>
                  <a:prstClr val="white"/>
                </a:solidFill>
                <a:cs typeface="Arial" pitchFamily="34" charset="0"/>
              </a:rPr>
              <a:t>... die Leitplanken mit Hilfe der Entität ifcRailing.GUARDRAIL ...</a:t>
            </a:r>
            <a:endParaRPr lang="it-IT" dirty="0">
              <a:solidFill>
                <a:prstClr val="white"/>
              </a:solidFill>
              <a:cs typeface="Arial" pitchFamily="34" charset="0"/>
            </a:endParaRPr>
          </a:p>
        </p:txBody>
      </p:sp>
      <p:sp>
        <p:nvSpPr>
          <p:cNvPr id="7" name="Rettangolo 6"/>
          <p:cNvSpPr/>
          <p:nvPr/>
        </p:nvSpPr>
        <p:spPr>
          <a:xfrm>
            <a:off x="2222585" y="2230189"/>
            <a:ext cx="1919366" cy="1916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307433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endParaRPr lang="it-IT"/>
          </a:p>
        </p:txBody>
      </p:sp>
      <p:sp>
        <p:nvSpPr>
          <p:cNvPr id="3" name="Segnaposto piè di pagina 2"/>
          <p:cNvSpPr>
            <a:spLocks noGrp="1"/>
          </p:cNvSpPr>
          <p:nvPr>
            <p:ph type="ftr" sz="quarter" idx="3"/>
          </p:nvPr>
        </p:nvSpPr>
        <p:spPr/>
        <p:txBody>
          <a:bodyPr/>
          <a:lstStyle/>
          <a:p>
            <a:r>
              <a:rPr lang="de-DE"/>
              <a:t>BIM Straßenplanung mit IFC 4x3 ifcRoad</a:t>
            </a:r>
            <a:endParaRPr lang="it-IT" dirty="0"/>
          </a:p>
        </p:txBody>
      </p:sp>
      <p:sp>
        <p:nvSpPr>
          <p:cNvPr id="4" name="Segnaposto numero diapositiva 3"/>
          <p:cNvSpPr>
            <a:spLocks noGrp="1"/>
          </p:cNvSpPr>
          <p:nvPr>
            <p:ph type="sldNum" sz="quarter" idx="4"/>
          </p:nvPr>
        </p:nvSpPr>
        <p:spPr/>
        <p:txBody>
          <a:bodyPr/>
          <a:lstStyle/>
          <a:p>
            <a:r>
              <a:rPr lang="it-IT"/>
              <a:t>47</a:t>
            </a:r>
            <a:endParaRPr lang="it-IT" dirty="0"/>
          </a:p>
        </p:txBody>
      </p:sp>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010" y="836712"/>
            <a:ext cx="8351974" cy="5219984"/>
          </a:xfrm>
          <a:prstGeom prst="rect">
            <a:avLst/>
          </a:prstGeom>
        </p:spPr>
      </p:pic>
      <p:sp>
        <p:nvSpPr>
          <p:cNvPr id="9" name="CasellaDiTesto 8"/>
          <p:cNvSpPr txBox="1"/>
          <p:nvPr/>
        </p:nvSpPr>
        <p:spPr>
          <a:xfrm>
            <a:off x="8149990" y="836712"/>
            <a:ext cx="3456384" cy="923330"/>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de-DE" dirty="0">
                <a:solidFill>
                  <a:prstClr val="white"/>
                </a:solidFill>
                <a:cs typeface="Arial" pitchFamily="34" charset="0"/>
              </a:rPr>
              <a:t>Aktualisieren wir das IFC 4x3 Modell mit Entitäten nur für die Instandhaltung.</a:t>
            </a:r>
            <a:endParaRPr lang="it-IT" dirty="0">
              <a:solidFill>
                <a:prstClr val="white"/>
              </a:solidFill>
              <a:cs typeface="Arial" pitchFamily="34" charset="0"/>
            </a:endParaRPr>
          </a:p>
        </p:txBody>
      </p:sp>
      <p:sp>
        <p:nvSpPr>
          <p:cNvPr id="10" name="Rettangolo 9"/>
          <p:cNvSpPr/>
          <p:nvPr/>
        </p:nvSpPr>
        <p:spPr>
          <a:xfrm>
            <a:off x="4414049" y="3218239"/>
            <a:ext cx="3355599" cy="3168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12" name="Rettangolo 11"/>
          <p:cNvSpPr/>
          <p:nvPr/>
        </p:nvSpPr>
        <p:spPr>
          <a:xfrm>
            <a:off x="2097246" y="2523915"/>
            <a:ext cx="1996582" cy="2573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4239145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endParaRPr lang="it-IT"/>
          </a:p>
        </p:txBody>
      </p:sp>
      <p:sp>
        <p:nvSpPr>
          <p:cNvPr id="3" name="Segnaposto piè di pagina 2"/>
          <p:cNvSpPr>
            <a:spLocks noGrp="1"/>
          </p:cNvSpPr>
          <p:nvPr>
            <p:ph type="ftr" sz="quarter" idx="3"/>
          </p:nvPr>
        </p:nvSpPr>
        <p:spPr/>
        <p:txBody>
          <a:bodyPr/>
          <a:lstStyle/>
          <a:p>
            <a:r>
              <a:rPr lang="de-DE"/>
              <a:t>BIM Straßenplanung mit IFC 4x3 ifcRoad</a:t>
            </a:r>
            <a:endParaRPr lang="it-IT" dirty="0"/>
          </a:p>
        </p:txBody>
      </p:sp>
      <p:sp>
        <p:nvSpPr>
          <p:cNvPr id="4" name="Segnaposto numero diapositiva 3"/>
          <p:cNvSpPr>
            <a:spLocks noGrp="1"/>
          </p:cNvSpPr>
          <p:nvPr>
            <p:ph type="sldNum" sz="quarter" idx="4"/>
          </p:nvPr>
        </p:nvSpPr>
        <p:spPr/>
        <p:txBody>
          <a:bodyPr/>
          <a:lstStyle/>
          <a:p>
            <a:r>
              <a:rPr lang="it-IT"/>
              <a:t>48</a:t>
            </a:r>
            <a:endParaRPr lang="it-IT" dirty="0"/>
          </a:p>
        </p:txBody>
      </p:sp>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010" y="836712"/>
            <a:ext cx="8351974" cy="5219983"/>
          </a:xfrm>
          <a:prstGeom prst="rect">
            <a:avLst/>
          </a:prstGeom>
        </p:spPr>
      </p:pic>
      <p:sp>
        <p:nvSpPr>
          <p:cNvPr id="9" name="CasellaDiTesto 8"/>
          <p:cNvSpPr txBox="1"/>
          <p:nvPr/>
        </p:nvSpPr>
        <p:spPr>
          <a:xfrm>
            <a:off x="8149990" y="836712"/>
            <a:ext cx="3456384" cy="923330"/>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de-DE">
                <a:solidFill>
                  <a:prstClr val="white"/>
                </a:solidFill>
                <a:cs typeface="Arial" pitchFamily="34" charset="0"/>
              </a:rPr>
              <a:t>Die exportierte IFC-Datei enthält nur die für die Instandhaltung ausgewählten Elemente.</a:t>
            </a:r>
            <a:endParaRPr lang="it-IT" dirty="0">
              <a:solidFill>
                <a:prstClr val="white"/>
              </a:solidFill>
              <a:cs typeface="Arial" pitchFamily="34" charset="0"/>
            </a:endParaRPr>
          </a:p>
        </p:txBody>
      </p:sp>
      <p:sp>
        <p:nvSpPr>
          <p:cNvPr id="10" name="Rettangolo 9"/>
          <p:cNvSpPr/>
          <p:nvPr/>
        </p:nvSpPr>
        <p:spPr>
          <a:xfrm>
            <a:off x="8086984" y="1940298"/>
            <a:ext cx="2113471" cy="242480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468727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testo 5"/>
          <p:cNvSpPr>
            <a:spLocks noGrp="1"/>
          </p:cNvSpPr>
          <p:nvPr>
            <p:ph type="body" sz="quarter" idx="11"/>
          </p:nvPr>
        </p:nvSpPr>
        <p:spPr>
          <a:xfrm>
            <a:off x="555355" y="3290200"/>
            <a:ext cx="10293619" cy="1274195"/>
          </a:xfrm>
        </p:spPr>
        <p:txBody>
          <a:bodyPr/>
          <a:lstStyle/>
          <a:p>
            <a:r>
              <a:rPr lang="it-IT"/>
              <a:t>Anpassung des IFC-Entitätstyps Tragschicht</a:t>
            </a:r>
            <a:endParaRPr lang="it-IT" dirty="0"/>
          </a:p>
          <a:p>
            <a:endParaRPr lang="it-IT" dirty="0"/>
          </a:p>
        </p:txBody>
      </p:sp>
      <p:sp>
        <p:nvSpPr>
          <p:cNvPr id="7" name="Segnaposto testo 6"/>
          <p:cNvSpPr>
            <a:spLocks noGrp="1"/>
          </p:cNvSpPr>
          <p:nvPr>
            <p:ph type="body" sz="quarter" idx="12"/>
          </p:nvPr>
        </p:nvSpPr>
        <p:spPr>
          <a:xfrm>
            <a:off x="555355" y="1556792"/>
            <a:ext cx="10293619" cy="840230"/>
          </a:xfrm>
        </p:spPr>
        <p:txBody>
          <a:bodyPr/>
          <a:lstStyle/>
          <a:p>
            <a:r>
              <a:rPr lang="it-IT"/>
              <a:t>Anpassung von IFC-Entitäten</a:t>
            </a:r>
            <a:endParaRPr lang="it-IT" dirty="0"/>
          </a:p>
        </p:txBody>
      </p:sp>
      <p:sp>
        <p:nvSpPr>
          <p:cNvPr id="8" name="Segnaposto testo 7"/>
          <p:cNvSpPr>
            <a:spLocks noGrp="1"/>
          </p:cNvSpPr>
          <p:nvPr>
            <p:ph type="body" sz="quarter" idx="13"/>
          </p:nvPr>
        </p:nvSpPr>
        <p:spPr>
          <a:xfrm>
            <a:off x="555355" y="5300607"/>
            <a:ext cx="10293619" cy="498598"/>
          </a:xfrm>
        </p:spPr>
        <p:txBody>
          <a:bodyPr/>
          <a:lstStyle/>
          <a:p>
            <a:r>
              <a:rPr lang="it-IT"/>
              <a:t>Beispiel 4</a:t>
            </a:r>
            <a:endParaRPr lang="it-IT" dirty="0"/>
          </a:p>
        </p:txBody>
      </p:sp>
      <p:sp>
        <p:nvSpPr>
          <p:cNvPr id="4" name="Segnaposto piè di pagina 3"/>
          <p:cNvSpPr>
            <a:spLocks noGrp="1"/>
          </p:cNvSpPr>
          <p:nvPr>
            <p:ph type="ftr" sz="quarter" idx="3"/>
          </p:nvPr>
        </p:nvSpPr>
        <p:spPr/>
        <p:txBody>
          <a:bodyPr/>
          <a:lstStyle/>
          <a:p>
            <a:r>
              <a:rPr lang="de-DE"/>
              <a:t>BIM Straßenplanung mit IFC 4x3 ifcRoad</a:t>
            </a:r>
            <a:endParaRPr lang="it-IT" dirty="0"/>
          </a:p>
        </p:txBody>
      </p:sp>
      <p:sp>
        <p:nvSpPr>
          <p:cNvPr id="5" name="Segnaposto numero diapositiva 4"/>
          <p:cNvSpPr>
            <a:spLocks noGrp="1"/>
          </p:cNvSpPr>
          <p:nvPr>
            <p:ph type="sldNum" sz="quarter" idx="4"/>
          </p:nvPr>
        </p:nvSpPr>
        <p:spPr/>
        <p:txBody>
          <a:bodyPr/>
          <a:lstStyle/>
          <a:p>
            <a:r>
              <a:rPr lang="it-IT"/>
              <a:t>49</a:t>
            </a:r>
            <a:endParaRPr lang="it-IT" dirty="0"/>
          </a:p>
        </p:txBody>
      </p:sp>
      <p:sp>
        <p:nvSpPr>
          <p:cNvPr id="9" name="Triangolo rettangolo 8"/>
          <p:cNvSpPr/>
          <p:nvPr/>
        </p:nvSpPr>
        <p:spPr>
          <a:xfrm rot="16200000" flipH="1">
            <a:off x="11472000" y="-15190"/>
            <a:ext cx="720000" cy="720000"/>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208770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ttangolo 63"/>
          <p:cNvSpPr/>
          <p:nvPr/>
        </p:nvSpPr>
        <p:spPr>
          <a:xfrm>
            <a:off x="550864" y="936780"/>
            <a:ext cx="11090274" cy="522906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 name="Rettangolo 62"/>
          <p:cNvSpPr/>
          <p:nvPr/>
        </p:nvSpPr>
        <p:spPr>
          <a:xfrm>
            <a:off x="550863" y="3537907"/>
            <a:ext cx="11090275" cy="262794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Segnaposto testo 10"/>
          <p:cNvSpPr>
            <a:spLocks noGrp="1"/>
          </p:cNvSpPr>
          <p:nvPr>
            <p:ph type="body" sz="quarter" idx="10"/>
          </p:nvPr>
        </p:nvSpPr>
        <p:spPr>
          <a:xfrm>
            <a:off x="550863" y="260350"/>
            <a:ext cx="11090275" cy="523220"/>
          </a:xfrm>
        </p:spPr>
        <p:txBody>
          <a:bodyPr/>
          <a:lstStyle/>
          <a:p>
            <a:r>
              <a:rPr lang="it-IT" sz="2800"/>
              <a:t>Digitalisierung in der Straßenplanung</a:t>
            </a:r>
            <a:endParaRPr lang="it-IT" sz="2800" dirty="0"/>
          </a:p>
        </p:txBody>
      </p:sp>
      <p:sp>
        <p:nvSpPr>
          <p:cNvPr id="4" name="Segnaposto piè di pagina 3"/>
          <p:cNvSpPr>
            <a:spLocks noGrp="1"/>
          </p:cNvSpPr>
          <p:nvPr>
            <p:ph type="ftr" sz="quarter" idx="3"/>
          </p:nvPr>
        </p:nvSpPr>
        <p:spPr/>
        <p:txBody>
          <a:bodyPr/>
          <a:lstStyle/>
          <a:p>
            <a:r>
              <a:rPr lang="de-DE"/>
              <a:t>BIM Straßenplanung mit IFC 4x3 ifcRoad</a:t>
            </a:r>
            <a:endParaRPr lang="it-IT" dirty="0"/>
          </a:p>
        </p:txBody>
      </p:sp>
      <p:sp>
        <p:nvSpPr>
          <p:cNvPr id="5" name="Segnaposto numero diapositiva 4"/>
          <p:cNvSpPr>
            <a:spLocks noGrp="1"/>
          </p:cNvSpPr>
          <p:nvPr>
            <p:ph type="sldNum" sz="quarter" idx="4"/>
          </p:nvPr>
        </p:nvSpPr>
        <p:spPr/>
        <p:txBody>
          <a:bodyPr/>
          <a:lstStyle/>
          <a:p>
            <a:r>
              <a:rPr lang="it-IT"/>
              <a:t>5</a:t>
            </a:r>
            <a:endParaRPr lang="it-IT" dirty="0"/>
          </a:p>
        </p:txBody>
      </p:sp>
      <p:pic>
        <p:nvPicPr>
          <p:cNvPr id="50" name="Immagine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4472" y="3022808"/>
            <a:ext cx="1015589" cy="1015589"/>
          </a:xfrm>
          <a:prstGeom prst="rect">
            <a:avLst/>
          </a:prstGeom>
        </p:spPr>
      </p:pic>
      <p:grpSp>
        <p:nvGrpSpPr>
          <p:cNvPr id="15" name="Gruppo 14"/>
          <p:cNvGrpSpPr/>
          <p:nvPr/>
        </p:nvGrpSpPr>
        <p:grpSpPr>
          <a:xfrm>
            <a:off x="5268062" y="1144245"/>
            <a:ext cx="6145697" cy="1249200"/>
            <a:chOff x="5268062" y="1144245"/>
            <a:chExt cx="6145697" cy="1249200"/>
          </a:xfrm>
        </p:grpSpPr>
        <p:pic>
          <p:nvPicPr>
            <p:cNvPr id="30" name="Immagin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96880" y="1144245"/>
              <a:ext cx="1016879" cy="1249200"/>
            </a:xfrm>
            <a:prstGeom prst="rect">
              <a:avLst/>
            </a:prstGeom>
          </p:spPr>
        </p:pic>
        <p:sp>
          <p:nvSpPr>
            <p:cNvPr id="77" name="Freccia curva 76"/>
            <p:cNvSpPr/>
            <p:nvPr/>
          </p:nvSpPr>
          <p:spPr>
            <a:xfrm>
              <a:off x="5268062" y="1724299"/>
              <a:ext cx="5076410" cy="553502"/>
            </a:xfrm>
            <a:prstGeom prst="bentArrow">
              <a:avLst>
                <a:gd name="adj1" fmla="val 15601"/>
                <a:gd name="adj2" fmla="val 13678"/>
                <a:gd name="adj3" fmla="val 28019"/>
                <a:gd name="adj4" fmla="val 7309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pic>
        <p:nvPicPr>
          <p:cNvPr id="39" name="Immagin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7068" y="1124744"/>
            <a:ext cx="587404" cy="561297"/>
          </a:xfrm>
          <a:prstGeom prst="rect">
            <a:avLst/>
          </a:prstGeom>
        </p:spPr>
      </p:pic>
      <p:sp>
        <p:nvSpPr>
          <p:cNvPr id="78" name="CasellaDiTesto 77"/>
          <p:cNvSpPr txBox="1"/>
          <p:nvPr/>
        </p:nvSpPr>
        <p:spPr>
          <a:xfrm>
            <a:off x="5951538" y="1145743"/>
            <a:ext cx="3672853" cy="292388"/>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it-IT" sz="1300">
                <a:solidFill>
                  <a:prstClr val="white"/>
                </a:solidFill>
                <a:cs typeface="Arial" pitchFamily="34" charset="0"/>
              </a:rPr>
              <a:t>Dokumente für Menschen</a:t>
            </a:r>
            <a:endParaRPr lang="it-IT" sz="1300" dirty="0">
              <a:solidFill>
                <a:prstClr val="white"/>
              </a:solidFill>
              <a:cs typeface="Arial" pitchFamily="34" charset="0"/>
            </a:endParaRPr>
          </a:p>
        </p:txBody>
      </p:sp>
      <p:grpSp>
        <p:nvGrpSpPr>
          <p:cNvPr id="14" name="Gruppo 13"/>
          <p:cNvGrpSpPr/>
          <p:nvPr/>
        </p:nvGrpSpPr>
        <p:grpSpPr>
          <a:xfrm>
            <a:off x="5268062" y="4667760"/>
            <a:ext cx="6143797" cy="1250794"/>
            <a:chOff x="5268062" y="4667760"/>
            <a:chExt cx="6143797" cy="1250794"/>
          </a:xfrm>
        </p:grpSpPr>
        <p:pic>
          <p:nvPicPr>
            <p:cNvPr id="43" name="Immagine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93683" y="4667760"/>
              <a:ext cx="1018176" cy="1250794"/>
            </a:xfrm>
            <a:prstGeom prst="rect">
              <a:avLst/>
            </a:prstGeom>
          </p:spPr>
        </p:pic>
        <p:sp>
          <p:nvSpPr>
            <p:cNvPr id="80" name="Freccia curva 79"/>
            <p:cNvSpPr/>
            <p:nvPr/>
          </p:nvSpPr>
          <p:spPr>
            <a:xfrm flipV="1">
              <a:off x="5268062" y="4783402"/>
              <a:ext cx="5076410" cy="562122"/>
            </a:xfrm>
            <a:prstGeom prst="bentArrow">
              <a:avLst>
                <a:gd name="adj1" fmla="val 14948"/>
                <a:gd name="adj2" fmla="val 13678"/>
                <a:gd name="adj3" fmla="val 28019"/>
                <a:gd name="adj4" fmla="val 7091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pic>
        <p:nvPicPr>
          <p:cNvPr id="52" name="Immagine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57068" y="5396913"/>
            <a:ext cx="586800" cy="696383"/>
          </a:xfrm>
          <a:prstGeom prst="rect">
            <a:avLst/>
          </a:prstGeom>
        </p:spPr>
      </p:pic>
      <p:sp>
        <p:nvSpPr>
          <p:cNvPr id="81" name="CasellaDiTesto 80"/>
          <p:cNvSpPr txBox="1"/>
          <p:nvPr/>
        </p:nvSpPr>
        <p:spPr>
          <a:xfrm>
            <a:off x="5951538" y="5426763"/>
            <a:ext cx="3672853" cy="292388"/>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it-IT" sz="1300">
                <a:cs typeface="Arial" pitchFamily="34" charset="0"/>
              </a:rPr>
              <a:t>Informationsmodelle für den Maschineneinsatz</a:t>
            </a:r>
            <a:endParaRPr lang="it-IT" sz="1300" dirty="0">
              <a:cs typeface="Arial" pitchFamily="34" charset="0"/>
            </a:endParaRPr>
          </a:p>
        </p:txBody>
      </p:sp>
      <p:sp>
        <p:nvSpPr>
          <p:cNvPr id="82" name="Callout 9 81"/>
          <p:cNvSpPr/>
          <p:nvPr/>
        </p:nvSpPr>
        <p:spPr>
          <a:xfrm flipH="1">
            <a:off x="6369690" y="1953744"/>
            <a:ext cx="3792189" cy="220454"/>
          </a:xfrm>
          <a:prstGeom prst="callout1">
            <a:avLst>
              <a:gd name="adj1" fmla="val 55503"/>
              <a:gd name="adj2" fmla="val 4"/>
              <a:gd name="adj3" fmla="val 1606"/>
              <a:gd name="adj4" fmla="val -985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a:solidFill>
                  <a:schemeClr val="tx1"/>
                </a:solidFill>
              </a:rPr>
              <a:t>Digitale Version des Dokuments</a:t>
            </a:r>
            <a:endParaRPr lang="it-IT" dirty="0">
              <a:solidFill>
                <a:schemeClr val="tx1"/>
              </a:solidFill>
            </a:endParaRPr>
          </a:p>
        </p:txBody>
      </p:sp>
      <p:sp>
        <p:nvSpPr>
          <p:cNvPr id="83" name="Callout 9 82"/>
          <p:cNvSpPr/>
          <p:nvPr/>
        </p:nvSpPr>
        <p:spPr>
          <a:xfrm flipH="1">
            <a:off x="5591944" y="4872017"/>
            <a:ext cx="4569934" cy="250105"/>
          </a:xfrm>
          <a:prstGeom prst="callout1">
            <a:avLst>
              <a:gd name="adj1" fmla="val 55503"/>
              <a:gd name="adj2" fmla="val 4"/>
              <a:gd name="adj3" fmla="val 88306"/>
              <a:gd name="adj4" fmla="val -921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dirty="0">
                <a:solidFill>
                  <a:schemeClr val="tx1"/>
                </a:solidFill>
              </a:rPr>
              <a:t>Multidisziplinär und für alle Anwendungen</a:t>
            </a:r>
            <a:endParaRPr lang="it-IT" dirty="0">
              <a:solidFill>
                <a:schemeClr val="tx1"/>
              </a:solidFill>
            </a:endParaRPr>
          </a:p>
        </p:txBody>
      </p:sp>
      <p:sp>
        <p:nvSpPr>
          <p:cNvPr id="53" name="Rettangolo arrotondato 52"/>
          <p:cNvSpPr/>
          <p:nvPr/>
        </p:nvSpPr>
        <p:spPr>
          <a:xfrm>
            <a:off x="787207" y="2277802"/>
            <a:ext cx="8981201" cy="2505600"/>
          </a:xfrm>
          <a:prstGeom prst="roundRect">
            <a:avLst>
              <a:gd name="adj" fmla="val 50000"/>
            </a:avLst>
          </a:prstGeom>
          <a:solidFill>
            <a:schemeClr val="accent5">
              <a:lumMod val="40000"/>
              <a:lumOff val="60000"/>
            </a:schemeClr>
          </a:solidFill>
          <a:ln w="1079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FF0000"/>
              </a:solidFill>
            </a:endParaRPr>
          </a:p>
        </p:txBody>
      </p:sp>
      <p:sp>
        <p:nvSpPr>
          <p:cNvPr id="2" name="CasellaDiTesto 1"/>
          <p:cNvSpPr txBox="1"/>
          <p:nvPr/>
        </p:nvSpPr>
        <p:spPr>
          <a:xfrm>
            <a:off x="787206" y="2989401"/>
            <a:ext cx="8969862" cy="1015663"/>
          </a:xfrm>
          <a:prstGeom prst="rect">
            <a:avLst/>
          </a:prstGeom>
          <a:noFill/>
        </p:spPr>
        <p:txBody>
          <a:bodyPr wrap="square" lIns="0" rtlCol="0">
            <a:spAutoFit/>
          </a:bodyPr>
          <a:lstStyle/>
          <a:p>
            <a:pPr algn="ctr"/>
            <a:r>
              <a:rPr lang="it-IT" sz="2400" b="1"/>
              <a:t>BIM-Planung</a:t>
            </a:r>
            <a:endParaRPr lang="it-IT" sz="2400" b="1" dirty="0"/>
          </a:p>
          <a:p>
            <a:pPr algn="ctr"/>
            <a:r>
              <a:rPr lang="it-IT"/>
              <a:t>Straße, Eisenbahn, Hydraulik</a:t>
            </a:r>
            <a:endParaRPr lang="it-IT" dirty="0"/>
          </a:p>
          <a:p>
            <a:pPr algn="ctr"/>
            <a:r>
              <a:rPr lang="it-IT"/>
              <a:t>(Entwurf + BIM-Erstellung)</a:t>
            </a:r>
            <a:endParaRPr lang="it-IT" dirty="0"/>
          </a:p>
        </p:txBody>
      </p:sp>
      <p:sp>
        <p:nvSpPr>
          <p:cNvPr id="26" name="Triangolo rettangolo 25"/>
          <p:cNvSpPr/>
          <p:nvPr/>
        </p:nvSpPr>
        <p:spPr>
          <a:xfrm rot="16200000" flipH="1">
            <a:off x="11472000" y="-15190"/>
            <a:ext cx="720000" cy="720000"/>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0698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fade">
                                      <p:cBhvr>
                                        <p:cTn id="10" dur="500"/>
                                        <p:tgtEl>
                                          <p:spTgt spid="6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fade">
                                      <p:cBhvr>
                                        <p:cTn id="13" dur="500"/>
                                        <p:tgtEl>
                                          <p:spTgt spid="6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8"/>
                                        </p:tgtEl>
                                        <p:attrNameLst>
                                          <p:attrName>style.visibility</p:attrName>
                                        </p:attrNameLst>
                                      </p:cBhvr>
                                      <p:to>
                                        <p:strVal val="visible"/>
                                      </p:to>
                                    </p:set>
                                    <p:animEffect transition="in" filter="fade">
                                      <p:cBhvr>
                                        <p:cTn id="18" dur="500"/>
                                        <p:tgtEl>
                                          <p:spTgt spid="78"/>
                                        </p:tgtEl>
                                      </p:cBhvr>
                                    </p:animEffect>
                                  </p:childTnLst>
                                </p:cTn>
                              </p:par>
                              <p:par>
                                <p:cTn id="19" presetID="10"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1"/>
                                        </p:tgtEl>
                                        <p:attrNameLst>
                                          <p:attrName>style.visibility</p:attrName>
                                        </p:attrNameLst>
                                      </p:cBhvr>
                                      <p:to>
                                        <p:strVal val="visible"/>
                                      </p:to>
                                    </p:set>
                                    <p:animEffect transition="in" filter="fade">
                                      <p:cBhvr>
                                        <p:cTn id="26" dur="500"/>
                                        <p:tgtEl>
                                          <p:spTgt spid="81"/>
                                        </p:tgtEl>
                                      </p:cBhvr>
                                    </p:animEffect>
                                  </p:childTnLst>
                                </p:cTn>
                              </p:par>
                              <p:par>
                                <p:cTn id="27" presetID="10" presetClass="entr" presetSubtype="0" fill="hold" nodeType="with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fade">
                                      <p:cBhvr>
                                        <p:cTn id="29" dur="500"/>
                                        <p:tgtEl>
                                          <p:spTgt spid="5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2"/>
                                        </p:tgtEl>
                                        <p:attrNameLst>
                                          <p:attrName>style.visibility</p:attrName>
                                        </p:attrNameLst>
                                      </p:cBhvr>
                                      <p:to>
                                        <p:strVal val="visible"/>
                                      </p:to>
                                    </p:set>
                                    <p:animEffect transition="in" filter="fade">
                                      <p:cBhvr>
                                        <p:cTn id="39" dur="500"/>
                                        <p:tgtEl>
                                          <p:spTgt spid="8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83"/>
                                        </p:tgtEl>
                                        <p:attrNameLst>
                                          <p:attrName>style.visibility</p:attrName>
                                        </p:attrNameLst>
                                      </p:cBhvr>
                                      <p:to>
                                        <p:strVal val="visible"/>
                                      </p:to>
                                    </p:set>
                                    <p:animEffect transition="in" filter="fade">
                                      <p:cBhvr>
                                        <p:cTn id="49" dur="500"/>
                                        <p:tgtEl>
                                          <p:spTgt spid="8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50"/>
                                        </p:tgtEl>
                                        <p:attrNameLst>
                                          <p:attrName>style.visibility</p:attrName>
                                        </p:attrNameLst>
                                      </p:cBhvr>
                                      <p:to>
                                        <p:strVal val="visible"/>
                                      </p:to>
                                    </p:set>
                                    <p:animEffect transition="in" filter="fade">
                                      <p:cBhvr>
                                        <p:cTn id="5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3" grpId="0" animBg="1"/>
      <p:bldP spid="78" grpId="0" animBg="1"/>
      <p:bldP spid="81" grpId="0" animBg="1"/>
      <p:bldP spid="82" grpId="0" animBg="1"/>
      <p:bldP spid="83" grpId="0" animBg="1"/>
      <p:bldP spid="5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endParaRPr lang="it-IT"/>
          </a:p>
        </p:txBody>
      </p:sp>
      <p:sp>
        <p:nvSpPr>
          <p:cNvPr id="3" name="Segnaposto piè di pagina 2"/>
          <p:cNvSpPr>
            <a:spLocks noGrp="1"/>
          </p:cNvSpPr>
          <p:nvPr>
            <p:ph type="ftr" sz="quarter" idx="3"/>
          </p:nvPr>
        </p:nvSpPr>
        <p:spPr/>
        <p:txBody>
          <a:bodyPr/>
          <a:lstStyle/>
          <a:p>
            <a:r>
              <a:rPr lang="de-DE"/>
              <a:t>BIM Straßenplanung mit IFC 4x3 ifcRoad</a:t>
            </a:r>
            <a:endParaRPr lang="it-IT" dirty="0"/>
          </a:p>
        </p:txBody>
      </p:sp>
      <p:sp>
        <p:nvSpPr>
          <p:cNvPr id="4" name="Segnaposto numero diapositiva 3"/>
          <p:cNvSpPr>
            <a:spLocks noGrp="1"/>
          </p:cNvSpPr>
          <p:nvPr>
            <p:ph type="sldNum" sz="quarter" idx="4"/>
          </p:nvPr>
        </p:nvSpPr>
        <p:spPr/>
        <p:txBody>
          <a:bodyPr/>
          <a:lstStyle/>
          <a:p>
            <a:r>
              <a:rPr lang="it-IT"/>
              <a:t>50</a:t>
            </a:r>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011" y="836712"/>
            <a:ext cx="8351972" cy="5219983"/>
          </a:xfrm>
          <a:prstGeom prst="rect">
            <a:avLst/>
          </a:prstGeom>
        </p:spPr>
      </p:pic>
      <p:sp>
        <p:nvSpPr>
          <p:cNvPr id="6" name="CasellaDiTesto 5"/>
          <p:cNvSpPr txBox="1"/>
          <p:nvPr/>
        </p:nvSpPr>
        <p:spPr>
          <a:xfrm>
            <a:off x="8760296" y="836712"/>
            <a:ext cx="2846078" cy="646331"/>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de-DE" dirty="0">
                <a:solidFill>
                  <a:prstClr val="white"/>
                </a:solidFill>
                <a:cs typeface="Arial" pitchFamily="34" charset="0"/>
              </a:rPr>
              <a:t>Öffnen wir die Verwaltung der BIM-Stile</a:t>
            </a:r>
            <a:endParaRPr lang="it-IT" dirty="0">
              <a:solidFill>
                <a:prstClr val="white"/>
              </a:solidFill>
              <a:cs typeface="Arial" pitchFamily="34" charset="0"/>
            </a:endParaRPr>
          </a:p>
        </p:txBody>
      </p:sp>
      <p:sp>
        <p:nvSpPr>
          <p:cNvPr id="7" name="Rettangolo 6"/>
          <p:cNvSpPr/>
          <p:nvPr/>
        </p:nvSpPr>
        <p:spPr>
          <a:xfrm>
            <a:off x="3358210" y="1369846"/>
            <a:ext cx="897625" cy="5680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3848611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endParaRPr lang="it-IT"/>
          </a:p>
        </p:txBody>
      </p:sp>
      <p:sp>
        <p:nvSpPr>
          <p:cNvPr id="3" name="Segnaposto piè di pagina 2"/>
          <p:cNvSpPr>
            <a:spLocks noGrp="1"/>
          </p:cNvSpPr>
          <p:nvPr>
            <p:ph type="ftr" sz="quarter" idx="3"/>
          </p:nvPr>
        </p:nvSpPr>
        <p:spPr/>
        <p:txBody>
          <a:bodyPr/>
          <a:lstStyle/>
          <a:p>
            <a:r>
              <a:rPr lang="de-DE"/>
              <a:t>BIM Straßenplanung mit IFC 4x3 ifcRoad</a:t>
            </a:r>
            <a:endParaRPr lang="it-IT" dirty="0"/>
          </a:p>
        </p:txBody>
      </p:sp>
      <p:sp>
        <p:nvSpPr>
          <p:cNvPr id="4" name="Segnaposto numero diapositiva 3"/>
          <p:cNvSpPr>
            <a:spLocks noGrp="1"/>
          </p:cNvSpPr>
          <p:nvPr>
            <p:ph type="sldNum" sz="quarter" idx="4"/>
          </p:nvPr>
        </p:nvSpPr>
        <p:spPr/>
        <p:txBody>
          <a:bodyPr/>
          <a:lstStyle/>
          <a:p>
            <a:r>
              <a:rPr lang="it-IT"/>
              <a:t>51</a:t>
            </a:r>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011" y="836712"/>
            <a:ext cx="8351972" cy="5219982"/>
          </a:xfrm>
          <a:prstGeom prst="rect">
            <a:avLst/>
          </a:prstGeom>
        </p:spPr>
      </p:pic>
      <p:sp>
        <p:nvSpPr>
          <p:cNvPr id="6" name="CasellaDiTesto 5"/>
          <p:cNvSpPr txBox="1"/>
          <p:nvPr/>
        </p:nvSpPr>
        <p:spPr>
          <a:xfrm>
            <a:off x="7752184" y="836712"/>
            <a:ext cx="3854190" cy="646331"/>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de-DE" dirty="0">
                <a:solidFill>
                  <a:prstClr val="white"/>
                </a:solidFill>
                <a:cs typeface="Arial" pitchFamily="34" charset="0"/>
              </a:rPr>
              <a:t>Lassen Sie uns die Stile der Entitäten des Projektmodells anpassen</a:t>
            </a:r>
            <a:endParaRPr lang="it-IT" dirty="0">
              <a:solidFill>
                <a:prstClr val="white"/>
              </a:solidFill>
              <a:cs typeface="Arial" pitchFamily="34" charset="0"/>
            </a:endParaRPr>
          </a:p>
        </p:txBody>
      </p:sp>
      <p:sp>
        <p:nvSpPr>
          <p:cNvPr id="7" name="Rettangolo 6"/>
          <p:cNvSpPr/>
          <p:nvPr/>
        </p:nvSpPr>
        <p:spPr>
          <a:xfrm>
            <a:off x="4127381" y="3542594"/>
            <a:ext cx="1644245" cy="8028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102088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endParaRPr lang="it-IT"/>
          </a:p>
        </p:txBody>
      </p:sp>
      <p:sp>
        <p:nvSpPr>
          <p:cNvPr id="3" name="Segnaposto piè di pagina 2"/>
          <p:cNvSpPr>
            <a:spLocks noGrp="1"/>
          </p:cNvSpPr>
          <p:nvPr>
            <p:ph type="ftr" sz="quarter" idx="3"/>
          </p:nvPr>
        </p:nvSpPr>
        <p:spPr/>
        <p:txBody>
          <a:bodyPr/>
          <a:lstStyle/>
          <a:p>
            <a:r>
              <a:rPr lang="de-DE"/>
              <a:t>BIM Straßenplanung mit IFC 4x3 ifcRoad</a:t>
            </a:r>
            <a:endParaRPr lang="it-IT" dirty="0"/>
          </a:p>
        </p:txBody>
      </p:sp>
      <p:sp>
        <p:nvSpPr>
          <p:cNvPr id="4" name="Segnaposto numero diapositiva 3"/>
          <p:cNvSpPr>
            <a:spLocks noGrp="1"/>
          </p:cNvSpPr>
          <p:nvPr>
            <p:ph type="sldNum" sz="quarter" idx="4"/>
          </p:nvPr>
        </p:nvSpPr>
        <p:spPr/>
        <p:txBody>
          <a:bodyPr/>
          <a:lstStyle/>
          <a:p>
            <a:r>
              <a:rPr lang="it-IT"/>
              <a:t>52</a:t>
            </a:r>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011" y="836712"/>
            <a:ext cx="8351971" cy="5219982"/>
          </a:xfrm>
          <a:prstGeom prst="rect">
            <a:avLst/>
          </a:prstGeom>
        </p:spPr>
      </p:pic>
      <p:sp>
        <p:nvSpPr>
          <p:cNvPr id="6" name="CasellaDiTesto 5"/>
          <p:cNvSpPr txBox="1"/>
          <p:nvPr/>
        </p:nvSpPr>
        <p:spPr>
          <a:xfrm>
            <a:off x="8400256" y="836712"/>
            <a:ext cx="3206118" cy="646331"/>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de-DE">
                <a:solidFill>
                  <a:prstClr val="white"/>
                </a:solidFill>
                <a:cs typeface="Arial" pitchFamily="34" charset="0"/>
              </a:rPr>
              <a:t>Fügen wir einen neuen Stil für die Tragschicht hinzu ...</a:t>
            </a:r>
            <a:endParaRPr lang="it-IT" dirty="0">
              <a:solidFill>
                <a:prstClr val="white"/>
              </a:solidFill>
              <a:cs typeface="Arial" pitchFamily="34" charset="0"/>
            </a:endParaRPr>
          </a:p>
        </p:txBody>
      </p:sp>
      <p:sp>
        <p:nvSpPr>
          <p:cNvPr id="7" name="Rettangolo 6"/>
          <p:cNvSpPr/>
          <p:nvPr/>
        </p:nvSpPr>
        <p:spPr>
          <a:xfrm>
            <a:off x="4127381" y="3542594"/>
            <a:ext cx="1644245" cy="3163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390986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endParaRPr lang="it-IT"/>
          </a:p>
        </p:txBody>
      </p:sp>
      <p:sp>
        <p:nvSpPr>
          <p:cNvPr id="3" name="Segnaposto piè di pagina 2"/>
          <p:cNvSpPr>
            <a:spLocks noGrp="1"/>
          </p:cNvSpPr>
          <p:nvPr>
            <p:ph type="ftr" sz="quarter" idx="3"/>
          </p:nvPr>
        </p:nvSpPr>
        <p:spPr/>
        <p:txBody>
          <a:bodyPr/>
          <a:lstStyle/>
          <a:p>
            <a:r>
              <a:rPr lang="de-DE"/>
              <a:t>BIM Straßenplanung mit IFC 4x3 ifcRoad</a:t>
            </a:r>
            <a:endParaRPr lang="it-IT" dirty="0"/>
          </a:p>
        </p:txBody>
      </p:sp>
      <p:sp>
        <p:nvSpPr>
          <p:cNvPr id="4" name="Segnaposto numero diapositiva 3"/>
          <p:cNvSpPr>
            <a:spLocks noGrp="1"/>
          </p:cNvSpPr>
          <p:nvPr>
            <p:ph type="sldNum" sz="quarter" idx="4"/>
          </p:nvPr>
        </p:nvSpPr>
        <p:spPr/>
        <p:txBody>
          <a:bodyPr/>
          <a:lstStyle/>
          <a:p>
            <a:r>
              <a:rPr lang="it-IT"/>
              <a:t>53</a:t>
            </a:r>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011" y="836712"/>
            <a:ext cx="8351971" cy="5219981"/>
          </a:xfrm>
          <a:prstGeom prst="rect">
            <a:avLst/>
          </a:prstGeom>
        </p:spPr>
      </p:pic>
      <p:sp>
        <p:nvSpPr>
          <p:cNvPr id="6" name="CasellaDiTesto 5"/>
          <p:cNvSpPr txBox="1"/>
          <p:nvPr/>
        </p:nvSpPr>
        <p:spPr>
          <a:xfrm>
            <a:off x="9048328" y="836712"/>
            <a:ext cx="2558046" cy="646331"/>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de-DE">
                <a:solidFill>
                  <a:prstClr val="white"/>
                </a:solidFill>
                <a:cs typeface="Arial" pitchFamily="34" charset="0"/>
              </a:rPr>
              <a:t>... legen wir den Namen des Stils fest ...</a:t>
            </a:r>
            <a:endParaRPr lang="it-IT" dirty="0">
              <a:solidFill>
                <a:prstClr val="white"/>
              </a:solidFill>
              <a:cs typeface="Arial" pitchFamily="34" charset="0"/>
            </a:endParaRPr>
          </a:p>
        </p:txBody>
      </p:sp>
      <p:sp>
        <p:nvSpPr>
          <p:cNvPr id="7" name="Rettangolo 6"/>
          <p:cNvSpPr/>
          <p:nvPr/>
        </p:nvSpPr>
        <p:spPr>
          <a:xfrm>
            <a:off x="5771626" y="2301023"/>
            <a:ext cx="2378364" cy="7022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3596202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endParaRPr lang="it-IT"/>
          </a:p>
        </p:txBody>
      </p:sp>
      <p:sp>
        <p:nvSpPr>
          <p:cNvPr id="3" name="Segnaposto piè di pagina 2"/>
          <p:cNvSpPr>
            <a:spLocks noGrp="1"/>
          </p:cNvSpPr>
          <p:nvPr>
            <p:ph type="ftr" sz="quarter" idx="3"/>
          </p:nvPr>
        </p:nvSpPr>
        <p:spPr/>
        <p:txBody>
          <a:bodyPr/>
          <a:lstStyle/>
          <a:p>
            <a:r>
              <a:rPr lang="de-DE"/>
              <a:t>BIM Straßenplanung mit IFC 4x3 ifcRoad</a:t>
            </a:r>
            <a:endParaRPr lang="it-IT" dirty="0"/>
          </a:p>
        </p:txBody>
      </p:sp>
      <p:sp>
        <p:nvSpPr>
          <p:cNvPr id="4" name="Segnaposto numero diapositiva 3"/>
          <p:cNvSpPr>
            <a:spLocks noGrp="1"/>
          </p:cNvSpPr>
          <p:nvPr>
            <p:ph type="sldNum" sz="quarter" idx="4"/>
          </p:nvPr>
        </p:nvSpPr>
        <p:spPr/>
        <p:txBody>
          <a:bodyPr/>
          <a:lstStyle/>
          <a:p>
            <a:r>
              <a:rPr lang="it-IT"/>
              <a:t>54</a:t>
            </a:r>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012" y="836712"/>
            <a:ext cx="8351969" cy="5219981"/>
          </a:xfrm>
          <a:prstGeom prst="rect">
            <a:avLst/>
          </a:prstGeom>
        </p:spPr>
      </p:pic>
      <p:sp>
        <p:nvSpPr>
          <p:cNvPr id="6" name="CasellaDiTesto 5"/>
          <p:cNvSpPr txBox="1"/>
          <p:nvPr/>
        </p:nvSpPr>
        <p:spPr>
          <a:xfrm>
            <a:off x="7843707" y="836712"/>
            <a:ext cx="3762668" cy="1200329"/>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de-DE">
                <a:solidFill>
                  <a:prstClr val="white"/>
                </a:solidFill>
                <a:cs typeface="Arial" pitchFamily="34" charset="0"/>
              </a:rPr>
              <a:t>... wählen wir aus der Liste der IFC-Entitäten diejenige aus, die wir für die Darstellung der Schicht (ifcCourse) verwenden wollen ...</a:t>
            </a:r>
            <a:endParaRPr lang="it-IT" dirty="0">
              <a:solidFill>
                <a:prstClr val="white"/>
              </a:solidFill>
              <a:cs typeface="Arial" pitchFamily="34" charset="0"/>
            </a:endParaRPr>
          </a:p>
        </p:txBody>
      </p:sp>
      <p:sp>
        <p:nvSpPr>
          <p:cNvPr id="7" name="Rettangolo 6"/>
          <p:cNvSpPr/>
          <p:nvPr/>
        </p:nvSpPr>
        <p:spPr>
          <a:xfrm>
            <a:off x="6895751" y="2652137"/>
            <a:ext cx="1325460" cy="12487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383802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endParaRPr lang="it-IT" dirty="0"/>
          </a:p>
        </p:txBody>
      </p:sp>
      <p:sp>
        <p:nvSpPr>
          <p:cNvPr id="3" name="Segnaposto piè di pagina 2"/>
          <p:cNvSpPr>
            <a:spLocks noGrp="1"/>
          </p:cNvSpPr>
          <p:nvPr>
            <p:ph type="ftr" sz="quarter" idx="3"/>
          </p:nvPr>
        </p:nvSpPr>
        <p:spPr/>
        <p:txBody>
          <a:bodyPr/>
          <a:lstStyle/>
          <a:p>
            <a:r>
              <a:rPr lang="de-DE"/>
              <a:t>BIM Straßenplanung mit IFC 4x3 ifcRoad</a:t>
            </a:r>
            <a:endParaRPr lang="it-IT" dirty="0"/>
          </a:p>
        </p:txBody>
      </p:sp>
      <p:sp>
        <p:nvSpPr>
          <p:cNvPr id="4" name="Segnaposto numero diapositiva 3"/>
          <p:cNvSpPr>
            <a:spLocks noGrp="1"/>
          </p:cNvSpPr>
          <p:nvPr>
            <p:ph type="sldNum" sz="quarter" idx="4"/>
          </p:nvPr>
        </p:nvSpPr>
        <p:spPr/>
        <p:txBody>
          <a:bodyPr/>
          <a:lstStyle/>
          <a:p>
            <a:r>
              <a:rPr lang="it-IT"/>
              <a:t>55</a:t>
            </a:r>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012" y="836712"/>
            <a:ext cx="8351969" cy="5219980"/>
          </a:xfrm>
          <a:prstGeom prst="rect">
            <a:avLst/>
          </a:prstGeom>
        </p:spPr>
      </p:pic>
      <p:sp>
        <p:nvSpPr>
          <p:cNvPr id="6" name="CasellaDiTesto 5"/>
          <p:cNvSpPr txBox="1"/>
          <p:nvPr/>
        </p:nvSpPr>
        <p:spPr>
          <a:xfrm>
            <a:off x="7680176" y="836712"/>
            <a:ext cx="3926198" cy="646331"/>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de-DE" dirty="0">
                <a:solidFill>
                  <a:prstClr val="white"/>
                </a:solidFill>
                <a:cs typeface="Arial" pitchFamily="34" charset="0"/>
              </a:rPr>
              <a:t>... wählen wir den Typ aus, der mit der Entität </a:t>
            </a:r>
            <a:r>
              <a:rPr lang="de-DE" dirty="0" err="1">
                <a:solidFill>
                  <a:prstClr val="white"/>
                </a:solidFill>
                <a:cs typeface="Arial" pitchFamily="34" charset="0"/>
              </a:rPr>
              <a:t>ifcCourse</a:t>
            </a:r>
            <a:r>
              <a:rPr lang="de-DE" dirty="0">
                <a:solidFill>
                  <a:prstClr val="white"/>
                </a:solidFill>
                <a:cs typeface="Arial" pitchFamily="34" charset="0"/>
              </a:rPr>
              <a:t> verbunden ist ...</a:t>
            </a:r>
            <a:endParaRPr lang="it-IT" dirty="0">
              <a:solidFill>
                <a:prstClr val="white"/>
              </a:solidFill>
              <a:cs typeface="Arial" pitchFamily="34" charset="0"/>
            </a:endParaRPr>
          </a:p>
        </p:txBody>
      </p:sp>
      <p:sp>
        <p:nvSpPr>
          <p:cNvPr id="7" name="Rettangolo 6"/>
          <p:cNvSpPr/>
          <p:nvPr/>
        </p:nvSpPr>
        <p:spPr>
          <a:xfrm>
            <a:off x="6895751" y="2810305"/>
            <a:ext cx="1325460" cy="12247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4234354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endParaRPr lang="it-IT"/>
          </a:p>
        </p:txBody>
      </p:sp>
      <p:sp>
        <p:nvSpPr>
          <p:cNvPr id="3" name="Segnaposto piè di pagina 2"/>
          <p:cNvSpPr>
            <a:spLocks noGrp="1"/>
          </p:cNvSpPr>
          <p:nvPr>
            <p:ph type="ftr" sz="quarter" idx="3"/>
          </p:nvPr>
        </p:nvSpPr>
        <p:spPr/>
        <p:txBody>
          <a:bodyPr/>
          <a:lstStyle/>
          <a:p>
            <a:r>
              <a:rPr lang="de-DE"/>
              <a:t>BIM Straßenplanung mit IFC 4x3 ifcRoad</a:t>
            </a:r>
            <a:endParaRPr lang="it-IT" dirty="0"/>
          </a:p>
        </p:txBody>
      </p:sp>
      <p:sp>
        <p:nvSpPr>
          <p:cNvPr id="4" name="Segnaposto numero diapositiva 3"/>
          <p:cNvSpPr>
            <a:spLocks noGrp="1"/>
          </p:cNvSpPr>
          <p:nvPr>
            <p:ph type="sldNum" sz="quarter" idx="4"/>
          </p:nvPr>
        </p:nvSpPr>
        <p:spPr/>
        <p:txBody>
          <a:bodyPr/>
          <a:lstStyle/>
          <a:p>
            <a:r>
              <a:rPr lang="it-IT"/>
              <a:t>56</a:t>
            </a:r>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013" y="836712"/>
            <a:ext cx="8351967" cy="5219980"/>
          </a:xfrm>
          <a:prstGeom prst="rect">
            <a:avLst/>
          </a:prstGeom>
        </p:spPr>
      </p:pic>
      <p:sp>
        <p:nvSpPr>
          <p:cNvPr id="6" name="CasellaDiTesto 5"/>
          <p:cNvSpPr txBox="1"/>
          <p:nvPr/>
        </p:nvSpPr>
        <p:spPr>
          <a:xfrm>
            <a:off x="7994708" y="836712"/>
            <a:ext cx="3611666" cy="646331"/>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de-DE" dirty="0">
                <a:solidFill>
                  <a:prstClr val="white"/>
                </a:solidFill>
                <a:cs typeface="Arial" pitchFamily="34" charset="0"/>
              </a:rPr>
              <a:t>... es ist auch möglich, benutzer-definierte Entitäten zu wählen ...</a:t>
            </a:r>
            <a:endParaRPr lang="it-IT" dirty="0">
              <a:solidFill>
                <a:prstClr val="white"/>
              </a:solidFill>
              <a:cs typeface="Arial" pitchFamily="34" charset="0"/>
            </a:endParaRPr>
          </a:p>
        </p:txBody>
      </p:sp>
      <p:sp>
        <p:nvSpPr>
          <p:cNvPr id="7" name="Rettangolo 6"/>
          <p:cNvSpPr/>
          <p:nvPr/>
        </p:nvSpPr>
        <p:spPr>
          <a:xfrm>
            <a:off x="6895751" y="3263309"/>
            <a:ext cx="1325460" cy="7717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129640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endParaRPr lang="it-IT"/>
          </a:p>
        </p:txBody>
      </p:sp>
      <p:sp>
        <p:nvSpPr>
          <p:cNvPr id="3" name="Segnaposto piè di pagina 2"/>
          <p:cNvSpPr>
            <a:spLocks noGrp="1"/>
          </p:cNvSpPr>
          <p:nvPr>
            <p:ph type="ftr" sz="quarter" idx="3"/>
          </p:nvPr>
        </p:nvSpPr>
        <p:spPr/>
        <p:txBody>
          <a:bodyPr/>
          <a:lstStyle/>
          <a:p>
            <a:r>
              <a:rPr lang="de-DE"/>
              <a:t>BIM Straßenplanung mit IFC 4x3 ifcRoad</a:t>
            </a:r>
            <a:endParaRPr lang="it-IT" dirty="0"/>
          </a:p>
        </p:txBody>
      </p:sp>
      <p:sp>
        <p:nvSpPr>
          <p:cNvPr id="4" name="Segnaposto numero diapositiva 3"/>
          <p:cNvSpPr>
            <a:spLocks noGrp="1"/>
          </p:cNvSpPr>
          <p:nvPr>
            <p:ph type="sldNum" sz="quarter" idx="4"/>
          </p:nvPr>
        </p:nvSpPr>
        <p:spPr/>
        <p:txBody>
          <a:bodyPr/>
          <a:lstStyle/>
          <a:p>
            <a:r>
              <a:rPr lang="it-IT"/>
              <a:t>57</a:t>
            </a:r>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013" y="836712"/>
            <a:ext cx="8351967" cy="5219979"/>
          </a:xfrm>
          <a:prstGeom prst="rect">
            <a:avLst/>
          </a:prstGeom>
        </p:spPr>
      </p:pic>
      <p:sp>
        <p:nvSpPr>
          <p:cNvPr id="6" name="CasellaDiTesto 5"/>
          <p:cNvSpPr txBox="1"/>
          <p:nvPr/>
        </p:nvSpPr>
        <p:spPr>
          <a:xfrm>
            <a:off x="7680176" y="836712"/>
            <a:ext cx="3926198" cy="646331"/>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de-DE" dirty="0">
                <a:solidFill>
                  <a:prstClr val="white"/>
                </a:solidFill>
                <a:cs typeface="Arial" pitchFamily="34" charset="0"/>
              </a:rPr>
              <a:t>... auf diese Weise haben wir den Typ der Entität und den Typ angepasst.</a:t>
            </a:r>
            <a:endParaRPr lang="it-IT" dirty="0">
              <a:solidFill>
                <a:prstClr val="white"/>
              </a:solidFill>
              <a:cs typeface="Arial" pitchFamily="34" charset="0"/>
            </a:endParaRPr>
          </a:p>
        </p:txBody>
      </p:sp>
      <p:sp>
        <p:nvSpPr>
          <p:cNvPr id="7" name="Rettangolo 6"/>
          <p:cNvSpPr/>
          <p:nvPr/>
        </p:nvSpPr>
        <p:spPr>
          <a:xfrm>
            <a:off x="5869408" y="2679720"/>
            <a:ext cx="2260918" cy="2927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228262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endParaRPr lang="it-IT"/>
          </a:p>
        </p:txBody>
      </p:sp>
      <p:sp>
        <p:nvSpPr>
          <p:cNvPr id="3" name="Segnaposto piè di pagina 2"/>
          <p:cNvSpPr>
            <a:spLocks noGrp="1"/>
          </p:cNvSpPr>
          <p:nvPr>
            <p:ph type="ftr" sz="quarter" idx="3"/>
          </p:nvPr>
        </p:nvSpPr>
        <p:spPr/>
        <p:txBody>
          <a:bodyPr/>
          <a:lstStyle/>
          <a:p>
            <a:r>
              <a:rPr lang="de-DE"/>
              <a:t>BIM Straßenplanung mit IFC 4x3 ifcRoad</a:t>
            </a:r>
            <a:endParaRPr lang="it-IT" dirty="0"/>
          </a:p>
        </p:txBody>
      </p:sp>
      <p:sp>
        <p:nvSpPr>
          <p:cNvPr id="4" name="Segnaposto numero diapositiva 3"/>
          <p:cNvSpPr>
            <a:spLocks noGrp="1"/>
          </p:cNvSpPr>
          <p:nvPr>
            <p:ph type="sldNum" sz="quarter" idx="4"/>
          </p:nvPr>
        </p:nvSpPr>
        <p:spPr/>
        <p:txBody>
          <a:bodyPr/>
          <a:lstStyle/>
          <a:p>
            <a:r>
              <a:rPr lang="it-IT"/>
              <a:t>58</a:t>
            </a:r>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013" y="836712"/>
            <a:ext cx="8351966" cy="5219979"/>
          </a:xfrm>
          <a:prstGeom prst="rect">
            <a:avLst/>
          </a:prstGeom>
        </p:spPr>
      </p:pic>
      <p:sp>
        <p:nvSpPr>
          <p:cNvPr id="6" name="CasellaDiTesto 5"/>
          <p:cNvSpPr txBox="1"/>
          <p:nvPr/>
        </p:nvSpPr>
        <p:spPr>
          <a:xfrm>
            <a:off x="8256240" y="836712"/>
            <a:ext cx="3350134" cy="646331"/>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de-DE" dirty="0">
                <a:solidFill>
                  <a:prstClr val="white"/>
                </a:solidFill>
                <a:cs typeface="Arial" pitchFamily="34" charset="0"/>
              </a:rPr>
              <a:t>Verknüpfen wir den Stil mit der Entität des Projektmodells</a:t>
            </a:r>
            <a:endParaRPr lang="it-IT" dirty="0">
              <a:solidFill>
                <a:prstClr val="white"/>
              </a:solidFill>
              <a:cs typeface="Arial" pitchFamily="34" charset="0"/>
            </a:endParaRPr>
          </a:p>
        </p:txBody>
      </p:sp>
      <p:sp>
        <p:nvSpPr>
          <p:cNvPr id="7" name="Rettangolo 6"/>
          <p:cNvSpPr/>
          <p:nvPr/>
        </p:nvSpPr>
        <p:spPr>
          <a:xfrm>
            <a:off x="4367808" y="4437111"/>
            <a:ext cx="5816426" cy="1440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241358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endParaRPr lang="it-IT"/>
          </a:p>
        </p:txBody>
      </p:sp>
      <p:sp>
        <p:nvSpPr>
          <p:cNvPr id="3" name="Segnaposto piè di pagina 2"/>
          <p:cNvSpPr>
            <a:spLocks noGrp="1"/>
          </p:cNvSpPr>
          <p:nvPr>
            <p:ph type="ftr" sz="quarter" idx="3"/>
          </p:nvPr>
        </p:nvSpPr>
        <p:spPr/>
        <p:txBody>
          <a:bodyPr/>
          <a:lstStyle/>
          <a:p>
            <a:r>
              <a:rPr lang="de-DE"/>
              <a:t>BIM Straßenplanung mit IFC 4x3 ifcRoad</a:t>
            </a:r>
            <a:endParaRPr lang="it-IT" dirty="0"/>
          </a:p>
        </p:txBody>
      </p:sp>
      <p:sp>
        <p:nvSpPr>
          <p:cNvPr id="4" name="Segnaposto numero diapositiva 3"/>
          <p:cNvSpPr>
            <a:spLocks noGrp="1"/>
          </p:cNvSpPr>
          <p:nvPr>
            <p:ph type="sldNum" sz="quarter" idx="4"/>
          </p:nvPr>
        </p:nvSpPr>
        <p:spPr/>
        <p:txBody>
          <a:bodyPr/>
          <a:lstStyle/>
          <a:p>
            <a:r>
              <a:rPr lang="it-IT"/>
              <a:t>59</a:t>
            </a:r>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013" y="836712"/>
            <a:ext cx="8351966" cy="5219978"/>
          </a:xfrm>
          <a:prstGeom prst="rect">
            <a:avLst/>
          </a:prstGeom>
        </p:spPr>
      </p:pic>
      <p:sp>
        <p:nvSpPr>
          <p:cNvPr id="6" name="CasellaDiTesto 5"/>
          <p:cNvSpPr txBox="1"/>
          <p:nvPr/>
        </p:nvSpPr>
        <p:spPr>
          <a:xfrm>
            <a:off x="8256240" y="836712"/>
            <a:ext cx="3350134" cy="646331"/>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de-DE" dirty="0">
                <a:solidFill>
                  <a:prstClr val="white"/>
                </a:solidFill>
                <a:latin typeface="Arial" pitchFamily="34" charset="0"/>
                <a:cs typeface="Arial" pitchFamily="34" charset="0"/>
              </a:rPr>
              <a:t>Verknüpfen wir den Stil mit der Entität des Projektmodells</a:t>
            </a:r>
            <a:endParaRPr lang="it-IT" dirty="0">
              <a:solidFill>
                <a:prstClr val="white"/>
              </a:solidFill>
              <a:latin typeface="Arial" pitchFamily="34" charset="0"/>
              <a:cs typeface="Arial" pitchFamily="34" charset="0"/>
            </a:endParaRPr>
          </a:p>
        </p:txBody>
      </p:sp>
      <p:sp>
        <p:nvSpPr>
          <p:cNvPr id="7" name="Rettangolo 6"/>
          <p:cNvSpPr/>
          <p:nvPr/>
        </p:nvSpPr>
        <p:spPr>
          <a:xfrm>
            <a:off x="5803740" y="4344324"/>
            <a:ext cx="498452" cy="11588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17475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contenuto 4"/>
          <p:cNvSpPr>
            <a:spLocks noGrp="1"/>
          </p:cNvSpPr>
          <p:nvPr>
            <p:ph idx="1"/>
          </p:nvPr>
        </p:nvSpPr>
        <p:spPr/>
        <p:txBody>
          <a:bodyPr/>
          <a:lstStyle/>
          <a:p>
            <a:r>
              <a:rPr lang="it-IT" b="1" dirty="0"/>
              <a:t>INFORMATIONSMODELL</a:t>
            </a:r>
          </a:p>
          <a:p>
            <a:pPr marL="342900" indent="-342900">
              <a:buFont typeface="Arial" panose="020B0604020202020204" pitchFamily="34" charset="0"/>
              <a:buChar char="•"/>
            </a:pPr>
            <a:r>
              <a:rPr lang="de-DE" dirty="0"/>
              <a:t>Es handelt sich um eine digitale Reproduktion einer physischen Einheit. </a:t>
            </a:r>
            <a:endParaRPr lang="it-IT" dirty="0"/>
          </a:p>
          <a:p>
            <a:pPr marL="342900" indent="-342900">
              <a:buFont typeface="Arial" panose="020B0604020202020204" pitchFamily="34" charset="0"/>
              <a:buChar char="•"/>
            </a:pPr>
            <a:r>
              <a:rPr lang="de-DE" dirty="0"/>
              <a:t>Sie ist durch bestimmte Strukturen, Einheiten, Geometrien und Daten gekennzeichnet.</a:t>
            </a:r>
            <a:endParaRPr lang="it-IT" dirty="0"/>
          </a:p>
          <a:p>
            <a:pPr marL="342900" indent="-342900">
              <a:buFont typeface="Arial" panose="020B0604020202020204" pitchFamily="34" charset="0"/>
              <a:buChar char="•"/>
            </a:pPr>
            <a:r>
              <a:rPr lang="de-DE" dirty="0"/>
              <a:t>Es kann sowohl von Menschen als auch von Maschinen genutzt werden.</a:t>
            </a:r>
            <a:endParaRPr lang="it-IT" dirty="0"/>
          </a:p>
          <a:p>
            <a:pPr>
              <a:spcBef>
                <a:spcPts val="1800"/>
              </a:spcBef>
            </a:pPr>
            <a:r>
              <a:rPr lang="it-IT" b="1" dirty="0"/>
              <a:t>IFC (Industry Foundation Classes) </a:t>
            </a:r>
          </a:p>
          <a:p>
            <a:pPr marL="342900" indent="-342900">
              <a:buFont typeface="Arial" panose="020B0604020202020204" pitchFamily="34" charset="0"/>
              <a:buChar char="•"/>
            </a:pPr>
            <a:r>
              <a:rPr lang="de-DE" dirty="0"/>
              <a:t>Es handelt sich um ein objektbasiertes Dateiformat mit einem Datenmodell zur Beschreibung von Daten aus den Bereichen Architektur, Ingenieurwesen und Bauwesen.</a:t>
            </a:r>
            <a:endParaRPr lang="it-IT" dirty="0"/>
          </a:p>
          <a:p>
            <a:pPr marL="342900" indent="-342900">
              <a:buFont typeface="Arial" panose="020B0604020202020204" pitchFamily="34" charset="0"/>
              <a:buChar char="•"/>
            </a:pPr>
            <a:r>
              <a:rPr lang="de-DE" dirty="0"/>
              <a:t>Es ist ein offenes Format für die Interoperabilität in der Architektur, dem Ingenieurwesen und der Bauindustrie (AEC).</a:t>
            </a:r>
            <a:endParaRPr lang="it-IT" dirty="0"/>
          </a:p>
          <a:p>
            <a:pPr marL="342900" indent="-342900">
              <a:buFont typeface="Arial" panose="020B0604020202020204" pitchFamily="34" charset="0"/>
              <a:buChar char="•"/>
            </a:pPr>
            <a:r>
              <a:rPr lang="it-IT" dirty="0" err="1"/>
              <a:t>Entwickelt</a:t>
            </a:r>
            <a:r>
              <a:rPr lang="it-IT" dirty="0"/>
              <a:t> von </a:t>
            </a:r>
            <a:r>
              <a:rPr lang="it-IT" dirty="0" err="1"/>
              <a:t>buildingSMART</a:t>
            </a:r>
            <a:r>
              <a:rPr lang="it-IT" dirty="0"/>
              <a:t>.</a:t>
            </a:r>
          </a:p>
          <a:p>
            <a:pPr marL="342900" indent="-342900">
              <a:buFont typeface="Arial" panose="020B0604020202020204" pitchFamily="34" charset="0"/>
              <a:buChar char="•"/>
            </a:pPr>
            <a:r>
              <a:rPr lang="de-DE" dirty="0"/>
              <a:t>Ein internationaler Standard nach ISO 16739-1: 2018 (IFC 4)</a:t>
            </a:r>
            <a:endParaRPr lang="it-IT" dirty="0"/>
          </a:p>
        </p:txBody>
      </p:sp>
      <p:sp>
        <p:nvSpPr>
          <p:cNvPr id="2" name="Segnaposto testo 1"/>
          <p:cNvSpPr>
            <a:spLocks noGrp="1"/>
          </p:cNvSpPr>
          <p:nvPr>
            <p:ph type="body" sz="quarter" idx="10"/>
          </p:nvPr>
        </p:nvSpPr>
        <p:spPr/>
        <p:txBody>
          <a:bodyPr/>
          <a:lstStyle/>
          <a:p>
            <a:r>
              <a:rPr lang="de-DE"/>
              <a:t>Was ist ein Informationsmodell, was ist IFC?</a:t>
            </a:r>
            <a:endParaRPr lang="it-IT" dirty="0"/>
          </a:p>
        </p:txBody>
      </p:sp>
      <p:sp>
        <p:nvSpPr>
          <p:cNvPr id="3" name="Segnaposto piè di pagina 2"/>
          <p:cNvSpPr>
            <a:spLocks noGrp="1"/>
          </p:cNvSpPr>
          <p:nvPr>
            <p:ph type="ftr" sz="quarter" idx="3"/>
          </p:nvPr>
        </p:nvSpPr>
        <p:spPr/>
        <p:txBody>
          <a:bodyPr/>
          <a:lstStyle/>
          <a:p>
            <a:r>
              <a:rPr lang="de-DE"/>
              <a:t>BIM Straßenplanung mit IFC 4x3 ifcRoad</a:t>
            </a:r>
            <a:endParaRPr lang="it-IT" dirty="0"/>
          </a:p>
        </p:txBody>
      </p:sp>
      <p:sp>
        <p:nvSpPr>
          <p:cNvPr id="4" name="Segnaposto numero diapositiva 3"/>
          <p:cNvSpPr>
            <a:spLocks noGrp="1"/>
          </p:cNvSpPr>
          <p:nvPr>
            <p:ph type="sldNum" sz="quarter" idx="4"/>
          </p:nvPr>
        </p:nvSpPr>
        <p:spPr/>
        <p:txBody>
          <a:bodyPr/>
          <a:lstStyle/>
          <a:p>
            <a:r>
              <a:rPr lang="it-IT"/>
              <a:t>6</a:t>
            </a:r>
            <a:endParaRPr lang="it-IT" dirty="0"/>
          </a:p>
        </p:txBody>
      </p:sp>
    </p:spTree>
    <p:extLst>
      <p:ext uri="{BB962C8B-B14F-4D97-AF65-F5344CB8AC3E}">
        <p14:creationId xmlns:p14="http://schemas.microsoft.com/office/powerpoint/2010/main" val="212973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fade">
                                      <p:cBhvr>
                                        <p:cTn id="4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endParaRPr lang="it-IT"/>
          </a:p>
        </p:txBody>
      </p:sp>
      <p:sp>
        <p:nvSpPr>
          <p:cNvPr id="3" name="Segnaposto piè di pagina 2"/>
          <p:cNvSpPr>
            <a:spLocks noGrp="1"/>
          </p:cNvSpPr>
          <p:nvPr>
            <p:ph type="ftr" sz="quarter" idx="3"/>
          </p:nvPr>
        </p:nvSpPr>
        <p:spPr/>
        <p:txBody>
          <a:bodyPr/>
          <a:lstStyle/>
          <a:p>
            <a:r>
              <a:rPr lang="de-DE"/>
              <a:t>BIM Straßenplanung mit IFC 4x3 ifcRoad</a:t>
            </a:r>
            <a:endParaRPr lang="it-IT" dirty="0"/>
          </a:p>
        </p:txBody>
      </p:sp>
      <p:sp>
        <p:nvSpPr>
          <p:cNvPr id="4" name="Segnaposto numero diapositiva 3"/>
          <p:cNvSpPr>
            <a:spLocks noGrp="1"/>
          </p:cNvSpPr>
          <p:nvPr>
            <p:ph type="sldNum" sz="quarter" idx="4"/>
          </p:nvPr>
        </p:nvSpPr>
        <p:spPr/>
        <p:txBody>
          <a:bodyPr/>
          <a:lstStyle/>
          <a:p>
            <a:r>
              <a:rPr lang="it-IT"/>
              <a:t>60</a:t>
            </a:r>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014" y="836712"/>
            <a:ext cx="8351964" cy="5219978"/>
          </a:xfrm>
          <a:prstGeom prst="rect">
            <a:avLst/>
          </a:prstGeom>
        </p:spPr>
      </p:pic>
      <p:sp>
        <p:nvSpPr>
          <p:cNvPr id="6" name="CasellaDiTesto 5"/>
          <p:cNvSpPr txBox="1"/>
          <p:nvPr/>
        </p:nvSpPr>
        <p:spPr>
          <a:xfrm>
            <a:off x="8184232" y="836712"/>
            <a:ext cx="3422142" cy="1200329"/>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de-DE" dirty="0">
                <a:solidFill>
                  <a:prstClr val="white"/>
                </a:solidFill>
                <a:cs typeface="Arial" pitchFamily="34" charset="0"/>
              </a:rPr>
              <a:t>Im Projektmodell werden nun für die Darstellung der Schicht die im Stil definierte Entität und der Typ verwendet.</a:t>
            </a:r>
            <a:endParaRPr lang="it-IT" dirty="0">
              <a:solidFill>
                <a:prstClr val="white"/>
              </a:solidFill>
              <a:cs typeface="Arial" pitchFamily="34" charset="0"/>
            </a:endParaRPr>
          </a:p>
        </p:txBody>
      </p:sp>
      <p:sp>
        <p:nvSpPr>
          <p:cNvPr id="7" name="Rettangolo 6"/>
          <p:cNvSpPr/>
          <p:nvPr/>
        </p:nvSpPr>
        <p:spPr>
          <a:xfrm>
            <a:off x="2351584" y="3212976"/>
            <a:ext cx="1792577"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8" name="Rettangolo 7"/>
          <p:cNvSpPr/>
          <p:nvPr/>
        </p:nvSpPr>
        <p:spPr>
          <a:xfrm>
            <a:off x="1997979" y="4489457"/>
            <a:ext cx="2246849"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110638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testo 5"/>
          <p:cNvSpPr>
            <a:spLocks noGrp="1"/>
          </p:cNvSpPr>
          <p:nvPr>
            <p:ph type="body" sz="quarter" idx="11"/>
          </p:nvPr>
        </p:nvSpPr>
        <p:spPr>
          <a:xfrm>
            <a:off x="555355" y="3290200"/>
            <a:ext cx="10293619" cy="1865126"/>
          </a:xfrm>
        </p:spPr>
        <p:txBody>
          <a:bodyPr/>
          <a:lstStyle/>
          <a:p>
            <a:r>
              <a:rPr lang="de-DE"/>
              <a:t>Anpassung der Eigenschaften einer Entität: Streckenverlauf</a:t>
            </a:r>
            <a:endParaRPr lang="it-IT" dirty="0"/>
          </a:p>
          <a:p>
            <a:endParaRPr lang="it-IT" dirty="0"/>
          </a:p>
        </p:txBody>
      </p:sp>
      <p:sp>
        <p:nvSpPr>
          <p:cNvPr id="7" name="Segnaposto testo 6"/>
          <p:cNvSpPr>
            <a:spLocks noGrp="1"/>
          </p:cNvSpPr>
          <p:nvPr>
            <p:ph type="body" sz="quarter" idx="12"/>
          </p:nvPr>
        </p:nvSpPr>
        <p:spPr>
          <a:xfrm>
            <a:off x="555355" y="1556792"/>
            <a:ext cx="10293619" cy="840230"/>
          </a:xfrm>
        </p:spPr>
        <p:txBody>
          <a:bodyPr/>
          <a:lstStyle/>
          <a:p>
            <a:r>
              <a:rPr lang="it-IT"/>
              <a:t>Anpassung der Eigenschaften</a:t>
            </a:r>
            <a:endParaRPr lang="it-IT" dirty="0"/>
          </a:p>
        </p:txBody>
      </p:sp>
      <p:sp>
        <p:nvSpPr>
          <p:cNvPr id="8" name="Segnaposto testo 7"/>
          <p:cNvSpPr>
            <a:spLocks noGrp="1"/>
          </p:cNvSpPr>
          <p:nvPr>
            <p:ph type="body" sz="quarter" idx="13"/>
          </p:nvPr>
        </p:nvSpPr>
        <p:spPr>
          <a:xfrm>
            <a:off x="555355" y="5300607"/>
            <a:ext cx="10293619" cy="498598"/>
          </a:xfrm>
        </p:spPr>
        <p:txBody>
          <a:bodyPr/>
          <a:lstStyle/>
          <a:p>
            <a:r>
              <a:rPr lang="it-IT"/>
              <a:t>Beispiel 5</a:t>
            </a:r>
            <a:endParaRPr lang="it-IT" dirty="0"/>
          </a:p>
        </p:txBody>
      </p:sp>
      <p:sp>
        <p:nvSpPr>
          <p:cNvPr id="4" name="Segnaposto piè di pagina 3"/>
          <p:cNvSpPr>
            <a:spLocks noGrp="1"/>
          </p:cNvSpPr>
          <p:nvPr>
            <p:ph type="ftr" sz="quarter" idx="3"/>
          </p:nvPr>
        </p:nvSpPr>
        <p:spPr/>
        <p:txBody>
          <a:bodyPr/>
          <a:lstStyle/>
          <a:p>
            <a:r>
              <a:rPr lang="de-DE"/>
              <a:t>BIM Straßenplanung mit IFC 4x3 ifcRoad</a:t>
            </a:r>
            <a:endParaRPr lang="it-IT" dirty="0"/>
          </a:p>
        </p:txBody>
      </p:sp>
      <p:sp>
        <p:nvSpPr>
          <p:cNvPr id="5" name="Segnaposto numero diapositiva 4"/>
          <p:cNvSpPr>
            <a:spLocks noGrp="1"/>
          </p:cNvSpPr>
          <p:nvPr>
            <p:ph type="sldNum" sz="quarter" idx="4"/>
          </p:nvPr>
        </p:nvSpPr>
        <p:spPr/>
        <p:txBody>
          <a:bodyPr/>
          <a:lstStyle/>
          <a:p>
            <a:r>
              <a:rPr lang="it-IT"/>
              <a:t>61</a:t>
            </a:r>
            <a:endParaRPr lang="it-IT" dirty="0"/>
          </a:p>
        </p:txBody>
      </p:sp>
      <p:sp>
        <p:nvSpPr>
          <p:cNvPr id="9" name="Triangolo rettangolo 8"/>
          <p:cNvSpPr/>
          <p:nvPr/>
        </p:nvSpPr>
        <p:spPr>
          <a:xfrm rot="16200000" flipH="1">
            <a:off x="11472000" y="-15190"/>
            <a:ext cx="720000" cy="720000"/>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6859291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endParaRPr lang="it-IT"/>
          </a:p>
        </p:txBody>
      </p:sp>
      <p:sp>
        <p:nvSpPr>
          <p:cNvPr id="3" name="Segnaposto piè di pagina 2"/>
          <p:cNvSpPr>
            <a:spLocks noGrp="1"/>
          </p:cNvSpPr>
          <p:nvPr>
            <p:ph type="ftr" sz="quarter" idx="3"/>
          </p:nvPr>
        </p:nvSpPr>
        <p:spPr/>
        <p:txBody>
          <a:bodyPr/>
          <a:lstStyle/>
          <a:p>
            <a:r>
              <a:rPr lang="de-DE"/>
              <a:t>BIM Straßenplanung mit IFC 4x3 ifcRoad</a:t>
            </a:r>
            <a:endParaRPr lang="it-IT" dirty="0"/>
          </a:p>
        </p:txBody>
      </p:sp>
      <p:sp>
        <p:nvSpPr>
          <p:cNvPr id="4" name="Segnaposto numero diapositiva 3"/>
          <p:cNvSpPr>
            <a:spLocks noGrp="1"/>
          </p:cNvSpPr>
          <p:nvPr>
            <p:ph type="sldNum" sz="quarter" idx="4"/>
          </p:nvPr>
        </p:nvSpPr>
        <p:spPr/>
        <p:txBody>
          <a:bodyPr/>
          <a:lstStyle/>
          <a:p>
            <a:r>
              <a:rPr lang="it-IT"/>
              <a:t>62</a:t>
            </a:r>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014" y="836712"/>
            <a:ext cx="8351963" cy="5219977"/>
          </a:xfrm>
          <a:prstGeom prst="rect">
            <a:avLst/>
          </a:prstGeom>
        </p:spPr>
      </p:pic>
      <p:sp>
        <p:nvSpPr>
          <p:cNvPr id="6" name="CasellaDiTesto 5"/>
          <p:cNvSpPr txBox="1"/>
          <p:nvPr/>
        </p:nvSpPr>
        <p:spPr>
          <a:xfrm>
            <a:off x="8760296" y="836712"/>
            <a:ext cx="2846078" cy="646331"/>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de-DE" dirty="0">
                <a:solidFill>
                  <a:prstClr val="white"/>
                </a:solidFill>
                <a:cs typeface="Arial" pitchFamily="34" charset="0"/>
              </a:rPr>
              <a:t>Öffnen wir die Verwaltung der BIM-Stile</a:t>
            </a:r>
            <a:endParaRPr lang="it-IT" dirty="0">
              <a:solidFill>
                <a:prstClr val="white"/>
              </a:solidFill>
              <a:cs typeface="Arial" pitchFamily="34" charset="0"/>
            </a:endParaRPr>
          </a:p>
        </p:txBody>
      </p:sp>
      <p:sp>
        <p:nvSpPr>
          <p:cNvPr id="7" name="Rettangolo 6"/>
          <p:cNvSpPr/>
          <p:nvPr/>
        </p:nvSpPr>
        <p:spPr>
          <a:xfrm>
            <a:off x="3320368" y="1375540"/>
            <a:ext cx="969023" cy="5623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263328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endParaRPr lang="it-IT"/>
          </a:p>
        </p:txBody>
      </p:sp>
      <p:sp>
        <p:nvSpPr>
          <p:cNvPr id="3" name="Segnaposto piè di pagina 2"/>
          <p:cNvSpPr>
            <a:spLocks noGrp="1"/>
          </p:cNvSpPr>
          <p:nvPr>
            <p:ph type="ftr" sz="quarter" idx="3"/>
          </p:nvPr>
        </p:nvSpPr>
        <p:spPr/>
        <p:txBody>
          <a:bodyPr/>
          <a:lstStyle/>
          <a:p>
            <a:r>
              <a:rPr lang="de-DE"/>
              <a:t>BIM Straßenplanung mit IFC 4x3 ifcRoad</a:t>
            </a:r>
            <a:endParaRPr lang="it-IT" dirty="0"/>
          </a:p>
        </p:txBody>
      </p:sp>
      <p:sp>
        <p:nvSpPr>
          <p:cNvPr id="4" name="Segnaposto numero diapositiva 3"/>
          <p:cNvSpPr>
            <a:spLocks noGrp="1"/>
          </p:cNvSpPr>
          <p:nvPr>
            <p:ph type="sldNum" sz="quarter" idx="4"/>
          </p:nvPr>
        </p:nvSpPr>
        <p:spPr/>
        <p:txBody>
          <a:bodyPr/>
          <a:lstStyle/>
          <a:p>
            <a:r>
              <a:rPr lang="it-IT"/>
              <a:t>63</a:t>
            </a:r>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014" y="836712"/>
            <a:ext cx="8351963" cy="5219976"/>
          </a:xfrm>
          <a:prstGeom prst="rect">
            <a:avLst/>
          </a:prstGeom>
        </p:spPr>
      </p:pic>
      <p:sp>
        <p:nvSpPr>
          <p:cNvPr id="6" name="CasellaDiTesto 5"/>
          <p:cNvSpPr txBox="1"/>
          <p:nvPr/>
        </p:nvSpPr>
        <p:spPr>
          <a:xfrm>
            <a:off x="9408368" y="836712"/>
            <a:ext cx="2198006" cy="369332"/>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it-IT" dirty="0" err="1">
                <a:solidFill>
                  <a:prstClr val="white"/>
                </a:solidFill>
                <a:cs typeface="Arial" pitchFamily="34" charset="0"/>
              </a:rPr>
              <a:t>Wählen</a:t>
            </a:r>
            <a:r>
              <a:rPr lang="it-IT" dirty="0">
                <a:solidFill>
                  <a:prstClr val="white"/>
                </a:solidFill>
                <a:cs typeface="Arial" pitchFamily="34" charset="0"/>
              </a:rPr>
              <a:t> </a:t>
            </a:r>
            <a:r>
              <a:rPr lang="it-IT" dirty="0" err="1">
                <a:solidFill>
                  <a:prstClr val="white"/>
                </a:solidFill>
                <a:cs typeface="Arial" pitchFamily="34" charset="0"/>
              </a:rPr>
              <a:t>wir</a:t>
            </a:r>
            <a:r>
              <a:rPr lang="it-IT" dirty="0">
                <a:solidFill>
                  <a:prstClr val="white"/>
                </a:solidFill>
                <a:cs typeface="Arial" pitchFamily="34" charset="0"/>
              </a:rPr>
              <a:t> </a:t>
            </a:r>
            <a:r>
              <a:rPr lang="it-IT" dirty="0" err="1">
                <a:solidFill>
                  <a:prstClr val="white"/>
                </a:solidFill>
                <a:cs typeface="Arial" pitchFamily="34" charset="0"/>
              </a:rPr>
              <a:t>den</a:t>
            </a:r>
            <a:r>
              <a:rPr lang="it-IT" dirty="0">
                <a:solidFill>
                  <a:prstClr val="white"/>
                </a:solidFill>
                <a:cs typeface="Arial" pitchFamily="34" charset="0"/>
              </a:rPr>
              <a:t> Stil</a:t>
            </a:r>
          </a:p>
        </p:txBody>
      </p:sp>
      <p:sp>
        <p:nvSpPr>
          <p:cNvPr id="7" name="Rettangolo 6"/>
          <p:cNvSpPr/>
          <p:nvPr/>
        </p:nvSpPr>
        <p:spPr>
          <a:xfrm>
            <a:off x="5788406" y="2281551"/>
            <a:ext cx="2361584" cy="7552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271539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endParaRPr lang="it-IT"/>
          </a:p>
        </p:txBody>
      </p:sp>
      <p:sp>
        <p:nvSpPr>
          <p:cNvPr id="3" name="Segnaposto piè di pagina 2"/>
          <p:cNvSpPr>
            <a:spLocks noGrp="1"/>
          </p:cNvSpPr>
          <p:nvPr>
            <p:ph type="ftr" sz="quarter" idx="3"/>
          </p:nvPr>
        </p:nvSpPr>
        <p:spPr/>
        <p:txBody>
          <a:bodyPr/>
          <a:lstStyle/>
          <a:p>
            <a:r>
              <a:rPr lang="de-DE"/>
              <a:t>BIM Straßenplanung mit IFC 4x3 ifcRoad</a:t>
            </a:r>
            <a:endParaRPr lang="it-IT" dirty="0"/>
          </a:p>
        </p:txBody>
      </p:sp>
      <p:sp>
        <p:nvSpPr>
          <p:cNvPr id="4" name="Segnaposto numero diapositiva 3"/>
          <p:cNvSpPr>
            <a:spLocks noGrp="1"/>
          </p:cNvSpPr>
          <p:nvPr>
            <p:ph type="sldNum" sz="quarter" idx="4"/>
          </p:nvPr>
        </p:nvSpPr>
        <p:spPr/>
        <p:txBody>
          <a:bodyPr/>
          <a:lstStyle/>
          <a:p>
            <a:r>
              <a:rPr lang="it-IT"/>
              <a:t>64</a:t>
            </a:r>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015" y="836712"/>
            <a:ext cx="8351961" cy="5219976"/>
          </a:xfrm>
          <a:prstGeom prst="rect">
            <a:avLst/>
          </a:prstGeom>
        </p:spPr>
      </p:pic>
      <p:sp>
        <p:nvSpPr>
          <p:cNvPr id="6" name="CasellaDiTesto 5"/>
          <p:cNvSpPr txBox="1"/>
          <p:nvPr/>
        </p:nvSpPr>
        <p:spPr>
          <a:xfrm>
            <a:off x="8328248" y="836712"/>
            <a:ext cx="3278126" cy="646331"/>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de-DE" dirty="0">
                <a:solidFill>
                  <a:prstClr val="white"/>
                </a:solidFill>
                <a:cs typeface="Arial" pitchFamily="34" charset="0"/>
              </a:rPr>
              <a:t>Fügen wir eine Eigenschaft für den Bereich hinzu.</a:t>
            </a:r>
            <a:endParaRPr lang="it-IT" dirty="0">
              <a:solidFill>
                <a:prstClr val="white"/>
              </a:solidFill>
              <a:cs typeface="Arial" pitchFamily="34" charset="0"/>
            </a:endParaRPr>
          </a:p>
        </p:txBody>
      </p:sp>
      <p:sp>
        <p:nvSpPr>
          <p:cNvPr id="7" name="Rettangolo 6"/>
          <p:cNvSpPr/>
          <p:nvPr/>
        </p:nvSpPr>
        <p:spPr>
          <a:xfrm>
            <a:off x="7692707" y="2281550"/>
            <a:ext cx="1031843" cy="14347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37173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endParaRPr lang="it-IT"/>
          </a:p>
        </p:txBody>
      </p:sp>
      <p:sp>
        <p:nvSpPr>
          <p:cNvPr id="3" name="Segnaposto piè di pagina 2"/>
          <p:cNvSpPr>
            <a:spLocks noGrp="1"/>
          </p:cNvSpPr>
          <p:nvPr>
            <p:ph type="ftr" sz="quarter" idx="3"/>
          </p:nvPr>
        </p:nvSpPr>
        <p:spPr/>
        <p:txBody>
          <a:bodyPr/>
          <a:lstStyle/>
          <a:p>
            <a:r>
              <a:rPr lang="de-DE"/>
              <a:t>BIM Straßenplanung mit IFC 4x3 ifcRoad</a:t>
            </a:r>
            <a:endParaRPr lang="it-IT" dirty="0"/>
          </a:p>
        </p:txBody>
      </p:sp>
      <p:sp>
        <p:nvSpPr>
          <p:cNvPr id="4" name="Segnaposto numero diapositiva 3"/>
          <p:cNvSpPr>
            <a:spLocks noGrp="1"/>
          </p:cNvSpPr>
          <p:nvPr>
            <p:ph type="sldNum" sz="quarter" idx="4"/>
          </p:nvPr>
        </p:nvSpPr>
        <p:spPr/>
        <p:txBody>
          <a:bodyPr/>
          <a:lstStyle/>
          <a:p>
            <a:r>
              <a:rPr lang="it-IT"/>
              <a:t>65</a:t>
            </a:r>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015" y="836712"/>
            <a:ext cx="8351961" cy="5219975"/>
          </a:xfrm>
          <a:prstGeom prst="rect">
            <a:avLst/>
          </a:prstGeom>
        </p:spPr>
      </p:pic>
      <p:sp>
        <p:nvSpPr>
          <p:cNvPr id="6" name="CasellaDiTesto 5"/>
          <p:cNvSpPr txBox="1"/>
          <p:nvPr/>
        </p:nvSpPr>
        <p:spPr>
          <a:xfrm>
            <a:off x="8149990" y="836712"/>
            <a:ext cx="3456384" cy="646331"/>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de-DE">
                <a:solidFill>
                  <a:prstClr val="white"/>
                </a:solidFill>
                <a:cs typeface="Arial" pitchFamily="34" charset="0"/>
              </a:rPr>
              <a:t>Legen wir die Beschreibung der Eigenschaft des Bereichs fest.</a:t>
            </a:r>
            <a:endParaRPr lang="it-IT" dirty="0">
              <a:solidFill>
                <a:prstClr val="white"/>
              </a:solidFill>
              <a:cs typeface="Arial" pitchFamily="34" charset="0"/>
            </a:endParaRPr>
          </a:p>
        </p:txBody>
      </p:sp>
      <p:sp>
        <p:nvSpPr>
          <p:cNvPr id="7" name="Rettangolo 6"/>
          <p:cNvSpPr/>
          <p:nvPr/>
        </p:nvSpPr>
        <p:spPr>
          <a:xfrm>
            <a:off x="5100506" y="3053586"/>
            <a:ext cx="1996580" cy="3931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557526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endParaRPr lang="it-IT"/>
          </a:p>
        </p:txBody>
      </p:sp>
      <p:sp>
        <p:nvSpPr>
          <p:cNvPr id="3" name="Segnaposto piè di pagina 2"/>
          <p:cNvSpPr>
            <a:spLocks noGrp="1"/>
          </p:cNvSpPr>
          <p:nvPr>
            <p:ph type="ftr" sz="quarter" idx="3"/>
          </p:nvPr>
        </p:nvSpPr>
        <p:spPr/>
        <p:txBody>
          <a:bodyPr/>
          <a:lstStyle/>
          <a:p>
            <a:r>
              <a:rPr lang="de-DE"/>
              <a:t>BIM Straßenplanung mit IFC 4x3 ifcRoad</a:t>
            </a:r>
            <a:endParaRPr lang="it-IT" dirty="0"/>
          </a:p>
        </p:txBody>
      </p:sp>
      <p:sp>
        <p:nvSpPr>
          <p:cNvPr id="4" name="Segnaposto numero diapositiva 3"/>
          <p:cNvSpPr>
            <a:spLocks noGrp="1"/>
          </p:cNvSpPr>
          <p:nvPr>
            <p:ph type="sldNum" sz="quarter" idx="4"/>
          </p:nvPr>
        </p:nvSpPr>
        <p:spPr/>
        <p:txBody>
          <a:bodyPr/>
          <a:lstStyle/>
          <a:p>
            <a:r>
              <a:rPr lang="it-IT"/>
              <a:t>66</a:t>
            </a:r>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016" y="836712"/>
            <a:ext cx="8351959" cy="5219975"/>
          </a:xfrm>
          <a:prstGeom prst="rect">
            <a:avLst/>
          </a:prstGeom>
        </p:spPr>
      </p:pic>
      <p:sp>
        <p:nvSpPr>
          <p:cNvPr id="6" name="CasellaDiTesto 5"/>
          <p:cNvSpPr txBox="1"/>
          <p:nvPr/>
        </p:nvSpPr>
        <p:spPr>
          <a:xfrm>
            <a:off x="8149990" y="836712"/>
            <a:ext cx="3456384" cy="646331"/>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de-DE">
                <a:solidFill>
                  <a:prstClr val="white"/>
                </a:solidFill>
                <a:cs typeface="Arial" pitchFamily="34" charset="0"/>
              </a:rPr>
              <a:t>Richten wir die Beschriftung für den Bereich ein.</a:t>
            </a:r>
            <a:endParaRPr lang="it-IT" dirty="0">
              <a:solidFill>
                <a:prstClr val="white"/>
              </a:solidFill>
              <a:cs typeface="Arial" pitchFamily="34" charset="0"/>
            </a:endParaRPr>
          </a:p>
        </p:txBody>
      </p:sp>
      <p:sp>
        <p:nvSpPr>
          <p:cNvPr id="7" name="Rettangolo 6"/>
          <p:cNvSpPr/>
          <p:nvPr/>
        </p:nvSpPr>
        <p:spPr>
          <a:xfrm>
            <a:off x="5780015" y="2927751"/>
            <a:ext cx="2369975" cy="3271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298447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endParaRPr lang="it-IT"/>
          </a:p>
        </p:txBody>
      </p:sp>
      <p:sp>
        <p:nvSpPr>
          <p:cNvPr id="3" name="Segnaposto piè di pagina 2"/>
          <p:cNvSpPr>
            <a:spLocks noGrp="1"/>
          </p:cNvSpPr>
          <p:nvPr>
            <p:ph type="ftr" sz="quarter" idx="3"/>
          </p:nvPr>
        </p:nvSpPr>
        <p:spPr/>
        <p:txBody>
          <a:bodyPr/>
          <a:lstStyle/>
          <a:p>
            <a:r>
              <a:rPr lang="de-DE"/>
              <a:t>BIM Straßenplanung mit IFC 4x3 ifcRoad</a:t>
            </a:r>
            <a:endParaRPr lang="it-IT" dirty="0"/>
          </a:p>
        </p:txBody>
      </p:sp>
      <p:sp>
        <p:nvSpPr>
          <p:cNvPr id="4" name="Segnaposto numero diapositiva 3"/>
          <p:cNvSpPr>
            <a:spLocks noGrp="1"/>
          </p:cNvSpPr>
          <p:nvPr>
            <p:ph type="sldNum" sz="quarter" idx="4"/>
          </p:nvPr>
        </p:nvSpPr>
        <p:spPr/>
        <p:txBody>
          <a:bodyPr/>
          <a:lstStyle/>
          <a:p>
            <a:r>
              <a:rPr lang="it-IT"/>
              <a:t>67</a:t>
            </a:r>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016" y="836712"/>
            <a:ext cx="8351959" cy="5219974"/>
          </a:xfrm>
          <a:prstGeom prst="rect">
            <a:avLst/>
          </a:prstGeom>
        </p:spPr>
      </p:pic>
      <p:sp>
        <p:nvSpPr>
          <p:cNvPr id="6" name="CasellaDiTesto 5"/>
          <p:cNvSpPr txBox="1"/>
          <p:nvPr/>
        </p:nvSpPr>
        <p:spPr>
          <a:xfrm>
            <a:off x="8400256" y="836712"/>
            <a:ext cx="3206118" cy="369332"/>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it-IT" dirty="0" err="1">
                <a:solidFill>
                  <a:prstClr val="white"/>
                </a:solidFill>
                <a:cs typeface="Arial" pitchFamily="34" charset="0"/>
              </a:rPr>
              <a:t>Erstellen</a:t>
            </a:r>
            <a:r>
              <a:rPr lang="it-IT" dirty="0">
                <a:solidFill>
                  <a:prstClr val="white"/>
                </a:solidFill>
                <a:cs typeface="Arial" pitchFamily="34" charset="0"/>
              </a:rPr>
              <a:t> </a:t>
            </a:r>
            <a:r>
              <a:rPr lang="it-IT" dirty="0" err="1">
                <a:solidFill>
                  <a:prstClr val="white"/>
                </a:solidFill>
                <a:cs typeface="Arial" pitchFamily="34" charset="0"/>
              </a:rPr>
              <a:t>wir</a:t>
            </a:r>
            <a:r>
              <a:rPr lang="it-IT" dirty="0">
                <a:solidFill>
                  <a:prstClr val="white"/>
                </a:solidFill>
                <a:cs typeface="Arial" pitchFamily="34" charset="0"/>
              </a:rPr>
              <a:t> die </a:t>
            </a:r>
            <a:r>
              <a:rPr lang="it-IT" dirty="0" err="1">
                <a:solidFill>
                  <a:prstClr val="white"/>
                </a:solidFill>
                <a:cs typeface="Arial" pitchFamily="34" charset="0"/>
              </a:rPr>
              <a:t>Beschriftung</a:t>
            </a:r>
            <a:r>
              <a:rPr lang="it-IT" dirty="0">
                <a:solidFill>
                  <a:prstClr val="white"/>
                </a:solidFill>
                <a:cs typeface="Arial" pitchFamily="34" charset="0"/>
              </a:rPr>
              <a:t>.</a:t>
            </a:r>
          </a:p>
        </p:txBody>
      </p:sp>
      <p:sp>
        <p:nvSpPr>
          <p:cNvPr id="7" name="Rettangolo 6"/>
          <p:cNvSpPr/>
          <p:nvPr/>
        </p:nvSpPr>
        <p:spPr>
          <a:xfrm>
            <a:off x="6508384" y="3235257"/>
            <a:ext cx="720080" cy="1740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347205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endParaRPr lang="it-IT"/>
          </a:p>
        </p:txBody>
      </p:sp>
      <p:sp>
        <p:nvSpPr>
          <p:cNvPr id="3" name="Segnaposto piè di pagina 2"/>
          <p:cNvSpPr>
            <a:spLocks noGrp="1"/>
          </p:cNvSpPr>
          <p:nvPr>
            <p:ph type="ftr" sz="quarter" idx="3"/>
          </p:nvPr>
        </p:nvSpPr>
        <p:spPr/>
        <p:txBody>
          <a:bodyPr/>
          <a:lstStyle/>
          <a:p>
            <a:r>
              <a:rPr lang="de-DE"/>
              <a:t>BIM Straßenplanung mit IFC 4x3 ifcRoad</a:t>
            </a:r>
            <a:endParaRPr lang="it-IT" dirty="0"/>
          </a:p>
        </p:txBody>
      </p:sp>
      <p:sp>
        <p:nvSpPr>
          <p:cNvPr id="4" name="Segnaposto numero diapositiva 3"/>
          <p:cNvSpPr>
            <a:spLocks noGrp="1"/>
          </p:cNvSpPr>
          <p:nvPr>
            <p:ph type="sldNum" sz="quarter" idx="4"/>
          </p:nvPr>
        </p:nvSpPr>
        <p:spPr/>
        <p:txBody>
          <a:bodyPr/>
          <a:lstStyle/>
          <a:p>
            <a:r>
              <a:rPr lang="it-IT"/>
              <a:t>68</a:t>
            </a:r>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016" y="836712"/>
            <a:ext cx="8351958" cy="5219974"/>
          </a:xfrm>
          <a:prstGeom prst="rect">
            <a:avLst/>
          </a:prstGeom>
        </p:spPr>
      </p:pic>
      <p:sp>
        <p:nvSpPr>
          <p:cNvPr id="6" name="CasellaDiTesto 5"/>
          <p:cNvSpPr txBox="1"/>
          <p:nvPr/>
        </p:nvSpPr>
        <p:spPr>
          <a:xfrm>
            <a:off x="8400256" y="836712"/>
            <a:ext cx="3206118" cy="369332"/>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it-IT" dirty="0" err="1">
                <a:solidFill>
                  <a:prstClr val="white"/>
                </a:solidFill>
                <a:cs typeface="Arial" pitchFamily="34" charset="0"/>
              </a:rPr>
              <a:t>Erstellen</a:t>
            </a:r>
            <a:r>
              <a:rPr lang="it-IT" dirty="0">
                <a:solidFill>
                  <a:prstClr val="white"/>
                </a:solidFill>
                <a:cs typeface="Arial" pitchFamily="34" charset="0"/>
              </a:rPr>
              <a:t> </a:t>
            </a:r>
            <a:r>
              <a:rPr lang="it-IT" dirty="0" err="1">
                <a:solidFill>
                  <a:prstClr val="white"/>
                </a:solidFill>
                <a:cs typeface="Arial" pitchFamily="34" charset="0"/>
              </a:rPr>
              <a:t>wir</a:t>
            </a:r>
            <a:r>
              <a:rPr lang="it-IT" dirty="0">
                <a:solidFill>
                  <a:prstClr val="white"/>
                </a:solidFill>
                <a:cs typeface="Arial" pitchFamily="34" charset="0"/>
              </a:rPr>
              <a:t> die </a:t>
            </a:r>
            <a:r>
              <a:rPr lang="it-IT" dirty="0" err="1">
                <a:solidFill>
                  <a:prstClr val="white"/>
                </a:solidFill>
                <a:cs typeface="Arial" pitchFamily="34" charset="0"/>
              </a:rPr>
              <a:t>Beschriftung</a:t>
            </a:r>
            <a:r>
              <a:rPr lang="it-IT" dirty="0">
                <a:solidFill>
                  <a:prstClr val="white"/>
                </a:solidFill>
                <a:cs typeface="Arial" pitchFamily="34" charset="0"/>
              </a:rPr>
              <a:t>.</a:t>
            </a:r>
          </a:p>
        </p:txBody>
      </p:sp>
      <p:sp>
        <p:nvSpPr>
          <p:cNvPr id="7" name="Rettangolo 6"/>
          <p:cNvSpPr/>
          <p:nvPr/>
        </p:nvSpPr>
        <p:spPr>
          <a:xfrm>
            <a:off x="5083729" y="3229754"/>
            <a:ext cx="1979802" cy="3858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522743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endParaRPr lang="it-IT"/>
          </a:p>
        </p:txBody>
      </p:sp>
      <p:sp>
        <p:nvSpPr>
          <p:cNvPr id="3" name="Segnaposto piè di pagina 2"/>
          <p:cNvSpPr>
            <a:spLocks noGrp="1"/>
          </p:cNvSpPr>
          <p:nvPr>
            <p:ph type="ftr" sz="quarter" idx="3"/>
          </p:nvPr>
        </p:nvSpPr>
        <p:spPr/>
        <p:txBody>
          <a:bodyPr/>
          <a:lstStyle/>
          <a:p>
            <a:r>
              <a:rPr lang="de-DE"/>
              <a:t>BIM Straßenplanung mit IFC 4x3 ifcRoad</a:t>
            </a:r>
            <a:endParaRPr lang="it-IT" dirty="0"/>
          </a:p>
        </p:txBody>
      </p:sp>
      <p:sp>
        <p:nvSpPr>
          <p:cNvPr id="4" name="Segnaposto numero diapositiva 3"/>
          <p:cNvSpPr>
            <a:spLocks noGrp="1"/>
          </p:cNvSpPr>
          <p:nvPr>
            <p:ph type="sldNum" sz="quarter" idx="4"/>
          </p:nvPr>
        </p:nvSpPr>
        <p:spPr/>
        <p:txBody>
          <a:bodyPr/>
          <a:lstStyle/>
          <a:p>
            <a:r>
              <a:rPr lang="it-IT"/>
              <a:t>69</a:t>
            </a:r>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016" y="836712"/>
            <a:ext cx="8351958" cy="5219973"/>
          </a:xfrm>
          <a:prstGeom prst="rect">
            <a:avLst/>
          </a:prstGeom>
        </p:spPr>
      </p:pic>
      <p:sp>
        <p:nvSpPr>
          <p:cNvPr id="6" name="CasellaDiTesto 5"/>
          <p:cNvSpPr txBox="1"/>
          <p:nvPr/>
        </p:nvSpPr>
        <p:spPr>
          <a:xfrm>
            <a:off x="8149990" y="836712"/>
            <a:ext cx="3456384" cy="646331"/>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de-DE">
                <a:solidFill>
                  <a:prstClr val="white"/>
                </a:solidFill>
                <a:cs typeface="Arial" pitchFamily="34" charset="0"/>
              </a:rPr>
              <a:t>Fügen wir Eigenschaften aus den Entitätsmerkmalen hinzu ...</a:t>
            </a:r>
            <a:endParaRPr lang="it-IT" dirty="0">
              <a:solidFill>
                <a:prstClr val="white"/>
              </a:solidFill>
              <a:cs typeface="Arial" pitchFamily="34" charset="0"/>
            </a:endParaRPr>
          </a:p>
        </p:txBody>
      </p:sp>
      <p:sp>
        <p:nvSpPr>
          <p:cNvPr id="7" name="Rettangolo 6"/>
          <p:cNvSpPr/>
          <p:nvPr/>
        </p:nvSpPr>
        <p:spPr>
          <a:xfrm>
            <a:off x="7642371" y="2399243"/>
            <a:ext cx="1115735" cy="1929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171715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r>
              <a:rPr lang="it-IT"/>
              <a:t>buildingSMART: IFC-Projektprogramm</a:t>
            </a:r>
            <a:endParaRPr lang="it-IT" dirty="0"/>
          </a:p>
        </p:txBody>
      </p:sp>
      <p:sp>
        <p:nvSpPr>
          <p:cNvPr id="3" name="Segnaposto piè di pagina 2"/>
          <p:cNvSpPr>
            <a:spLocks noGrp="1"/>
          </p:cNvSpPr>
          <p:nvPr>
            <p:ph type="ftr" sz="quarter" idx="3"/>
          </p:nvPr>
        </p:nvSpPr>
        <p:spPr/>
        <p:txBody>
          <a:bodyPr/>
          <a:lstStyle/>
          <a:p>
            <a:r>
              <a:rPr lang="de-DE"/>
              <a:t>BIM Straßenplanung mit IFC 4x3 ifcRoad</a:t>
            </a:r>
            <a:endParaRPr lang="it-IT" dirty="0"/>
          </a:p>
        </p:txBody>
      </p:sp>
      <p:sp>
        <p:nvSpPr>
          <p:cNvPr id="4" name="Segnaposto numero diapositiva 3"/>
          <p:cNvSpPr>
            <a:spLocks noGrp="1"/>
          </p:cNvSpPr>
          <p:nvPr>
            <p:ph type="sldNum" sz="quarter" idx="4"/>
          </p:nvPr>
        </p:nvSpPr>
        <p:spPr/>
        <p:txBody>
          <a:bodyPr/>
          <a:lstStyle/>
          <a:p>
            <a:r>
              <a:rPr lang="it-IT"/>
              <a:t>7</a:t>
            </a:r>
            <a:endParaRPr lang="it-IT" dirty="0"/>
          </a:p>
        </p:txBody>
      </p:sp>
      <p:sp>
        <p:nvSpPr>
          <p:cNvPr id="5" name="Segnaposto contenuto 4"/>
          <p:cNvSpPr>
            <a:spLocks noGrp="1"/>
          </p:cNvSpPr>
          <p:nvPr>
            <p:ph idx="4294967295"/>
          </p:nvPr>
        </p:nvSpPr>
        <p:spPr>
          <a:xfrm>
            <a:off x="0" y="1223963"/>
            <a:ext cx="11090275" cy="4805362"/>
          </a:xfrm>
          <a:prstGeom prst="rect">
            <a:avLst/>
          </a:prstGeom>
        </p:spPr>
        <p:txBody>
          <a:bodyPr/>
          <a:lstStyle/>
          <a:p>
            <a:endParaRPr lang="it-IT" dirty="0"/>
          </a:p>
          <a:p>
            <a:endParaRPr lang="it-IT" dirty="0"/>
          </a:p>
          <a:p>
            <a:endParaRPr lang="it-IT" dirty="0"/>
          </a:p>
          <a:p>
            <a:endParaRPr lang="it-IT" dirty="0"/>
          </a:p>
          <a:p>
            <a:endParaRPr lang="it-IT" dirty="0"/>
          </a:p>
        </p:txBody>
      </p:sp>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7380" y="1085647"/>
            <a:ext cx="9457240" cy="4686706"/>
          </a:xfrm>
          <a:prstGeom prst="rect">
            <a:avLst/>
          </a:prstGeom>
        </p:spPr>
      </p:pic>
      <p:sp>
        <p:nvSpPr>
          <p:cNvPr id="7" name="Triangolo rettangolo 6"/>
          <p:cNvSpPr/>
          <p:nvPr/>
        </p:nvSpPr>
        <p:spPr>
          <a:xfrm rot="16200000" flipH="1">
            <a:off x="11472000" y="-15190"/>
            <a:ext cx="720000" cy="720000"/>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372359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endParaRPr lang="it-IT"/>
          </a:p>
        </p:txBody>
      </p:sp>
      <p:sp>
        <p:nvSpPr>
          <p:cNvPr id="3" name="Segnaposto piè di pagina 2"/>
          <p:cNvSpPr>
            <a:spLocks noGrp="1"/>
          </p:cNvSpPr>
          <p:nvPr>
            <p:ph type="ftr" sz="quarter" idx="3"/>
          </p:nvPr>
        </p:nvSpPr>
        <p:spPr/>
        <p:txBody>
          <a:bodyPr/>
          <a:lstStyle/>
          <a:p>
            <a:r>
              <a:rPr lang="de-DE"/>
              <a:t>BIM Straßenplanung mit IFC 4x3 ifcRoad</a:t>
            </a:r>
            <a:endParaRPr lang="it-IT" dirty="0"/>
          </a:p>
        </p:txBody>
      </p:sp>
      <p:sp>
        <p:nvSpPr>
          <p:cNvPr id="4" name="Segnaposto numero diapositiva 3"/>
          <p:cNvSpPr>
            <a:spLocks noGrp="1"/>
          </p:cNvSpPr>
          <p:nvPr>
            <p:ph type="sldNum" sz="quarter" idx="4"/>
          </p:nvPr>
        </p:nvSpPr>
        <p:spPr/>
        <p:txBody>
          <a:bodyPr/>
          <a:lstStyle/>
          <a:p>
            <a:r>
              <a:rPr lang="it-IT"/>
              <a:t>70</a:t>
            </a:r>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017" y="836712"/>
            <a:ext cx="8351956" cy="5219973"/>
          </a:xfrm>
          <a:prstGeom prst="rect">
            <a:avLst/>
          </a:prstGeom>
        </p:spPr>
      </p:pic>
      <p:sp>
        <p:nvSpPr>
          <p:cNvPr id="6" name="CasellaDiTesto 5"/>
          <p:cNvSpPr txBox="1"/>
          <p:nvPr/>
        </p:nvSpPr>
        <p:spPr>
          <a:xfrm>
            <a:off x="7824192" y="836712"/>
            <a:ext cx="3782182" cy="646331"/>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de-DE" dirty="0">
                <a:solidFill>
                  <a:prstClr val="white"/>
                </a:solidFill>
                <a:cs typeface="Arial" pitchFamily="34" charset="0"/>
              </a:rPr>
              <a:t>... wählen wir die Eigenschaften aus, die hinzugefügt werden sollen ...</a:t>
            </a:r>
            <a:endParaRPr lang="it-IT" dirty="0">
              <a:solidFill>
                <a:prstClr val="white"/>
              </a:solidFill>
              <a:cs typeface="Arial" pitchFamily="34" charset="0"/>
            </a:endParaRPr>
          </a:p>
        </p:txBody>
      </p:sp>
      <p:sp>
        <p:nvSpPr>
          <p:cNvPr id="7" name="Rettangolo 6"/>
          <p:cNvSpPr/>
          <p:nvPr/>
        </p:nvSpPr>
        <p:spPr>
          <a:xfrm>
            <a:off x="5159896" y="2902582"/>
            <a:ext cx="1853300" cy="15016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4147078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endParaRPr lang="it-IT"/>
          </a:p>
        </p:txBody>
      </p:sp>
      <p:sp>
        <p:nvSpPr>
          <p:cNvPr id="3" name="Segnaposto piè di pagina 2"/>
          <p:cNvSpPr>
            <a:spLocks noGrp="1"/>
          </p:cNvSpPr>
          <p:nvPr>
            <p:ph type="ftr" sz="quarter" idx="3"/>
          </p:nvPr>
        </p:nvSpPr>
        <p:spPr/>
        <p:txBody>
          <a:bodyPr/>
          <a:lstStyle/>
          <a:p>
            <a:r>
              <a:rPr lang="de-DE"/>
              <a:t>BIM Straßenplanung mit IFC 4x3 ifcRoad</a:t>
            </a:r>
            <a:endParaRPr lang="it-IT" dirty="0"/>
          </a:p>
        </p:txBody>
      </p:sp>
      <p:sp>
        <p:nvSpPr>
          <p:cNvPr id="4" name="Segnaposto numero diapositiva 3"/>
          <p:cNvSpPr>
            <a:spLocks noGrp="1"/>
          </p:cNvSpPr>
          <p:nvPr>
            <p:ph type="sldNum" sz="quarter" idx="4"/>
          </p:nvPr>
        </p:nvSpPr>
        <p:spPr/>
        <p:txBody>
          <a:bodyPr/>
          <a:lstStyle/>
          <a:p>
            <a:r>
              <a:rPr lang="it-IT"/>
              <a:t>71</a:t>
            </a:r>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017" y="836712"/>
            <a:ext cx="8351956" cy="5219972"/>
          </a:xfrm>
          <a:prstGeom prst="rect">
            <a:avLst/>
          </a:prstGeom>
        </p:spPr>
      </p:pic>
      <p:sp>
        <p:nvSpPr>
          <p:cNvPr id="6" name="CasellaDiTesto 5"/>
          <p:cNvSpPr txBox="1"/>
          <p:nvPr/>
        </p:nvSpPr>
        <p:spPr>
          <a:xfrm>
            <a:off x="8112224" y="836712"/>
            <a:ext cx="3494150" cy="646331"/>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de-DE" dirty="0">
                <a:solidFill>
                  <a:prstClr val="white"/>
                </a:solidFill>
                <a:cs typeface="Arial" pitchFamily="34" charset="0"/>
              </a:rPr>
              <a:t>... lassen Sie uns die Beschriftung der Eigenschaften erstellen.</a:t>
            </a:r>
            <a:endParaRPr lang="it-IT" dirty="0">
              <a:solidFill>
                <a:prstClr val="white"/>
              </a:solidFill>
              <a:cs typeface="Arial" pitchFamily="34" charset="0"/>
            </a:endParaRPr>
          </a:p>
        </p:txBody>
      </p:sp>
      <p:sp>
        <p:nvSpPr>
          <p:cNvPr id="7" name="Rettangolo 6"/>
          <p:cNvSpPr/>
          <p:nvPr/>
        </p:nvSpPr>
        <p:spPr>
          <a:xfrm>
            <a:off x="6312024" y="3582093"/>
            <a:ext cx="717950" cy="2069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30617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endParaRPr lang="it-IT"/>
          </a:p>
        </p:txBody>
      </p:sp>
      <p:sp>
        <p:nvSpPr>
          <p:cNvPr id="3" name="Segnaposto piè di pagina 2"/>
          <p:cNvSpPr>
            <a:spLocks noGrp="1"/>
          </p:cNvSpPr>
          <p:nvPr>
            <p:ph type="ftr" sz="quarter" idx="3"/>
          </p:nvPr>
        </p:nvSpPr>
        <p:spPr/>
        <p:txBody>
          <a:bodyPr/>
          <a:lstStyle/>
          <a:p>
            <a:r>
              <a:rPr lang="de-DE"/>
              <a:t>BIM Straßenplanung mit IFC 4x3 ifcRoad</a:t>
            </a:r>
            <a:endParaRPr lang="it-IT" dirty="0"/>
          </a:p>
        </p:txBody>
      </p:sp>
      <p:sp>
        <p:nvSpPr>
          <p:cNvPr id="4" name="Segnaposto numero diapositiva 3"/>
          <p:cNvSpPr>
            <a:spLocks noGrp="1"/>
          </p:cNvSpPr>
          <p:nvPr>
            <p:ph type="sldNum" sz="quarter" idx="4"/>
          </p:nvPr>
        </p:nvSpPr>
        <p:spPr/>
        <p:txBody>
          <a:bodyPr/>
          <a:lstStyle/>
          <a:p>
            <a:r>
              <a:rPr lang="it-IT"/>
              <a:t>72</a:t>
            </a:r>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017" y="836712"/>
            <a:ext cx="8351955" cy="5219972"/>
          </a:xfrm>
          <a:prstGeom prst="rect">
            <a:avLst/>
          </a:prstGeom>
        </p:spPr>
      </p:pic>
      <p:sp>
        <p:nvSpPr>
          <p:cNvPr id="6" name="Rettangolo 5"/>
          <p:cNvSpPr/>
          <p:nvPr/>
        </p:nvSpPr>
        <p:spPr>
          <a:xfrm>
            <a:off x="5830349" y="3271698"/>
            <a:ext cx="2281875" cy="12751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1695310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endParaRPr lang="it-IT"/>
          </a:p>
        </p:txBody>
      </p:sp>
      <p:sp>
        <p:nvSpPr>
          <p:cNvPr id="3" name="Segnaposto piè di pagina 2"/>
          <p:cNvSpPr>
            <a:spLocks noGrp="1"/>
          </p:cNvSpPr>
          <p:nvPr>
            <p:ph type="ftr" sz="quarter" idx="3"/>
          </p:nvPr>
        </p:nvSpPr>
        <p:spPr/>
        <p:txBody>
          <a:bodyPr/>
          <a:lstStyle/>
          <a:p>
            <a:r>
              <a:rPr lang="de-DE"/>
              <a:t>BIM Straßenplanung mit IFC 4x3 ifcRoad</a:t>
            </a:r>
            <a:endParaRPr lang="it-IT" dirty="0"/>
          </a:p>
        </p:txBody>
      </p:sp>
      <p:sp>
        <p:nvSpPr>
          <p:cNvPr id="4" name="Segnaposto numero diapositiva 3"/>
          <p:cNvSpPr>
            <a:spLocks noGrp="1"/>
          </p:cNvSpPr>
          <p:nvPr>
            <p:ph type="sldNum" sz="quarter" idx="4"/>
          </p:nvPr>
        </p:nvSpPr>
        <p:spPr/>
        <p:txBody>
          <a:bodyPr/>
          <a:lstStyle/>
          <a:p>
            <a:r>
              <a:rPr lang="it-IT"/>
              <a:t>73</a:t>
            </a:r>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017" y="836712"/>
            <a:ext cx="8351955" cy="5219972"/>
          </a:xfrm>
          <a:prstGeom prst="rect">
            <a:avLst/>
          </a:prstGeom>
        </p:spPr>
      </p:pic>
      <p:sp>
        <p:nvSpPr>
          <p:cNvPr id="6" name="CasellaDiTesto 5"/>
          <p:cNvSpPr txBox="1"/>
          <p:nvPr/>
        </p:nvSpPr>
        <p:spPr>
          <a:xfrm>
            <a:off x="8256240" y="836712"/>
            <a:ext cx="3350134" cy="646331"/>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de-DE" dirty="0">
                <a:solidFill>
                  <a:prstClr val="white"/>
                </a:solidFill>
                <a:cs typeface="Arial" pitchFamily="34" charset="0"/>
              </a:rPr>
              <a:t>Fügen wir eine Texteigenschaft hinzu ...</a:t>
            </a:r>
            <a:endParaRPr lang="it-IT" dirty="0">
              <a:solidFill>
                <a:prstClr val="white"/>
              </a:solidFill>
              <a:cs typeface="Arial" pitchFamily="34" charset="0"/>
            </a:endParaRPr>
          </a:p>
        </p:txBody>
      </p:sp>
      <p:sp>
        <p:nvSpPr>
          <p:cNvPr id="7" name="Rettangolo 6"/>
          <p:cNvSpPr/>
          <p:nvPr/>
        </p:nvSpPr>
        <p:spPr>
          <a:xfrm>
            <a:off x="7699778" y="2994863"/>
            <a:ext cx="999605" cy="2181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25953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endParaRPr lang="it-IT"/>
          </a:p>
        </p:txBody>
      </p:sp>
      <p:sp>
        <p:nvSpPr>
          <p:cNvPr id="3" name="Segnaposto piè di pagina 2"/>
          <p:cNvSpPr>
            <a:spLocks noGrp="1"/>
          </p:cNvSpPr>
          <p:nvPr>
            <p:ph type="ftr" sz="quarter" idx="3"/>
          </p:nvPr>
        </p:nvSpPr>
        <p:spPr/>
        <p:txBody>
          <a:bodyPr/>
          <a:lstStyle/>
          <a:p>
            <a:r>
              <a:rPr lang="de-DE"/>
              <a:t>BIM Straßenplanung mit IFC 4x3 ifcRoad</a:t>
            </a:r>
            <a:endParaRPr lang="it-IT" dirty="0"/>
          </a:p>
        </p:txBody>
      </p:sp>
      <p:sp>
        <p:nvSpPr>
          <p:cNvPr id="4" name="Segnaposto numero diapositiva 3"/>
          <p:cNvSpPr>
            <a:spLocks noGrp="1"/>
          </p:cNvSpPr>
          <p:nvPr>
            <p:ph type="sldNum" sz="quarter" idx="4"/>
          </p:nvPr>
        </p:nvSpPr>
        <p:spPr/>
        <p:txBody>
          <a:bodyPr/>
          <a:lstStyle/>
          <a:p>
            <a:r>
              <a:rPr lang="it-IT"/>
              <a:t>74</a:t>
            </a:r>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017" y="836712"/>
            <a:ext cx="8351955" cy="5219971"/>
          </a:xfrm>
          <a:prstGeom prst="rect">
            <a:avLst/>
          </a:prstGeom>
        </p:spPr>
      </p:pic>
      <p:sp>
        <p:nvSpPr>
          <p:cNvPr id="6" name="CasellaDiTesto 5"/>
          <p:cNvSpPr txBox="1"/>
          <p:nvPr/>
        </p:nvSpPr>
        <p:spPr>
          <a:xfrm>
            <a:off x="8400256" y="836712"/>
            <a:ext cx="3206118" cy="646331"/>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de-DE" dirty="0">
                <a:solidFill>
                  <a:prstClr val="white"/>
                </a:solidFill>
                <a:cs typeface="Arial" pitchFamily="34" charset="0"/>
              </a:rPr>
              <a:t>... die wir zur Darstellung des Kodes verwenden werden.</a:t>
            </a:r>
            <a:endParaRPr lang="it-IT" dirty="0">
              <a:solidFill>
                <a:prstClr val="white"/>
              </a:solidFill>
              <a:cs typeface="Arial" pitchFamily="34" charset="0"/>
            </a:endParaRPr>
          </a:p>
        </p:txBody>
      </p:sp>
      <p:sp>
        <p:nvSpPr>
          <p:cNvPr id="7" name="Rettangolo 6"/>
          <p:cNvSpPr/>
          <p:nvPr/>
        </p:nvSpPr>
        <p:spPr>
          <a:xfrm>
            <a:off x="5096389" y="2877417"/>
            <a:ext cx="1975530" cy="6962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3155232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endParaRPr lang="it-IT"/>
          </a:p>
        </p:txBody>
      </p:sp>
      <p:sp>
        <p:nvSpPr>
          <p:cNvPr id="3" name="Segnaposto piè di pagina 2"/>
          <p:cNvSpPr>
            <a:spLocks noGrp="1"/>
          </p:cNvSpPr>
          <p:nvPr>
            <p:ph type="ftr" sz="quarter" idx="3"/>
          </p:nvPr>
        </p:nvSpPr>
        <p:spPr/>
        <p:txBody>
          <a:bodyPr/>
          <a:lstStyle/>
          <a:p>
            <a:r>
              <a:rPr lang="de-DE"/>
              <a:t>BIM Straßenplanung mit IFC 4x3 ifcRoad</a:t>
            </a:r>
            <a:endParaRPr lang="it-IT" dirty="0"/>
          </a:p>
        </p:txBody>
      </p:sp>
      <p:sp>
        <p:nvSpPr>
          <p:cNvPr id="4" name="Segnaposto numero diapositiva 3"/>
          <p:cNvSpPr>
            <a:spLocks noGrp="1"/>
          </p:cNvSpPr>
          <p:nvPr>
            <p:ph type="sldNum" sz="quarter" idx="4"/>
          </p:nvPr>
        </p:nvSpPr>
        <p:spPr/>
        <p:txBody>
          <a:bodyPr/>
          <a:lstStyle/>
          <a:p>
            <a:r>
              <a:rPr lang="it-IT"/>
              <a:t>75</a:t>
            </a:r>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018" y="836712"/>
            <a:ext cx="8351953" cy="5219971"/>
          </a:xfrm>
          <a:prstGeom prst="rect">
            <a:avLst/>
          </a:prstGeom>
        </p:spPr>
      </p:pic>
      <p:sp>
        <p:nvSpPr>
          <p:cNvPr id="6" name="Rettangolo 5"/>
          <p:cNvSpPr/>
          <p:nvPr/>
        </p:nvSpPr>
        <p:spPr>
          <a:xfrm>
            <a:off x="5855517" y="3313643"/>
            <a:ext cx="2256708" cy="5452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228495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endParaRPr lang="it-IT"/>
          </a:p>
        </p:txBody>
      </p:sp>
      <p:sp>
        <p:nvSpPr>
          <p:cNvPr id="3" name="Segnaposto piè di pagina 2"/>
          <p:cNvSpPr>
            <a:spLocks noGrp="1"/>
          </p:cNvSpPr>
          <p:nvPr>
            <p:ph type="ftr" sz="quarter" idx="3"/>
          </p:nvPr>
        </p:nvSpPr>
        <p:spPr/>
        <p:txBody>
          <a:bodyPr/>
          <a:lstStyle/>
          <a:p>
            <a:r>
              <a:rPr lang="de-DE"/>
              <a:t>BIM Straßenplanung mit IFC 4x3 ifcRoad</a:t>
            </a:r>
            <a:endParaRPr lang="it-IT" dirty="0"/>
          </a:p>
        </p:txBody>
      </p:sp>
      <p:sp>
        <p:nvSpPr>
          <p:cNvPr id="4" name="Segnaposto numero diapositiva 3"/>
          <p:cNvSpPr>
            <a:spLocks noGrp="1"/>
          </p:cNvSpPr>
          <p:nvPr>
            <p:ph type="sldNum" sz="quarter" idx="4"/>
          </p:nvPr>
        </p:nvSpPr>
        <p:spPr/>
        <p:txBody>
          <a:bodyPr/>
          <a:lstStyle/>
          <a:p>
            <a:r>
              <a:rPr lang="it-IT"/>
              <a:t>76</a:t>
            </a:r>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018" y="836712"/>
            <a:ext cx="8351953" cy="5219971"/>
          </a:xfrm>
          <a:prstGeom prst="rect">
            <a:avLst/>
          </a:prstGeom>
        </p:spPr>
      </p:pic>
      <p:sp>
        <p:nvSpPr>
          <p:cNvPr id="6" name="CasellaDiTesto 5"/>
          <p:cNvSpPr txBox="1"/>
          <p:nvPr/>
        </p:nvSpPr>
        <p:spPr>
          <a:xfrm>
            <a:off x="8149990" y="836712"/>
            <a:ext cx="3456384" cy="923330"/>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de-DE" dirty="0">
                <a:solidFill>
                  <a:prstClr val="white"/>
                </a:solidFill>
                <a:cs typeface="Arial" pitchFamily="34" charset="0"/>
              </a:rPr>
              <a:t>Die Deckschicht verwendet nun die im Stil definierten Eigenschaften.</a:t>
            </a:r>
            <a:endParaRPr lang="it-IT" dirty="0">
              <a:solidFill>
                <a:prstClr val="white"/>
              </a:solidFill>
              <a:cs typeface="Arial" pitchFamily="34" charset="0"/>
            </a:endParaRPr>
          </a:p>
        </p:txBody>
      </p:sp>
      <p:sp>
        <p:nvSpPr>
          <p:cNvPr id="7" name="Rettangolo 6"/>
          <p:cNvSpPr/>
          <p:nvPr/>
        </p:nvSpPr>
        <p:spPr>
          <a:xfrm>
            <a:off x="1951253" y="3826277"/>
            <a:ext cx="2300297" cy="15977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313317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endParaRPr lang="it-IT"/>
          </a:p>
        </p:txBody>
      </p:sp>
      <p:sp>
        <p:nvSpPr>
          <p:cNvPr id="3" name="Segnaposto piè di pagina 2"/>
          <p:cNvSpPr>
            <a:spLocks noGrp="1"/>
          </p:cNvSpPr>
          <p:nvPr>
            <p:ph type="ftr" sz="quarter" idx="3"/>
          </p:nvPr>
        </p:nvSpPr>
        <p:spPr/>
        <p:txBody>
          <a:bodyPr/>
          <a:lstStyle/>
          <a:p>
            <a:r>
              <a:rPr lang="de-DE"/>
              <a:t>BIM Straßenplanung mit IFC 4x3 ifcRoad</a:t>
            </a:r>
            <a:endParaRPr lang="it-IT" dirty="0"/>
          </a:p>
        </p:txBody>
      </p:sp>
      <p:sp>
        <p:nvSpPr>
          <p:cNvPr id="4" name="Segnaposto numero diapositiva 3"/>
          <p:cNvSpPr>
            <a:spLocks noGrp="1"/>
          </p:cNvSpPr>
          <p:nvPr>
            <p:ph type="sldNum" sz="quarter" idx="4"/>
          </p:nvPr>
        </p:nvSpPr>
        <p:spPr/>
        <p:txBody>
          <a:bodyPr/>
          <a:lstStyle/>
          <a:p>
            <a:r>
              <a:rPr lang="it-IT"/>
              <a:t>77</a:t>
            </a:r>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019" y="836712"/>
            <a:ext cx="8351951" cy="5219970"/>
          </a:xfrm>
          <a:prstGeom prst="rect">
            <a:avLst/>
          </a:prstGeom>
        </p:spPr>
      </p:pic>
      <p:sp>
        <p:nvSpPr>
          <p:cNvPr id="6" name="CasellaDiTesto 5"/>
          <p:cNvSpPr txBox="1"/>
          <p:nvPr/>
        </p:nvSpPr>
        <p:spPr>
          <a:xfrm>
            <a:off x="8400256" y="836712"/>
            <a:ext cx="3206118" cy="923330"/>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de-DE" dirty="0">
                <a:solidFill>
                  <a:prstClr val="white"/>
                </a:solidFill>
                <a:cs typeface="Arial" pitchFamily="34" charset="0"/>
              </a:rPr>
              <a:t>Aktualisieren wir das IFC 4x3-Modell mit den aktualisierten Informationen.</a:t>
            </a:r>
            <a:endParaRPr lang="it-IT" dirty="0">
              <a:solidFill>
                <a:prstClr val="white"/>
              </a:solidFill>
              <a:cs typeface="Arial" pitchFamily="34" charset="0"/>
            </a:endParaRPr>
          </a:p>
        </p:txBody>
      </p:sp>
      <p:sp>
        <p:nvSpPr>
          <p:cNvPr id="7" name="Rettangolo 6"/>
          <p:cNvSpPr/>
          <p:nvPr/>
        </p:nvSpPr>
        <p:spPr>
          <a:xfrm>
            <a:off x="4426344" y="3212976"/>
            <a:ext cx="3341896" cy="3271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8" name="Rettangolo 7"/>
          <p:cNvSpPr/>
          <p:nvPr/>
        </p:nvSpPr>
        <p:spPr>
          <a:xfrm>
            <a:off x="2130804" y="2508301"/>
            <a:ext cx="1979802" cy="2729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170479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endParaRPr lang="it-IT"/>
          </a:p>
        </p:txBody>
      </p:sp>
      <p:sp>
        <p:nvSpPr>
          <p:cNvPr id="3" name="Segnaposto piè di pagina 2"/>
          <p:cNvSpPr>
            <a:spLocks noGrp="1"/>
          </p:cNvSpPr>
          <p:nvPr>
            <p:ph type="ftr" sz="quarter" idx="3"/>
          </p:nvPr>
        </p:nvSpPr>
        <p:spPr/>
        <p:txBody>
          <a:bodyPr/>
          <a:lstStyle/>
          <a:p>
            <a:r>
              <a:rPr lang="de-DE"/>
              <a:t>BIM Straßenplanung mit IFC 4x3 ifcRoad</a:t>
            </a:r>
            <a:endParaRPr lang="it-IT" dirty="0"/>
          </a:p>
        </p:txBody>
      </p:sp>
      <p:sp>
        <p:nvSpPr>
          <p:cNvPr id="4" name="Segnaposto numero diapositiva 3"/>
          <p:cNvSpPr>
            <a:spLocks noGrp="1"/>
          </p:cNvSpPr>
          <p:nvPr>
            <p:ph type="sldNum" sz="quarter" idx="4"/>
          </p:nvPr>
        </p:nvSpPr>
        <p:spPr/>
        <p:txBody>
          <a:bodyPr/>
          <a:lstStyle/>
          <a:p>
            <a:r>
              <a:rPr lang="it-IT"/>
              <a:t>78</a:t>
            </a:r>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019" y="836712"/>
            <a:ext cx="8351951" cy="5219969"/>
          </a:xfrm>
          <a:prstGeom prst="rect">
            <a:avLst/>
          </a:prstGeom>
        </p:spPr>
      </p:pic>
      <p:sp>
        <p:nvSpPr>
          <p:cNvPr id="6" name="CasellaDiTesto 5"/>
          <p:cNvSpPr txBox="1"/>
          <p:nvPr/>
        </p:nvSpPr>
        <p:spPr>
          <a:xfrm>
            <a:off x="8149990" y="836712"/>
            <a:ext cx="3456384" cy="646331"/>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de-DE">
                <a:solidFill>
                  <a:prstClr val="white"/>
                </a:solidFill>
                <a:cs typeface="Arial" pitchFamily="34" charset="0"/>
              </a:rPr>
              <a:t>Die exportierte IFC-Datei enthält alle Elemente.</a:t>
            </a:r>
            <a:endParaRPr lang="it-IT" dirty="0">
              <a:solidFill>
                <a:prstClr val="white"/>
              </a:solidFill>
              <a:cs typeface="Arial" pitchFamily="34" charset="0"/>
            </a:endParaRPr>
          </a:p>
        </p:txBody>
      </p:sp>
      <p:sp>
        <p:nvSpPr>
          <p:cNvPr id="7" name="Rettangolo 6"/>
          <p:cNvSpPr/>
          <p:nvPr/>
        </p:nvSpPr>
        <p:spPr>
          <a:xfrm>
            <a:off x="8040216" y="4149080"/>
            <a:ext cx="2231754" cy="15121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87492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pPr marL="457200" indent="-457200">
              <a:buFont typeface="+mj-lt"/>
              <a:buAutoNum type="arabicPeriod"/>
            </a:pPr>
            <a:r>
              <a:rPr lang="de-DE"/>
              <a:t>IFC ist das einzige Format, das Interoperabilität in einem offenen Format und in einem multidisziplinären Kontext ermöglicht.</a:t>
            </a:r>
            <a:endParaRPr lang="it-IT" dirty="0"/>
          </a:p>
          <a:p>
            <a:pPr marL="457200" indent="-457200">
              <a:buFont typeface="+mj-lt"/>
              <a:buAutoNum type="arabicPeriod"/>
            </a:pPr>
            <a:r>
              <a:rPr lang="de-DE"/>
              <a:t>Die Arbeiten am Entwurf, der Informationsmodellierung und der IFC-Modellierung sind Teil desselben Prozesses.</a:t>
            </a:r>
            <a:endParaRPr lang="it-IT" dirty="0"/>
          </a:p>
          <a:p>
            <a:pPr marL="457200" indent="-457200">
              <a:buFont typeface="+mj-lt"/>
              <a:buAutoNum type="arabicPeriod"/>
            </a:pPr>
            <a:r>
              <a:rPr lang="de-DE"/>
              <a:t>Die Zeit- und Kostenreduzierung erfolgt durch den Einsatz von Software, die alle drei Arbeitsschritte gleichzeitig ermöglicht.</a:t>
            </a:r>
            <a:endParaRPr lang="it-IT" dirty="0"/>
          </a:p>
          <a:p>
            <a:pPr marL="457200" indent="-457200">
              <a:buFont typeface="+mj-lt"/>
              <a:buAutoNum type="arabicPeriod"/>
            </a:pPr>
            <a:r>
              <a:rPr lang="de-DE"/>
              <a:t>Die Produkte von SierraSoft sind dafür ausgelegt.</a:t>
            </a:r>
            <a:endParaRPr lang="it-IT" dirty="0"/>
          </a:p>
          <a:p>
            <a:endParaRPr lang="it-IT" dirty="0"/>
          </a:p>
          <a:p>
            <a:endParaRPr lang="it-IT" dirty="0"/>
          </a:p>
          <a:p>
            <a:endParaRPr lang="it-IT" dirty="0"/>
          </a:p>
        </p:txBody>
      </p:sp>
      <p:sp>
        <p:nvSpPr>
          <p:cNvPr id="3" name="Segnaposto testo 2"/>
          <p:cNvSpPr>
            <a:spLocks noGrp="1"/>
          </p:cNvSpPr>
          <p:nvPr>
            <p:ph type="body" sz="quarter" idx="10"/>
          </p:nvPr>
        </p:nvSpPr>
        <p:spPr>
          <a:xfrm>
            <a:off x="550863" y="260350"/>
            <a:ext cx="11090275" cy="584775"/>
          </a:xfrm>
        </p:spPr>
        <p:txBody>
          <a:bodyPr/>
          <a:lstStyle/>
          <a:p>
            <a:r>
              <a:rPr lang="it-IT"/>
              <a:t>Schlussfolgerungen</a:t>
            </a:r>
            <a:endParaRPr lang="it-IT" dirty="0"/>
          </a:p>
        </p:txBody>
      </p:sp>
      <p:sp>
        <p:nvSpPr>
          <p:cNvPr id="4" name="Segnaposto piè di pagina 3"/>
          <p:cNvSpPr>
            <a:spLocks noGrp="1"/>
          </p:cNvSpPr>
          <p:nvPr>
            <p:ph type="ftr" sz="quarter" idx="3"/>
          </p:nvPr>
        </p:nvSpPr>
        <p:spPr/>
        <p:txBody>
          <a:bodyPr/>
          <a:lstStyle/>
          <a:p>
            <a:r>
              <a:rPr lang="de-DE"/>
              <a:t>BIM Straßenplanung mit IFC 4x3 ifcRoad</a:t>
            </a:r>
            <a:endParaRPr lang="it-IT" dirty="0"/>
          </a:p>
        </p:txBody>
      </p:sp>
      <p:sp>
        <p:nvSpPr>
          <p:cNvPr id="5" name="Segnaposto numero diapositiva 4"/>
          <p:cNvSpPr>
            <a:spLocks noGrp="1"/>
          </p:cNvSpPr>
          <p:nvPr>
            <p:ph type="sldNum" sz="quarter" idx="4"/>
          </p:nvPr>
        </p:nvSpPr>
        <p:spPr/>
        <p:txBody>
          <a:bodyPr/>
          <a:lstStyle/>
          <a:p>
            <a:r>
              <a:rPr lang="it-IT"/>
              <a:t>79</a:t>
            </a:r>
            <a:endParaRPr lang="it-IT" dirty="0"/>
          </a:p>
        </p:txBody>
      </p:sp>
      <p:sp>
        <p:nvSpPr>
          <p:cNvPr id="7" name="Triangolo rettangolo 6"/>
          <p:cNvSpPr/>
          <p:nvPr/>
        </p:nvSpPr>
        <p:spPr>
          <a:xfrm rot="16200000" flipH="1">
            <a:off x="11472000" y="-15190"/>
            <a:ext cx="720000" cy="720000"/>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40" name="Gruppo 39"/>
          <p:cNvGrpSpPr/>
          <p:nvPr/>
        </p:nvGrpSpPr>
        <p:grpSpPr>
          <a:xfrm>
            <a:off x="1914102" y="4188486"/>
            <a:ext cx="8363795" cy="1669585"/>
            <a:chOff x="2659988" y="1261713"/>
            <a:chExt cx="8363795" cy="1669585"/>
          </a:xfrm>
        </p:grpSpPr>
        <p:sp>
          <p:nvSpPr>
            <p:cNvPr id="24" name="TextBox 18"/>
            <p:cNvSpPr txBox="1"/>
            <p:nvPr/>
          </p:nvSpPr>
          <p:spPr>
            <a:xfrm>
              <a:off x="2659989" y="2556000"/>
              <a:ext cx="1936800" cy="369332"/>
            </a:xfrm>
            <a:prstGeom prst="rect">
              <a:avLst/>
            </a:prstGeom>
            <a:noFill/>
          </p:spPr>
          <p:txBody>
            <a:bodyPr wrap="square" lIns="0" rtlCol="0" anchor="b">
              <a:spAutoFit/>
            </a:bodyPr>
            <a:lstStyle/>
            <a:p>
              <a:r>
                <a:rPr lang="fr-FR" b="1" dirty="0" err="1">
                  <a:solidFill>
                    <a:schemeClr val="accent1"/>
                  </a:solidFill>
                  <a:latin typeface="Segoe UI" pitchFamily="34" charset="0"/>
                  <a:cs typeface="Segoe UI" pitchFamily="34" charset="0"/>
                </a:rPr>
                <a:t>SierraSoft</a:t>
              </a:r>
              <a:r>
                <a:rPr lang="fr-FR" b="1" dirty="0">
                  <a:solidFill>
                    <a:schemeClr val="accent1"/>
                  </a:solidFill>
                  <a:latin typeface="Segoe UI" pitchFamily="34" charset="0"/>
                  <a:cs typeface="Segoe UI" pitchFamily="34" charset="0"/>
                </a:rPr>
                <a:t> Land</a:t>
              </a:r>
            </a:p>
          </p:txBody>
        </p:sp>
        <p:sp>
          <p:nvSpPr>
            <p:cNvPr id="25" name="TextBox 19"/>
            <p:cNvSpPr txBox="1"/>
            <p:nvPr/>
          </p:nvSpPr>
          <p:spPr>
            <a:xfrm>
              <a:off x="4764391" y="2554919"/>
              <a:ext cx="1936800" cy="369332"/>
            </a:xfrm>
            <a:prstGeom prst="rect">
              <a:avLst/>
            </a:prstGeom>
            <a:noFill/>
          </p:spPr>
          <p:txBody>
            <a:bodyPr wrap="square" lIns="0" rtlCol="0" anchor="b">
              <a:spAutoFit/>
            </a:bodyPr>
            <a:lstStyle/>
            <a:p>
              <a:r>
                <a:rPr lang="fr-FR" b="1" dirty="0" err="1">
                  <a:solidFill>
                    <a:schemeClr val="accent1"/>
                  </a:solidFill>
                  <a:latin typeface="Segoe UI" pitchFamily="34" charset="0"/>
                  <a:cs typeface="Segoe UI" pitchFamily="34" charset="0"/>
                </a:rPr>
                <a:t>SierraSoft</a:t>
              </a:r>
              <a:r>
                <a:rPr lang="fr-FR" b="1" dirty="0">
                  <a:solidFill>
                    <a:schemeClr val="accent1"/>
                  </a:solidFill>
                  <a:latin typeface="Segoe UI" pitchFamily="34" charset="0"/>
                  <a:cs typeface="Segoe UI" pitchFamily="34" charset="0"/>
                </a:rPr>
                <a:t> </a:t>
              </a:r>
              <a:r>
                <a:rPr lang="fr-FR" b="1" dirty="0" err="1">
                  <a:solidFill>
                    <a:schemeClr val="accent1"/>
                  </a:solidFill>
                  <a:latin typeface="Segoe UI" pitchFamily="34" charset="0"/>
                  <a:cs typeface="Segoe UI" pitchFamily="34" charset="0"/>
                </a:rPr>
                <a:t>Roads</a:t>
              </a:r>
              <a:endParaRPr lang="fr-FR" b="1" dirty="0">
                <a:solidFill>
                  <a:schemeClr val="accent1"/>
                </a:solidFill>
                <a:latin typeface="Segoe UI" pitchFamily="34" charset="0"/>
                <a:cs typeface="Segoe UI" pitchFamily="34" charset="0"/>
              </a:endParaRPr>
            </a:p>
          </p:txBody>
        </p:sp>
        <p:pic>
          <p:nvPicPr>
            <p:cNvPr id="28" name="Immagin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9988" y="1268759"/>
              <a:ext cx="652615" cy="1260000"/>
            </a:xfrm>
            <a:prstGeom prst="rect">
              <a:avLst/>
            </a:prstGeom>
          </p:spPr>
        </p:pic>
        <p:pic>
          <p:nvPicPr>
            <p:cNvPr id="29" name="Immagin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4391" y="1261713"/>
              <a:ext cx="652796" cy="1260350"/>
            </a:xfrm>
            <a:prstGeom prst="rect">
              <a:avLst/>
            </a:prstGeom>
          </p:spPr>
        </p:pic>
        <p:sp>
          <p:nvSpPr>
            <p:cNvPr id="30" name="TextBox 19"/>
            <p:cNvSpPr txBox="1"/>
            <p:nvPr/>
          </p:nvSpPr>
          <p:spPr>
            <a:xfrm>
              <a:off x="6925687" y="2561966"/>
              <a:ext cx="1936800" cy="369332"/>
            </a:xfrm>
            <a:prstGeom prst="rect">
              <a:avLst/>
            </a:prstGeom>
            <a:noFill/>
          </p:spPr>
          <p:txBody>
            <a:bodyPr wrap="square" lIns="0" rtlCol="0" anchor="b">
              <a:spAutoFit/>
            </a:bodyPr>
            <a:lstStyle/>
            <a:p>
              <a:r>
                <a:rPr lang="fr-FR" b="1" dirty="0" err="1">
                  <a:solidFill>
                    <a:schemeClr val="accent1"/>
                  </a:solidFill>
                  <a:latin typeface="Segoe UI" pitchFamily="34" charset="0"/>
                  <a:cs typeface="Segoe UI" pitchFamily="34" charset="0"/>
                </a:rPr>
                <a:t>SierraSoft</a:t>
              </a:r>
              <a:r>
                <a:rPr lang="fr-FR" b="1" dirty="0">
                  <a:solidFill>
                    <a:schemeClr val="accent1"/>
                  </a:solidFill>
                  <a:latin typeface="Segoe UI" pitchFamily="34" charset="0"/>
                  <a:cs typeface="Segoe UI" pitchFamily="34" charset="0"/>
                </a:rPr>
                <a:t> Rails</a:t>
              </a:r>
            </a:p>
          </p:txBody>
        </p:sp>
        <p:pic>
          <p:nvPicPr>
            <p:cNvPr id="32" name="Immagine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8793" y="1268758"/>
              <a:ext cx="777913" cy="1260000"/>
            </a:xfrm>
            <a:prstGeom prst="rect">
              <a:avLst/>
            </a:prstGeom>
          </p:spPr>
        </p:pic>
        <p:sp>
          <p:nvSpPr>
            <p:cNvPr id="33" name="TextBox 19"/>
            <p:cNvSpPr txBox="1"/>
            <p:nvPr/>
          </p:nvSpPr>
          <p:spPr>
            <a:xfrm>
              <a:off x="9086983" y="2561966"/>
              <a:ext cx="1936800" cy="369332"/>
            </a:xfrm>
            <a:prstGeom prst="rect">
              <a:avLst/>
            </a:prstGeom>
            <a:noFill/>
          </p:spPr>
          <p:txBody>
            <a:bodyPr wrap="square" lIns="0" rtlCol="0" anchor="b">
              <a:spAutoFit/>
            </a:bodyPr>
            <a:lstStyle/>
            <a:p>
              <a:r>
                <a:rPr lang="fr-FR" b="1" dirty="0" err="1">
                  <a:solidFill>
                    <a:schemeClr val="accent1"/>
                  </a:solidFill>
                  <a:latin typeface="Segoe UI" pitchFamily="34" charset="0"/>
                  <a:cs typeface="Segoe UI" pitchFamily="34" charset="0"/>
                </a:rPr>
                <a:t>SierraSoft</a:t>
              </a:r>
              <a:r>
                <a:rPr lang="fr-FR" b="1" dirty="0">
                  <a:solidFill>
                    <a:schemeClr val="accent1"/>
                  </a:solidFill>
                  <a:latin typeface="Segoe UI" pitchFamily="34" charset="0"/>
                  <a:cs typeface="Segoe UI" pitchFamily="34" charset="0"/>
                </a:rPr>
                <a:t> Hydro</a:t>
              </a:r>
            </a:p>
          </p:txBody>
        </p:sp>
        <p:pic>
          <p:nvPicPr>
            <p:cNvPr id="35" name="Immagine 3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30089" y="1268759"/>
              <a:ext cx="777914" cy="1260000"/>
            </a:xfrm>
            <a:prstGeom prst="rect">
              <a:avLst/>
            </a:prstGeom>
          </p:spPr>
        </p:pic>
        <p:pic>
          <p:nvPicPr>
            <p:cNvPr id="36" name="Immagine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98759" y="1785394"/>
              <a:ext cx="360000" cy="360000"/>
            </a:xfrm>
            <a:prstGeom prst="rect">
              <a:avLst/>
            </a:prstGeom>
          </p:spPr>
        </p:pic>
        <p:pic>
          <p:nvPicPr>
            <p:cNvPr id="37" name="Immagine 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37463" y="1831850"/>
              <a:ext cx="360000" cy="360000"/>
            </a:xfrm>
            <a:prstGeom prst="rect">
              <a:avLst/>
            </a:prstGeom>
          </p:spPr>
        </p:pic>
        <p:pic>
          <p:nvPicPr>
            <p:cNvPr id="38" name="Immagine 3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76167" y="1831850"/>
              <a:ext cx="360000" cy="360000"/>
            </a:xfrm>
            <a:prstGeom prst="rect">
              <a:avLst/>
            </a:prstGeom>
          </p:spPr>
        </p:pic>
        <p:pic>
          <p:nvPicPr>
            <p:cNvPr id="39" name="Immagine 3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71765" y="1834946"/>
              <a:ext cx="360000" cy="360000"/>
            </a:xfrm>
            <a:prstGeom prst="rect">
              <a:avLst/>
            </a:prstGeom>
          </p:spPr>
        </p:pic>
      </p:grpSp>
    </p:spTree>
    <p:extLst>
      <p:ext uri="{BB962C8B-B14F-4D97-AF65-F5344CB8AC3E}">
        <p14:creationId xmlns:p14="http://schemas.microsoft.com/office/powerpoint/2010/main" val="297702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a:xfrm>
            <a:off x="550863" y="260350"/>
            <a:ext cx="11090275" cy="1077218"/>
          </a:xfrm>
        </p:spPr>
        <p:txBody>
          <a:bodyPr/>
          <a:lstStyle/>
          <a:p>
            <a:r>
              <a:rPr lang="de-DE"/>
              <a:t>Unterschiede zwischen IFC für Gebäude und IFC für die Infrastruktur</a:t>
            </a:r>
            <a:endParaRPr lang="it-IT" dirty="0"/>
          </a:p>
        </p:txBody>
      </p:sp>
      <p:sp>
        <p:nvSpPr>
          <p:cNvPr id="5" name="Segnaposto contenuto 4"/>
          <p:cNvSpPr>
            <a:spLocks noGrp="1"/>
          </p:cNvSpPr>
          <p:nvPr>
            <p:ph idx="1"/>
          </p:nvPr>
        </p:nvSpPr>
        <p:spPr>
          <a:xfrm>
            <a:off x="550863" y="1484784"/>
            <a:ext cx="5329114" cy="4320480"/>
          </a:xfrm>
        </p:spPr>
        <p:txBody>
          <a:bodyPr/>
          <a:lstStyle/>
          <a:p>
            <a:r>
              <a:rPr lang="fr-FR" b="1" dirty="0" err="1">
                <a:solidFill>
                  <a:schemeClr val="accent1"/>
                </a:solidFill>
                <a:latin typeface="Segoe UI" pitchFamily="34" charset="0"/>
                <a:cs typeface="Segoe UI" pitchFamily="34" charset="0"/>
              </a:rPr>
              <a:t>Gebäude</a:t>
            </a:r>
            <a:endParaRPr lang="fr-FR" b="1" dirty="0">
              <a:solidFill>
                <a:schemeClr val="accent1"/>
              </a:solidFill>
              <a:latin typeface="Segoe UI" pitchFamily="34" charset="0"/>
              <a:cs typeface="Segoe UI" pitchFamily="34" charset="0"/>
            </a:endParaRPr>
          </a:p>
          <a:p>
            <a:r>
              <a:rPr lang="de-DE" sz="2000" dirty="0"/>
              <a:t>Es besteht eine einfache und direkte Korrespondenz zwischen den in der BIM-Software erstellten Elementen und dem gewünschten Inhalt in der IFC-Datei.</a:t>
            </a:r>
            <a:endParaRPr lang="it-IT" sz="2000" dirty="0"/>
          </a:p>
          <a:p>
            <a:endParaRPr lang="it-IT" sz="2000" dirty="0"/>
          </a:p>
          <a:p>
            <a:endParaRPr lang="it-IT" sz="2000" dirty="0"/>
          </a:p>
          <a:p>
            <a:endParaRPr lang="it-IT" sz="2000" dirty="0"/>
          </a:p>
          <a:p>
            <a:endParaRPr lang="it-IT" sz="2000" dirty="0"/>
          </a:p>
          <a:p>
            <a:r>
              <a:rPr lang="de-DE" sz="2000" dirty="0"/>
              <a:t>Die Struktur und die Objekte ändern sich nicht, Geometrien und Daten können sich je nach dem erforderlichen Detaillierungsgrad ändern.</a:t>
            </a:r>
            <a:endParaRPr lang="fr-FR" sz="2000" b="1" dirty="0">
              <a:solidFill>
                <a:schemeClr val="accent1"/>
              </a:solidFill>
              <a:latin typeface="Segoe UI" pitchFamily="34" charset="0"/>
              <a:cs typeface="Segoe UI" pitchFamily="34" charset="0"/>
            </a:endParaRPr>
          </a:p>
        </p:txBody>
      </p:sp>
      <p:sp>
        <p:nvSpPr>
          <p:cNvPr id="6" name="Segnaposto contenuto 5"/>
          <p:cNvSpPr>
            <a:spLocks noGrp="1"/>
          </p:cNvSpPr>
          <p:nvPr>
            <p:ph idx="11"/>
          </p:nvPr>
        </p:nvSpPr>
        <p:spPr>
          <a:xfrm>
            <a:off x="6312024" y="1484784"/>
            <a:ext cx="5329114" cy="4545266"/>
          </a:xfrm>
        </p:spPr>
        <p:txBody>
          <a:bodyPr/>
          <a:lstStyle/>
          <a:p>
            <a:r>
              <a:rPr lang="en-US" b="1" dirty="0" err="1">
                <a:solidFill>
                  <a:schemeClr val="accent1"/>
                </a:solidFill>
                <a:latin typeface="Segoe UI" pitchFamily="34" charset="0"/>
                <a:cs typeface="Segoe UI" pitchFamily="34" charset="0"/>
              </a:rPr>
              <a:t>Straße</a:t>
            </a:r>
            <a:r>
              <a:rPr lang="en-US" b="1" dirty="0">
                <a:solidFill>
                  <a:schemeClr val="accent1"/>
                </a:solidFill>
                <a:latin typeface="Segoe UI" pitchFamily="34" charset="0"/>
                <a:cs typeface="Segoe UI" pitchFamily="34" charset="0"/>
              </a:rPr>
              <a:t> und </a:t>
            </a:r>
            <a:r>
              <a:rPr lang="en-US" b="1" dirty="0" err="1">
                <a:solidFill>
                  <a:schemeClr val="accent1"/>
                </a:solidFill>
                <a:latin typeface="Segoe UI" pitchFamily="34" charset="0"/>
                <a:cs typeface="Segoe UI" pitchFamily="34" charset="0"/>
              </a:rPr>
              <a:t>Eisenbahn</a:t>
            </a:r>
            <a:endParaRPr lang="fr-FR" b="1" dirty="0">
              <a:solidFill>
                <a:schemeClr val="accent1"/>
              </a:solidFill>
              <a:latin typeface="Segoe UI" pitchFamily="34" charset="0"/>
              <a:cs typeface="Segoe UI" pitchFamily="34" charset="0"/>
            </a:endParaRPr>
          </a:p>
          <a:p>
            <a:r>
              <a:rPr lang="de-DE" sz="2000" dirty="0"/>
              <a:t>Es gibt keine direkte Zuordnung zwischen den in der BIM-Software erzeugten Elementen und dem geplanten Inhalt in der IFC-Datei.</a:t>
            </a:r>
            <a:endParaRPr lang="it-IT" sz="2000" dirty="0"/>
          </a:p>
          <a:p>
            <a:endParaRPr lang="it-IT" sz="2000" dirty="0"/>
          </a:p>
          <a:p>
            <a:endParaRPr lang="it-IT" sz="2000" dirty="0"/>
          </a:p>
          <a:p>
            <a:endParaRPr lang="it-IT" sz="2000" dirty="0"/>
          </a:p>
          <a:p>
            <a:endParaRPr lang="it-IT" sz="2000" dirty="0"/>
          </a:p>
          <a:p>
            <a:endParaRPr lang="it-IT" sz="2000" dirty="0"/>
          </a:p>
          <a:p>
            <a:r>
              <a:rPr lang="de-DE" sz="2000" dirty="0"/>
              <a:t>Für die Infrastrukturplanung muss je nach Verwendung des IFC-Modells ein anderes Informationsmodell (Struktur, Entität, Geometrie und Daten) erstellt werden.</a:t>
            </a:r>
            <a:endParaRPr lang="fr-FR" sz="2000" b="1" dirty="0">
              <a:solidFill>
                <a:schemeClr val="accent1"/>
              </a:solidFill>
              <a:latin typeface="Segoe UI" pitchFamily="34" charset="0"/>
              <a:cs typeface="Segoe UI" pitchFamily="34" charset="0"/>
            </a:endParaRPr>
          </a:p>
        </p:txBody>
      </p:sp>
      <p:sp>
        <p:nvSpPr>
          <p:cNvPr id="3" name="Segnaposto piè di pagina 2"/>
          <p:cNvSpPr>
            <a:spLocks noGrp="1"/>
          </p:cNvSpPr>
          <p:nvPr>
            <p:ph type="ftr" sz="quarter" idx="3"/>
          </p:nvPr>
        </p:nvSpPr>
        <p:spPr/>
        <p:txBody>
          <a:bodyPr/>
          <a:lstStyle/>
          <a:p>
            <a:r>
              <a:rPr lang="de-DE"/>
              <a:t>BIM Straßenplanung mit IFC 4x3 ifcRoad</a:t>
            </a:r>
            <a:endParaRPr lang="it-IT" dirty="0"/>
          </a:p>
        </p:txBody>
      </p:sp>
      <p:sp>
        <p:nvSpPr>
          <p:cNvPr id="4" name="Segnaposto numero diapositiva 3"/>
          <p:cNvSpPr>
            <a:spLocks noGrp="1"/>
          </p:cNvSpPr>
          <p:nvPr>
            <p:ph type="sldNum" sz="quarter" idx="4"/>
          </p:nvPr>
        </p:nvSpPr>
        <p:spPr/>
        <p:txBody>
          <a:bodyPr/>
          <a:lstStyle/>
          <a:p>
            <a:r>
              <a:rPr lang="it-IT"/>
              <a:t>8</a:t>
            </a:r>
            <a:endParaRPr lang="it-IT" dirty="0"/>
          </a:p>
        </p:txBody>
      </p:sp>
      <p:sp>
        <p:nvSpPr>
          <p:cNvPr id="10" name="CasellaDiTesto 9"/>
          <p:cNvSpPr txBox="1"/>
          <p:nvPr/>
        </p:nvSpPr>
        <p:spPr>
          <a:xfrm>
            <a:off x="2604996" y="3192338"/>
            <a:ext cx="1220847" cy="904863"/>
          </a:xfrm>
          <a:prstGeom prst="rect">
            <a:avLst/>
          </a:prstGeom>
          <a:noFill/>
        </p:spPr>
        <p:txBody>
          <a:bodyPr wrap="none" lIns="0" rtlCol="0">
            <a:spAutoFit/>
          </a:bodyPr>
          <a:lstStyle/>
          <a:p>
            <a:pPr>
              <a:lnSpc>
                <a:spcPct val="120000"/>
              </a:lnSpc>
            </a:pPr>
            <a:r>
              <a:rPr lang="it-IT" sz="4400" b="1" dirty="0">
                <a:latin typeface="Segoe UI" panose="020B0502040204020203" pitchFamily="34" charset="0"/>
                <a:cs typeface="Segoe UI" panose="020B0502040204020203" pitchFamily="34" charset="0"/>
              </a:rPr>
              <a:t>1 : 1</a:t>
            </a:r>
          </a:p>
        </p:txBody>
      </p:sp>
      <p:sp>
        <p:nvSpPr>
          <p:cNvPr id="17" name="Callout 9 16"/>
          <p:cNvSpPr/>
          <p:nvPr/>
        </p:nvSpPr>
        <p:spPr>
          <a:xfrm>
            <a:off x="8576984" y="3118220"/>
            <a:ext cx="3064154" cy="311721"/>
          </a:xfrm>
          <a:prstGeom prst="callout1">
            <a:avLst>
              <a:gd name="adj1" fmla="val 55503"/>
              <a:gd name="adj2" fmla="val 4"/>
              <a:gd name="adj3" fmla="val 104857"/>
              <a:gd name="adj4" fmla="val -1045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a:solidFill>
                  <a:schemeClr val="tx1"/>
                </a:solidFill>
              </a:rPr>
              <a:t>IFC-Analyse und -Prüfung</a:t>
            </a:r>
            <a:endParaRPr lang="it-IT" dirty="0">
              <a:solidFill>
                <a:schemeClr val="tx1"/>
              </a:solidFill>
            </a:endParaRPr>
          </a:p>
        </p:txBody>
      </p:sp>
      <p:sp>
        <p:nvSpPr>
          <p:cNvPr id="18" name="CasellaDiTesto 17"/>
          <p:cNvSpPr txBox="1"/>
          <p:nvPr/>
        </p:nvSpPr>
        <p:spPr>
          <a:xfrm>
            <a:off x="6924091" y="3192339"/>
            <a:ext cx="1220847" cy="904863"/>
          </a:xfrm>
          <a:prstGeom prst="rect">
            <a:avLst/>
          </a:prstGeom>
          <a:noFill/>
        </p:spPr>
        <p:txBody>
          <a:bodyPr wrap="none" lIns="0" rtlCol="0">
            <a:spAutoFit/>
          </a:bodyPr>
          <a:lstStyle/>
          <a:p>
            <a:pPr>
              <a:lnSpc>
                <a:spcPct val="120000"/>
              </a:lnSpc>
            </a:pPr>
            <a:r>
              <a:rPr lang="it-IT" sz="4400" b="1">
                <a:latin typeface="Segoe UI" panose="020B0502040204020203" pitchFamily="34" charset="0"/>
                <a:cs typeface="Segoe UI" panose="020B0502040204020203" pitchFamily="34" charset="0"/>
              </a:rPr>
              <a:t>1 : n</a:t>
            </a:r>
            <a:endParaRPr lang="it-IT" sz="4400" b="1" dirty="0">
              <a:latin typeface="Segoe UI" panose="020B0502040204020203" pitchFamily="34" charset="0"/>
              <a:cs typeface="Segoe UI" panose="020B0502040204020203" pitchFamily="34" charset="0"/>
            </a:endParaRPr>
          </a:p>
        </p:txBody>
      </p:sp>
      <p:sp>
        <p:nvSpPr>
          <p:cNvPr id="23" name="Callout 9 22"/>
          <p:cNvSpPr/>
          <p:nvPr/>
        </p:nvSpPr>
        <p:spPr>
          <a:xfrm>
            <a:off x="8576984" y="3429941"/>
            <a:ext cx="3064153" cy="311721"/>
          </a:xfrm>
          <a:prstGeom prst="callout1">
            <a:avLst>
              <a:gd name="adj1" fmla="val 45150"/>
              <a:gd name="adj2" fmla="val 509"/>
              <a:gd name="adj3" fmla="val 62414"/>
              <a:gd name="adj4" fmla="val -1018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a:solidFill>
                  <a:schemeClr val="tx1"/>
                </a:solidFill>
              </a:rPr>
              <a:t>IFC Konstruktion</a:t>
            </a:r>
            <a:endParaRPr lang="it-IT" dirty="0">
              <a:solidFill>
                <a:schemeClr val="tx1"/>
              </a:solidFill>
            </a:endParaRPr>
          </a:p>
        </p:txBody>
      </p:sp>
      <p:sp>
        <p:nvSpPr>
          <p:cNvPr id="24" name="Callout 9 23"/>
          <p:cNvSpPr/>
          <p:nvPr/>
        </p:nvSpPr>
        <p:spPr>
          <a:xfrm>
            <a:off x="8576984" y="3741662"/>
            <a:ext cx="3064153" cy="311721"/>
          </a:xfrm>
          <a:prstGeom prst="callout1">
            <a:avLst>
              <a:gd name="adj1" fmla="val 47142"/>
              <a:gd name="adj2" fmla="val 80"/>
              <a:gd name="adj3" fmla="val 13829"/>
              <a:gd name="adj4" fmla="val -1069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a:solidFill>
                  <a:schemeClr val="tx1"/>
                </a:solidFill>
              </a:rPr>
              <a:t>IFC Instandhaltung</a:t>
            </a:r>
            <a:endParaRPr lang="it-IT" dirty="0">
              <a:solidFill>
                <a:schemeClr val="tx1"/>
              </a:solidFill>
            </a:endParaRPr>
          </a:p>
        </p:txBody>
      </p:sp>
      <p:sp>
        <p:nvSpPr>
          <p:cNvPr id="25" name="Callout 9 24"/>
          <p:cNvSpPr/>
          <p:nvPr/>
        </p:nvSpPr>
        <p:spPr>
          <a:xfrm>
            <a:off x="8576985" y="4053383"/>
            <a:ext cx="3064152" cy="311721"/>
          </a:xfrm>
          <a:prstGeom prst="callout1">
            <a:avLst>
              <a:gd name="adj1" fmla="val 38385"/>
              <a:gd name="adj2" fmla="val -388"/>
              <a:gd name="adj3" fmla="val -23446"/>
              <a:gd name="adj4" fmla="val -1086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a:solidFill>
                  <a:schemeClr val="tx1"/>
                </a:solidFill>
              </a:rPr>
              <a:t>IFC …</a:t>
            </a:r>
            <a:endParaRPr lang="it-IT" dirty="0">
              <a:solidFill>
                <a:schemeClr val="tx1"/>
              </a:solidFill>
            </a:endParaRPr>
          </a:p>
        </p:txBody>
      </p:sp>
      <p:sp>
        <p:nvSpPr>
          <p:cNvPr id="27" name="Triangolo rettangolo 26"/>
          <p:cNvSpPr/>
          <p:nvPr/>
        </p:nvSpPr>
        <p:spPr>
          <a:xfrm rot="16200000" flipH="1">
            <a:off x="11472000" y="-15190"/>
            <a:ext cx="720000" cy="720000"/>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823540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animEffect transition="in" filter="fade">
                                      <p:cBhvr>
                                        <p:cTn id="17" dur="500"/>
                                        <p:tgtEl>
                                          <p:spTgt spid="5">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
                                            <p:txEl>
                                              <p:pRg st="7" end="7"/>
                                            </p:txEl>
                                          </p:spTgt>
                                        </p:tgtEl>
                                        <p:attrNameLst>
                                          <p:attrName>style.visibility</p:attrName>
                                        </p:attrNameLst>
                                      </p:cBhvr>
                                      <p:to>
                                        <p:strVal val="visible"/>
                                      </p:to>
                                    </p:set>
                                    <p:animEffect transition="in" filter="fade">
                                      <p:cBhvr>
                                        <p:cTn id="44"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animBg="1"/>
      <p:bldP spid="18" grpId="0"/>
      <p:bldP spid="23" grpId="0" animBg="1"/>
      <p:bldP spid="24" grpId="0" animBg="1"/>
      <p:bldP spid="2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testo 5"/>
          <p:cNvSpPr>
            <a:spLocks noGrp="1"/>
          </p:cNvSpPr>
          <p:nvPr>
            <p:ph type="body" sz="quarter" idx="10"/>
          </p:nvPr>
        </p:nvSpPr>
        <p:spPr/>
        <p:txBody>
          <a:bodyPr/>
          <a:lstStyle/>
          <a:p>
            <a:r>
              <a:rPr lang="de-DE"/>
              <a:t>Vielen Dank für Ihre Aufmerksamkeit</a:t>
            </a:r>
            <a:endParaRPr lang="it-IT" dirty="0"/>
          </a:p>
        </p:txBody>
      </p:sp>
      <p:sp>
        <p:nvSpPr>
          <p:cNvPr id="7" name="Segnaposto testo 6"/>
          <p:cNvSpPr>
            <a:spLocks noGrp="1"/>
          </p:cNvSpPr>
          <p:nvPr>
            <p:ph type="body" sz="quarter" idx="11"/>
          </p:nvPr>
        </p:nvSpPr>
        <p:spPr>
          <a:xfrm>
            <a:off x="839416" y="4221088"/>
            <a:ext cx="10513168" cy="1538883"/>
          </a:xfrm>
        </p:spPr>
        <p:txBody>
          <a:bodyPr/>
          <a:lstStyle/>
          <a:p>
            <a:r>
              <a:rPr lang="it-IT" sz="2800" dirty="0" err="1"/>
              <a:t>weitere</a:t>
            </a:r>
            <a:r>
              <a:rPr lang="it-IT" sz="2800" dirty="0"/>
              <a:t> </a:t>
            </a:r>
            <a:r>
              <a:rPr lang="it-IT" sz="2800" dirty="0" err="1"/>
              <a:t>Informationen</a:t>
            </a:r>
            <a:endParaRPr lang="it-IT" sz="2800" dirty="0"/>
          </a:p>
          <a:p>
            <a:r>
              <a:rPr lang="it-IT" sz="2800" dirty="0"/>
              <a:t>SierraSoft </a:t>
            </a:r>
            <a:r>
              <a:rPr lang="it-IT" sz="2800" dirty="0" err="1"/>
              <a:t>Srl</a:t>
            </a:r>
            <a:r>
              <a:rPr lang="it-IT" sz="2800" dirty="0"/>
              <a:t> - Stand 120 </a:t>
            </a:r>
            <a:endParaRPr lang="it-IT" sz="2800" dirty="0">
              <a:solidFill>
                <a:srgbClr val="FF0000"/>
              </a:solidFill>
            </a:endParaRPr>
          </a:p>
          <a:p>
            <a:r>
              <a:rPr lang="it-IT" sz="2800" dirty="0"/>
              <a:t>http://www.sierrasoft.com</a:t>
            </a:r>
          </a:p>
        </p:txBody>
      </p:sp>
      <p:sp>
        <p:nvSpPr>
          <p:cNvPr id="5" name="Triangolo rettangolo 4"/>
          <p:cNvSpPr/>
          <p:nvPr/>
        </p:nvSpPr>
        <p:spPr>
          <a:xfrm rot="16200000" flipH="1">
            <a:off x="11472000" y="-15190"/>
            <a:ext cx="720000" cy="720000"/>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006974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a:xfrm>
            <a:off x="550863" y="260350"/>
            <a:ext cx="11090275" cy="1077218"/>
          </a:xfrm>
        </p:spPr>
        <p:txBody>
          <a:bodyPr/>
          <a:lstStyle/>
          <a:p>
            <a:r>
              <a:rPr lang="de-DE"/>
              <a:t>Bereitstellung des IFC-Modells im Rahmen der Anforderungen</a:t>
            </a:r>
            <a:endParaRPr lang="it-IT" dirty="0"/>
          </a:p>
        </p:txBody>
      </p:sp>
      <p:sp>
        <p:nvSpPr>
          <p:cNvPr id="5" name="Segnaposto contenuto 4"/>
          <p:cNvSpPr>
            <a:spLocks noGrp="1"/>
          </p:cNvSpPr>
          <p:nvPr>
            <p:ph idx="1"/>
          </p:nvPr>
        </p:nvSpPr>
        <p:spPr>
          <a:xfrm>
            <a:off x="550863" y="1430564"/>
            <a:ext cx="5185097" cy="4806748"/>
          </a:xfrm>
        </p:spPr>
        <p:txBody>
          <a:bodyPr/>
          <a:lstStyle/>
          <a:p>
            <a:pPr>
              <a:spcBef>
                <a:spcPts val="1200"/>
              </a:spcBef>
            </a:pPr>
            <a:r>
              <a:rPr lang="fr-FR" sz="2000" b="1" dirty="0" err="1">
                <a:solidFill>
                  <a:schemeClr val="accent1"/>
                </a:solidFill>
                <a:latin typeface="Segoe UI" pitchFamily="34" charset="0"/>
                <a:cs typeface="Segoe UI" pitchFamily="34" charset="0"/>
              </a:rPr>
              <a:t>Eigenständiges</a:t>
            </a:r>
            <a:r>
              <a:rPr lang="fr-FR" sz="2000" b="1" dirty="0">
                <a:solidFill>
                  <a:schemeClr val="accent1"/>
                </a:solidFill>
                <a:latin typeface="Segoe UI" pitchFamily="34" charset="0"/>
                <a:cs typeface="Segoe UI" pitchFamily="34" charset="0"/>
              </a:rPr>
              <a:t> BIM-</a:t>
            </a:r>
            <a:r>
              <a:rPr lang="fr-FR" sz="2000" b="1" dirty="0" err="1">
                <a:solidFill>
                  <a:schemeClr val="accent1"/>
                </a:solidFill>
                <a:latin typeface="Segoe UI" pitchFamily="34" charset="0"/>
                <a:cs typeface="Segoe UI" pitchFamily="34" charset="0"/>
              </a:rPr>
              <a:t>Modell</a:t>
            </a:r>
            <a:endParaRPr lang="fr-FR" sz="2000" b="1" dirty="0">
              <a:solidFill>
                <a:schemeClr val="accent1"/>
              </a:solidFill>
              <a:latin typeface="Segoe UI" pitchFamily="34" charset="0"/>
              <a:cs typeface="Segoe UI" pitchFamily="34" charset="0"/>
            </a:endParaRPr>
          </a:p>
          <a:p>
            <a:pPr>
              <a:spcBef>
                <a:spcPts val="1200"/>
              </a:spcBef>
            </a:pPr>
            <a:r>
              <a:rPr lang="it-IT" sz="1800" dirty="0"/>
              <a:t>BIM-Software </a:t>
            </a:r>
            <a:r>
              <a:rPr lang="it-IT" sz="1800" dirty="0" err="1"/>
              <a:t>für</a:t>
            </a:r>
            <a:r>
              <a:rPr lang="it-IT" sz="1800" dirty="0"/>
              <a:t> die </a:t>
            </a:r>
            <a:r>
              <a:rPr lang="it-IT" sz="1800" dirty="0" err="1"/>
              <a:t>Erstellung</a:t>
            </a:r>
            <a:endParaRPr lang="it-IT" sz="1800" dirty="0"/>
          </a:p>
          <a:p>
            <a:pPr>
              <a:spcBef>
                <a:spcPts val="1200"/>
              </a:spcBef>
            </a:pPr>
            <a:r>
              <a:rPr lang="it-IT" sz="1800" dirty="0"/>
              <a:t>BIM-Software </a:t>
            </a:r>
            <a:r>
              <a:rPr lang="it-IT" sz="1800" dirty="0" err="1"/>
              <a:t>für</a:t>
            </a:r>
            <a:r>
              <a:rPr lang="it-IT" sz="1800" dirty="0"/>
              <a:t> die </a:t>
            </a:r>
            <a:r>
              <a:rPr lang="it-IT" sz="1800" dirty="0" err="1"/>
              <a:t>Erstellung</a:t>
            </a:r>
            <a:endParaRPr lang="it-IT" sz="1800" dirty="0"/>
          </a:p>
          <a:p>
            <a:pPr>
              <a:spcBef>
                <a:spcPts val="3400"/>
              </a:spcBef>
            </a:pPr>
            <a:r>
              <a:rPr lang="de-DE" sz="1800" dirty="0"/>
              <a:t>Hierarchische Struktur, die von der BIM-Software bereitgestellt wird.</a:t>
            </a:r>
            <a:endParaRPr lang="it-IT" sz="1800" dirty="0"/>
          </a:p>
          <a:p>
            <a:pPr>
              <a:spcBef>
                <a:spcPts val="3600"/>
              </a:spcBef>
            </a:pPr>
            <a:r>
              <a:rPr lang="de-DE" sz="1800" dirty="0"/>
              <a:t>Verwendete Projektelemente: Rinne, Bordstein, Graben, Mauer, ...</a:t>
            </a:r>
            <a:endParaRPr lang="it-IT" sz="1800" dirty="0"/>
          </a:p>
          <a:p>
            <a:pPr>
              <a:spcBef>
                <a:spcPts val="1200"/>
              </a:spcBef>
            </a:pPr>
            <a:r>
              <a:rPr lang="de-DE" sz="1800" dirty="0"/>
              <a:t>Geometrische Modellierung mit dem erforderlichen Detaillierungsgrad.</a:t>
            </a:r>
            <a:endParaRPr lang="it-IT" sz="1800" dirty="0"/>
          </a:p>
          <a:p>
            <a:pPr>
              <a:spcBef>
                <a:spcPts val="1200"/>
              </a:spcBef>
            </a:pPr>
            <a:r>
              <a:rPr lang="de-DE" sz="1800" dirty="0"/>
              <a:t>Für die Elemente vorhandene Daten (Informationen).</a:t>
            </a:r>
            <a:endParaRPr lang="it-IT" sz="1800" dirty="0"/>
          </a:p>
        </p:txBody>
      </p:sp>
      <p:sp>
        <p:nvSpPr>
          <p:cNvPr id="6" name="Segnaposto contenuto 5"/>
          <p:cNvSpPr>
            <a:spLocks noGrp="1"/>
          </p:cNvSpPr>
          <p:nvPr>
            <p:ph idx="11"/>
          </p:nvPr>
        </p:nvSpPr>
        <p:spPr>
          <a:xfrm>
            <a:off x="6168008" y="1430564"/>
            <a:ext cx="5616624" cy="4806748"/>
          </a:xfrm>
        </p:spPr>
        <p:txBody>
          <a:bodyPr/>
          <a:lstStyle/>
          <a:p>
            <a:pPr>
              <a:spcBef>
                <a:spcPts val="1200"/>
              </a:spcBef>
            </a:pPr>
            <a:r>
              <a:rPr lang="de-DE" sz="2000" b="1" dirty="0">
                <a:solidFill>
                  <a:schemeClr val="accent1"/>
                </a:solidFill>
                <a:latin typeface="Segoe UI" pitchFamily="34" charset="0"/>
                <a:cs typeface="Segoe UI" pitchFamily="34" charset="0"/>
              </a:rPr>
              <a:t>IFC-Modell (Anforderung oder Verwendung)</a:t>
            </a:r>
            <a:endParaRPr lang="en-US" sz="2000" b="1" dirty="0">
              <a:solidFill>
                <a:schemeClr val="accent1"/>
              </a:solidFill>
              <a:latin typeface="Segoe UI" pitchFamily="34" charset="0"/>
              <a:cs typeface="Segoe UI" pitchFamily="34" charset="0"/>
            </a:endParaRPr>
          </a:p>
          <a:p>
            <a:pPr>
              <a:spcBef>
                <a:spcPts val="1200"/>
              </a:spcBef>
            </a:pPr>
            <a:r>
              <a:rPr lang="it-IT" sz="1800" dirty="0"/>
              <a:t>Version: 2x3, 4x1, 4x3</a:t>
            </a:r>
          </a:p>
          <a:p>
            <a:pPr>
              <a:spcBef>
                <a:spcPts val="1200"/>
              </a:spcBef>
            </a:pPr>
            <a:r>
              <a:rPr lang="it-IT" sz="1800" dirty="0" err="1"/>
              <a:t>Bereich</a:t>
            </a:r>
            <a:r>
              <a:rPr lang="it-IT" sz="1800" dirty="0"/>
              <a:t>: </a:t>
            </a:r>
            <a:r>
              <a:rPr lang="it-IT" sz="1800" dirty="0" err="1"/>
              <a:t>ifcStraße</a:t>
            </a:r>
            <a:r>
              <a:rPr lang="it-IT" sz="1800" dirty="0"/>
              <a:t>, </a:t>
            </a:r>
            <a:r>
              <a:rPr lang="it-IT" sz="1800" dirty="0" err="1"/>
              <a:t>IfcEisenbahn</a:t>
            </a:r>
            <a:r>
              <a:rPr lang="it-IT" sz="1800" dirty="0"/>
              <a:t>, </a:t>
            </a:r>
            <a:r>
              <a:rPr lang="it-IT" sz="1800" dirty="0" err="1"/>
              <a:t>ifcBrücke</a:t>
            </a:r>
            <a:r>
              <a:rPr lang="it-IT" sz="1800" dirty="0"/>
              <a:t>, </a:t>
            </a:r>
            <a:r>
              <a:rPr lang="it-IT" sz="1800" dirty="0" err="1"/>
              <a:t>IfcGebäude</a:t>
            </a:r>
            <a:r>
              <a:rPr lang="it-IT" sz="1800" dirty="0"/>
              <a:t>, </a:t>
            </a:r>
            <a:r>
              <a:rPr lang="it-IT" sz="1800" dirty="0" err="1"/>
              <a:t>IfcSchifffahrt</a:t>
            </a:r>
            <a:endParaRPr lang="it-IT" sz="1800" dirty="0"/>
          </a:p>
          <a:p>
            <a:pPr>
              <a:spcBef>
                <a:spcPts val="1200"/>
              </a:spcBef>
            </a:pPr>
            <a:r>
              <a:rPr lang="de-DE" sz="1800" dirty="0"/>
              <a:t>Hierarchische Struktur und räumliche Untergliederung auf der Grundlage der Modellnutzung unter Verwendung von IFC-Elementen.</a:t>
            </a:r>
            <a:endParaRPr lang="it-IT" sz="1800" dirty="0"/>
          </a:p>
          <a:p>
            <a:pPr>
              <a:spcBef>
                <a:spcPts val="1200"/>
              </a:spcBef>
            </a:pPr>
            <a:r>
              <a:rPr lang="it-IT" sz="1800" dirty="0" err="1"/>
              <a:t>Auswahl</a:t>
            </a:r>
            <a:r>
              <a:rPr lang="it-IT" sz="1800" dirty="0"/>
              <a:t> </a:t>
            </a:r>
            <a:r>
              <a:rPr lang="it-IT" sz="1800" dirty="0" err="1"/>
              <a:t>der</a:t>
            </a:r>
            <a:r>
              <a:rPr lang="it-IT" sz="1800" dirty="0"/>
              <a:t> </a:t>
            </a:r>
            <a:r>
              <a:rPr lang="it-IT" sz="1800" dirty="0" err="1"/>
              <a:t>zu</a:t>
            </a:r>
            <a:r>
              <a:rPr lang="it-IT" sz="1800" dirty="0"/>
              <a:t> </a:t>
            </a:r>
            <a:r>
              <a:rPr lang="it-IT" sz="1800" dirty="0" err="1"/>
              <a:t>verwendenden</a:t>
            </a:r>
            <a:r>
              <a:rPr lang="it-IT" sz="1800" dirty="0"/>
              <a:t> IFC-</a:t>
            </a:r>
            <a:r>
              <a:rPr lang="it-IT" sz="1800" dirty="0" err="1"/>
              <a:t>Elemente</a:t>
            </a:r>
            <a:r>
              <a:rPr lang="it-IT" sz="1800" dirty="0"/>
              <a:t>: </a:t>
            </a:r>
            <a:r>
              <a:rPr lang="it-IT" sz="1800" dirty="0" err="1"/>
              <a:t>ifcRohrsegment</a:t>
            </a:r>
            <a:r>
              <a:rPr lang="it-IT" sz="1800" dirty="0"/>
              <a:t>, </a:t>
            </a:r>
            <a:r>
              <a:rPr lang="it-IT" sz="1800" dirty="0" err="1"/>
              <a:t>ifcBordstein</a:t>
            </a:r>
            <a:r>
              <a:rPr lang="it-IT" sz="1800" dirty="0"/>
              <a:t>, </a:t>
            </a:r>
            <a:r>
              <a:rPr lang="it-IT" sz="1800" dirty="0" err="1"/>
              <a:t>ifcErdbau</a:t>
            </a:r>
            <a:r>
              <a:rPr lang="it-IT" sz="1800" dirty="0"/>
              <a:t>, </a:t>
            </a:r>
            <a:r>
              <a:rPr lang="it-IT" sz="1800" dirty="0" err="1"/>
              <a:t>ifcWand</a:t>
            </a:r>
            <a:r>
              <a:rPr lang="it-IT" sz="1800" dirty="0"/>
              <a:t>, ...</a:t>
            </a:r>
          </a:p>
          <a:p>
            <a:pPr>
              <a:spcBef>
                <a:spcPts val="1200"/>
              </a:spcBef>
            </a:pPr>
            <a:r>
              <a:rPr lang="de-DE" sz="1800" dirty="0"/>
              <a:t>Art der geometrischen Darstellung in IFC: Punkte, Linien, Flächen, Volumenkörper ...</a:t>
            </a:r>
            <a:endParaRPr lang="it-IT" sz="1800" dirty="0"/>
          </a:p>
          <a:p>
            <a:pPr>
              <a:spcBef>
                <a:spcPts val="1200"/>
              </a:spcBef>
            </a:pPr>
            <a:r>
              <a:rPr lang="de-DE" sz="1800" dirty="0"/>
              <a:t>Verwaltung von Attributen, Eigenschaften, Mengen für jedes erstellte Element.</a:t>
            </a:r>
            <a:endParaRPr lang="it-IT" sz="1800" dirty="0"/>
          </a:p>
        </p:txBody>
      </p:sp>
      <p:sp>
        <p:nvSpPr>
          <p:cNvPr id="3" name="Segnaposto piè di pagina 2"/>
          <p:cNvSpPr>
            <a:spLocks noGrp="1"/>
          </p:cNvSpPr>
          <p:nvPr>
            <p:ph type="ftr" sz="quarter" idx="3"/>
          </p:nvPr>
        </p:nvSpPr>
        <p:spPr/>
        <p:txBody>
          <a:bodyPr/>
          <a:lstStyle/>
          <a:p>
            <a:r>
              <a:rPr lang="de-DE"/>
              <a:t>BIM Straßenplanung mit IFC 4x3 ifcRoad</a:t>
            </a:r>
            <a:endParaRPr lang="it-IT" dirty="0"/>
          </a:p>
        </p:txBody>
      </p:sp>
      <p:sp>
        <p:nvSpPr>
          <p:cNvPr id="4" name="Segnaposto numero diapositiva 3"/>
          <p:cNvSpPr>
            <a:spLocks noGrp="1"/>
          </p:cNvSpPr>
          <p:nvPr>
            <p:ph type="sldNum" sz="quarter" idx="4"/>
          </p:nvPr>
        </p:nvSpPr>
        <p:spPr/>
        <p:txBody>
          <a:bodyPr/>
          <a:lstStyle/>
          <a:p>
            <a:r>
              <a:rPr lang="it-IT"/>
              <a:t>9</a:t>
            </a:r>
            <a:endParaRPr lang="it-IT" dirty="0"/>
          </a:p>
        </p:txBody>
      </p:sp>
      <p:cxnSp>
        <p:nvCxnSpPr>
          <p:cNvPr id="10" name="Connettore 2 9"/>
          <p:cNvCxnSpPr/>
          <p:nvPr/>
        </p:nvCxnSpPr>
        <p:spPr>
          <a:xfrm>
            <a:off x="5591498" y="3231510"/>
            <a:ext cx="504502"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Connettore 2 13"/>
          <p:cNvCxnSpPr/>
          <p:nvPr/>
        </p:nvCxnSpPr>
        <p:spPr>
          <a:xfrm>
            <a:off x="5591498" y="4205502"/>
            <a:ext cx="504502"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Connettore 2 14"/>
          <p:cNvCxnSpPr/>
          <p:nvPr/>
        </p:nvCxnSpPr>
        <p:spPr>
          <a:xfrm>
            <a:off x="5591498" y="4911934"/>
            <a:ext cx="504502"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6" name="Connettore 2 15"/>
          <p:cNvCxnSpPr/>
          <p:nvPr/>
        </p:nvCxnSpPr>
        <p:spPr>
          <a:xfrm>
            <a:off x="5591498" y="5600950"/>
            <a:ext cx="504502"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p:cNvCxnSpPr/>
          <p:nvPr/>
        </p:nvCxnSpPr>
        <p:spPr>
          <a:xfrm>
            <a:off x="5591498" y="2542494"/>
            <a:ext cx="504502"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Connettore 2 16"/>
          <p:cNvCxnSpPr/>
          <p:nvPr/>
        </p:nvCxnSpPr>
        <p:spPr>
          <a:xfrm>
            <a:off x="5591498" y="2110446"/>
            <a:ext cx="504502"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8" name="Triangolo rettangolo 17"/>
          <p:cNvSpPr/>
          <p:nvPr/>
        </p:nvSpPr>
        <p:spPr>
          <a:xfrm rot="16200000" flipH="1">
            <a:off x="11472000" y="-15190"/>
            <a:ext cx="720000" cy="720000"/>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240712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500"/>
                                        <p:tgtEl>
                                          <p:spTgt spid="6">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500"/>
                                        <p:tgtEl>
                                          <p:spTgt spid="5">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fade">
                                      <p:cBhvr>
                                        <p:cTn id="24" dur="500"/>
                                        <p:tgtEl>
                                          <p:spTgt spid="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fade">
                                      <p:cBhvr>
                                        <p:cTn id="29" dur="500"/>
                                        <p:tgtEl>
                                          <p:spTgt spid="5">
                                            <p:txEl>
                                              <p:pRg st="3" end="3"/>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nodeType="with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fade">
                                      <p:cBhvr>
                                        <p:cTn id="35" dur="500"/>
                                        <p:tgtEl>
                                          <p:spTgt spid="6">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
                                            <p:txEl>
                                              <p:pRg st="4" end="4"/>
                                            </p:txEl>
                                          </p:spTgt>
                                        </p:tgtEl>
                                        <p:attrNameLst>
                                          <p:attrName>style.visibility</p:attrName>
                                        </p:attrNameLst>
                                      </p:cBhvr>
                                      <p:to>
                                        <p:strVal val="visible"/>
                                      </p:to>
                                    </p:set>
                                    <p:animEffect transition="in" filter="fade">
                                      <p:cBhvr>
                                        <p:cTn id="40" dur="500"/>
                                        <p:tgtEl>
                                          <p:spTgt spid="5">
                                            <p:txEl>
                                              <p:pRg st="4" end="4"/>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par>
                                <p:cTn id="44" presetID="10" presetClass="entr" presetSubtype="0" fill="hold" nodeType="withEffect">
                                  <p:stCondLst>
                                    <p:cond delay="0"/>
                                  </p:stCondLst>
                                  <p:childTnLst>
                                    <p:set>
                                      <p:cBhvr>
                                        <p:cTn id="45" dur="1" fill="hold">
                                          <p:stCondLst>
                                            <p:cond delay="0"/>
                                          </p:stCondLst>
                                        </p:cTn>
                                        <p:tgtEl>
                                          <p:spTgt spid="6">
                                            <p:txEl>
                                              <p:pRg st="4" end="4"/>
                                            </p:txEl>
                                          </p:spTgt>
                                        </p:tgtEl>
                                        <p:attrNameLst>
                                          <p:attrName>style.visibility</p:attrName>
                                        </p:attrNameLst>
                                      </p:cBhvr>
                                      <p:to>
                                        <p:strVal val="visible"/>
                                      </p:to>
                                    </p:set>
                                    <p:animEffect transition="in" filter="fade">
                                      <p:cBhvr>
                                        <p:cTn id="46" dur="500"/>
                                        <p:tgtEl>
                                          <p:spTgt spid="6">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
                                            <p:txEl>
                                              <p:pRg st="5" end="5"/>
                                            </p:txEl>
                                          </p:spTgt>
                                        </p:tgtEl>
                                        <p:attrNameLst>
                                          <p:attrName>style.visibility</p:attrName>
                                        </p:attrNameLst>
                                      </p:cBhvr>
                                      <p:to>
                                        <p:strVal val="visible"/>
                                      </p:to>
                                    </p:set>
                                    <p:animEffect transition="in" filter="fade">
                                      <p:cBhvr>
                                        <p:cTn id="51" dur="500"/>
                                        <p:tgtEl>
                                          <p:spTgt spid="5">
                                            <p:txEl>
                                              <p:pRg st="5" end="5"/>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par>
                                <p:cTn id="55" presetID="10" presetClass="entr" presetSubtype="0" fill="hold" nodeType="withEffect">
                                  <p:stCondLst>
                                    <p:cond delay="0"/>
                                  </p:stCondLst>
                                  <p:childTnLst>
                                    <p:set>
                                      <p:cBhvr>
                                        <p:cTn id="56" dur="1" fill="hold">
                                          <p:stCondLst>
                                            <p:cond delay="0"/>
                                          </p:stCondLst>
                                        </p:cTn>
                                        <p:tgtEl>
                                          <p:spTgt spid="6">
                                            <p:txEl>
                                              <p:pRg st="5" end="5"/>
                                            </p:txEl>
                                          </p:spTgt>
                                        </p:tgtEl>
                                        <p:attrNameLst>
                                          <p:attrName>style.visibility</p:attrName>
                                        </p:attrNameLst>
                                      </p:cBhvr>
                                      <p:to>
                                        <p:strVal val="visible"/>
                                      </p:to>
                                    </p:set>
                                    <p:animEffect transition="in" filter="fade">
                                      <p:cBhvr>
                                        <p:cTn id="57" dur="500"/>
                                        <p:tgtEl>
                                          <p:spTgt spid="6">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
                                            <p:txEl>
                                              <p:pRg st="6" end="6"/>
                                            </p:txEl>
                                          </p:spTgt>
                                        </p:tgtEl>
                                        <p:attrNameLst>
                                          <p:attrName>style.visibility</p:attrName>
                                        </p:attrNameLst>
                                      </p:cBhvr>
                                      <p:to>
                                        <p:strVal val="visible"/>
                                      </p:to>
                                    </p:set>
                                    <p:animEffect transition="in" filter="fade">
                                      <p:cBhvr>
                                        <p:cTn id="62" dur="500"/>
                                        <p:tgtEl>
                                          <p:spTgt spid="5">
                                            <p:txEl>
                                              <p:pRg st="6" end="6"/>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6">
                                            <p:txEl>
                                              <p:pRg st="6" end="6"/>
                                            </p:txEl>
                                          </p:spTgt>
                                        </p:tgtEl>
                                        <p:attrNameLst>
                                          <p:attrName>style.visibility</p:attrName>
                                        </p:attrNameLst>
                                      </p:cBhvr>
                                      <p:to>
                                        <p:strVal val="visible"/>
                                      </p:to>
                                    </p:set>
                                    <p:animEffect transition="in" filter="fade">
                                      <p:cBhvr>
                                        <p:cTn id="65" dur="500"/>
                                        <p:tgtEl>
                                          <p:spTgt spid="6">
                                            <p:txEl>
                                              <p:pRg st="6" end="6"/>
                                            </p:txEl>
                                          </p:spTgt>
                                        </p:tgtEl>
                                      </p:cBhvr>
                                    </p:animEffect>
                                  </p:childTnLst>
                                </p:cTn>
                              </p:par>
                              <p:par>
                                <p:cTn id="66" presetID="10" presetClass="entr" presetSubtype="0" fill="hold" nodeType="with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ackgrou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rtlCol="0">
        <a:spAutoFit/>
      </a:bodyPr>
      <a:lstStyle>
        <a:defPPr>
          <a:lnSpc>
            <a:spcPct val="120000"/>
          </a:lnSpc>
          <a:defRPr sz="2800" dirty="0" err="1" smtClean="0">
            <a:latin typeface="Segoe UI Light" panose="020B0502040204020203" pitchFamily="34" charset="0"/>
            <a:cs typeface="Segoe UI Light" panose="020B0502040204020203" pitchFamily="34" charset="0"/>
          </a:defRPr>
        </a:defPPr>
      </a:lstStyle>
    </a:tx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2557</Words>
  <Application>Microsoft Office PowerPoint</Application>
  <PresentationFormat>Breitbild</PresentationFormat>
  <Paragraphs>490</Paragraphs>
  <Slides>80</Slides>
  <Notes>80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80</vt:i4>
      </vt:variant>
    </vt:vector>
  </HeadingPairs>
  <TitlesOfParts>
    <vt:vector size="86" baseType="lpstr">
      <vt:lpstr>Arial</vt:lpstr>
      <vt:lpstr>Calibri</vt:lpstr>
      <vt:lpstr>Segoe UI</vt:lpstr>
      <vt:lpstr>Segoe UI Light</vt:lpstr>
      <vt:lpstr>Segoe UI Semibold</vt:lpstr>
      <vt:lpstr>Background</vt:lpstr>
      <vt:lpstr>PowerPoint-Präsentation</vt:lpstr>
      <vt:lpstr>Roland Schneider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wadmin</dc:creator>
  <cp:lastModifiedBy>Roland Schneider</cp:lastModifiedBy>
  <cp:revision>1426</cp:revision>
  <cp:lastPrinted>2021-07-26T08:31:10Z</cp:lastPrinted>
  <dcterms:created xsi:type="dcterms:W3CDTF">2010-07-14T09:48:31Z</dcterms:created>
  <dcterms:modified xsi:type="dcterms:W3CDTF">2021-11-15T14:01:20Z</dcterms:modified>
</cp:coreProperties>
</file>